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9" r:id="rId2"/>
    <p:sldId id="273" r:id="rId3"/>
    <p:sldId id="256" r:id="rId4"/>
    <p:sldId id="267" r:id="rId5"/>
    <p:sldId id="262" r:id="rId6"/>
    <p:sldId id="266" r:id="rId7"/>
    <p:sldId id="263" r:id="rId8"/>
    <p:sldId id="268" r:id="rId9"/>
    <p:sldId id="270" r:id="rId10"/>
    <p:sldId id="27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7EA399-0C54-4A33-9711-E888A38401D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D401D3-6393-474D-8740-F13BA0DF0B3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74870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57C7079-4061-4715-8C9F-0D81A0672947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D1C639C-826F-4FB8-B067-B3BA9ED1F9F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64D6653-456E-4E94-BDEF-E4E87066D18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1C639C-826F-4FB8-B067-B3BA9ED1F9F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4D6653-456E-4E94-BDEF-E4E87066D1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D1C639C-826F-4FB8-B067-B3BA9ED1F9F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64D6653-456E-4E94-BDEF-E4E87066D18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1C639C-826F-4FB8-B067-B3BA9ED1F9F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64D6653-456E-4E94-BDEF-E4E87066D18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1C639C-826F-4FB8-B067-B3BA9ED1F9F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64D6653-456E-4E94-BDEF-E4E87066D1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1C639C-826F-4FB8-B067-B3BA9ED1F9F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4D6653-456E-4E94-BDEF-E4E87066D18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1C639C-826F-4FB8-B067-B3BA9ED1F9F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4D6653-456E-4E94-BDEF-E4E87066D1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D1C639C-826F-4FB8-B067-B3BA9ED1F9F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64D6653-456E-4E94-BDEF-E4E87066D18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D1C639C-826F-4FB8-B067-B3BA9ED1F9F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64D6653-456E-4E94-BDEF-E4E87066D18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1C639C-826F-4FB8-B067-B3BA9ED1F9F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4D6653-456E-4E94-BDEF-E4E87066D1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1C639C-826F-4FB8-B067-B3BA9ED1F9F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4D6653-456E-4E94-BDEF-E4E87066D1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DD1C639C-826F-4FB8-B067-B3BA9ED1F9F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D64D6653-456E-4E94-BDEF-E4E87066D18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cs.wikipedia.org/wiki/Soubor:Krkonose_CZ_I4A-7.png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hory-krkonose.cz/_img/maps/mapa_Krkonose-leto.jpg" TargetMode="Externa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snezka.net/pics/05/rs004.jpg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hyperlink" Target="http://www.snezka.net/pics/Snezka053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reka-labe.cz/pramen/slides/pramen-labe-25.jpg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eg"/><Relationship Id="rId4" Type="http://schemas.openxmlformats.org/officeDocument/2006/relationships/hyperlink" Target="http://photos.wikimapia.org/p/00/00/08/61/76_big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upload.wikimedia.org/wikipedia/commons/0/0d/Elbe_spring.jpg" TargetMode="Externa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cs.wikipedia.org/wiki/Soubor:Spindlersmuehl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hyperlink" Target="http://upload.wikimedia.org/wikipedia/commons/6/65/Harrachov_ski.jpg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VY_32_INOVACE_04_Poho&#345;&#237;%20&#268;R-Krkono&#353;e.pptx#-1,8,Zn&#225;m&#225; ly&#382;a&#345;sk&#225; st&#345;ediska v Krkono&#353;&#237;ch.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Obrázek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522920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6" descr="LOGO_obdelni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534988"/>
            <a:ext cx="7487261" cy="1951528"/>
          </a:xfrm>
          <a:prstGeom prst="rect">
            <a:avLst/>
          </a:prstGeom>
          <a:noFill/>
        </p:spPr>
      </p:pic>
      <p:graphicFrame>
        <p:nvGraphicFramePr>
          <p:cNvPr id="14453" name="Group 1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5184577"/>
              </p:ext>
            </p:extLst>
          </p:nvPr>
        </p:nvGraphicFramePr>
        <p:xfrm>
          <a:off x="971600" y="2924944"/>
          <a:ext cx="7345363" cy="2250440"/>
        </p:xfrm>
        <a:graphic>
          <a:graphicData uri="http://schemas.openxmlformats.org/drawingml/2006/table">
            <a:tbl>
              <a:tblPr/>
              <a:tblGrid>
                <a:gridCol w="3673475"/>
                <a:gridCol w="3671888"/>
              </a:tblGrid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Základní škola T. G. Masaryka, Bojkovice, okres Uherské Hradiště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Marie Polanská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VY_32_INOVACE_04_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Pohoří ČR - Krkonoše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TÉMATICKÝ CELEK: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Místo,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kde žijeme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CZ.1.07/1.4.00/21.0882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Anotace :</a:t>
            </a:r>
          </a:p>
          <a:p>
            <a:r>
              <a:rPr lang="cs-CZ" dirty="0"/>
              <a:t>Program slouží k procvičování a opakování </a:t>
            </a:r>
            <a:r>
              <a:rPr lang="cs-CZ" dirty="0" smtClean="0"/>
              <a:t>vlastivědného učiva ve 4. ročníku.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738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effectLst/>
        </p:spPr>
        <p:txBody>
          <a:bodyPr/>
          <a:lstStyle/>
          <a:p>
            <a:pPr algn="ctr"/>
            <a:r>
              <a:rPr lang="cs-CZ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Krkonoše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Picture 4" descr="Krkonoše v rámci Česka">
            <a:hlinkClick r:id="rId2" tooltip="Krkonoše v rámci Česka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780928"/>
            <a:ext cx="7416824" cy="367240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043608" y="620688"/>
            <a:ext cx="7200800" cy="1066800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cs-CZ" sz="3400" dirty="0" smtClean="0">
                <a:solidFill>
                  <a:schemeClr val="accent2"/>
                </a:solidFill>
              </a:rPr>
              <a:t>Krkonoše byly v r.1963 vyhlášeny národním parkem a od r. 1992 jsou na seznamu biosférických rezervací UNESCO.</a:t>
            </a:r>
          </a:p>
          <a:p>
            <a:pPr algn="ctr"/>
            <a:endParaRPr lang="cs-CZ" dirty="0"/>
          </a:p>
        </p:txBody>
      </p:sp>
      <p:pic>
        <p:nvPicPr>
          <p:cNvPr id="5" name="Picture 2" descr="C:\Documents and Settings\Polanská Marie\Dokumenty\Obrázky\mapa_Krkonose-leto.jpg">
            <a:hlinkClick r:id="rId2"/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539552" y="2209800"/>
            <a:ext cx="8067599" cy="4495790"/>
          </a:xfrm>
          <a:ln w="28575">
            <a:solidFill>
              <a:schemeClr val="tx1"/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/>
              <a:t>Nejvyšší horou Krkonoš je Sněžka (1602 m n. m.)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02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20888"/>
            <a:ext cx="3888432" cy="291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00" y="2420888"/>
            <a:ext cx="4248472" cy="287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103839" y="5430415"/>
            <a:ext cx="2236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vrchol Sněžky</a:t>
            </a:r>
            <a:endParaRPr lang="cs-CZ" sz="24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/>
              <a:t>V Krkonoších na Labské louce ve výšce </a:t>
            </a:r>
            <a:br>
              <a:rPr lang="cs-CZ" sz="2800" dirty="0" smtClean="0"/>
            </a:br>
            <a:r>
              <a:rPr lang="cs-CZ" sz="2800" dirty="0" smtClean="0"/>
              <a:t>1386 m n. m. pramení naše největší řeka Labe. </a:t>
            </a:r>
            <a:endParaRPr lang="cs-CZ" sz="2800" dirty="0"/>
          </a:p>
        </p:txBody>
      </p:sp>
      <p:pic>
        <p:nvPicPr>
          <p:cNvPr id="5" name="Picture 3" descr="C:\Documents and Settings\Polanská Marie\Dokumenty\Obrázky\pramen-labe-25.jpg">
            <a:hlinkClick r:id="rId2"/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2394744"/>
            <a:ext cx="4038600" cy="3028950"/>
          </a:xfrm>
          <a:ln w="28575">
            <a:solidFill>
              <a:schemeClr val="tx1"/>
            </a:solidFill>
          </a:ln>
        </p:spPr>
      </p:pic>
      <p:pic>
        <p:nvPicPr>
          <p:cNvPr id="6" name="Picture 2" descr="C:\Documents and Settings\Polanská Marie\Dokumenty\Obrázky\pramen-labe-007.jpg">
            <a:hlinkClick r:id="rId4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8200" y="2420888"/>
            <a:ext cx="4038600" cy="302433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4725144"/>
            <a:ext cx="7286600" cy="864096"/>
          </a:xfrm>
          <a:ln>
            <a:noFill/>
          </a:ln>
          <a:scene3d>
            <a:camera prst="orthographicFront"/>
            <a:lightRig rig="soft" dir="t">
              <a:rot lat="0" lon="0" rev="2400000"/>
            </a:lightRig>
          </a:scene3d>
          <a:sp3d prstMaterial="metal"/>
        </p:spPr>
        <p:txBody>
          <a:bodyPr>
            <a:no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pPr algn="ctr"/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Zeď s 26 erby polabských měst, kterými Labe protéká.     </a:t>
            </a:r>
            <a:endParaRPr lang="cs-CZ" sz="24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36713"/>
            <a:ext cx="8777382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Známá lyžařská střediska v Krkonoších.</a:t>
            </a:r>
            <a:endParaRPr lang="cs-CZ" dirty="0"/>
          </a:p>
        </p:txBody>
      </p:sp>
      <p:pic>
        <p:nvPicPr>
          <p:cNvPr id="4" name="Picture 2" descr="Svatý Jan Nepomucký ve Špindlerově Mlýně">
            <a:hlinkClick r:id="rId2" tooltip="Svatý Jan Nepomucký ve Špindlerově Mlýně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628800"/>
            <a:ext cx="3225800" cy="223224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1115615" y="3965475"/>
            <a:ext cx="23374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FF00"/>
                </a:solidFill>
              </a:rPr>
              <a:t>Špindlerův Mlýn 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940152" y="3933056"/>
            <a:ext cx="22246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FF00"/>
                </a:solidFill>
              </a:rPr>
              <a:t>Pec pod Sněžkou</a:t>
            </a:r>
            <a:endParaRPr lang="cs-CZ" sz="2000" b="1" dirty="0">
              <a:solidFill>
                <a:srgbClr val="FFFF00"/>
              </a:solidFill>
            </a:endParaRPr>
          </a:p>
        </p:txBody>
      </p:sp>
      <p:pic>
        <p:nvPicPr>
          <p:cNvPr id="9" name="Picture 3" descr="C:\Documents and Settings\Polanská Marie\Dokumenty\Obrázky\HARRACHO-SKOKANSKÝ MŮSTEK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2996596" y="4437112"/>
            <a:ext cx="2735262" cy="2055812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5731858" y="5805264"/>
            <a:ext cx="27103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FF00"/>
                </a:solidFill>
              </a:rPr>
              <a:t>Harrachov </a:t>
            </a:r>
          </a:p>
          <a:p>
            <a:pPr algn="ctr"/>
            <a:r>
              <a:rPr lang="cs-CZ" sz="2000" b="1" dirty="0" smtClean="0">
                <a:solidFill>
                  <a:srgbClr val="FFFF00"/>
                </a:solidFill>
              </a:rPr>
              <a:t>(skokanský můstek</a:t>
            </a:r>
            <a:r>
              <a:rPr lang="cs-CZ" sz="2000" b="1" dirty="0" smtClean="0">
                <a:solidFill>
                  <a:schemeClr val="accent2"/>
                </a:solidFill>
              </a:rPr>
              <a:t>)</a:t>
            </a:r>
            <a:endParaRPr lang="cs-CZ" sz="2000" b="1" dirty="0">
              <a:solidFill>
                <a:schemeClr val="accent2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508991"/>
            <a:ext cx="3201356" cy="239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332656"/>
            <a:ext cx="8363272" cy="5839861"/>
          </a:xfrm>
        </p:spPr>
        <p:txBody>
          <a:bodyPr>
            <a:normAutofit/>
          </a:bodyPr>
          <a:lstStyle/>
          <a:p>
            <a:r>
              <a:rPr lang="cs-CZ" dirty="0" smtClean="0"/>
              <a:t>Pohořím Krkonoš prochází hranice mezi dvěma státy, mezi………….. a ……………</a:t>
            </a:r>
          </a:p>
          <a:p>
            <a:r>
              <a:rPr lang="cs-CZ" dirty="0" smtClean="0"/>
              <a:t>Nejvyšší hora………… měří ……m.</a:t>
            </a:r>
          </a:p>
          <a:p>
            <a:r>
              <a:rPr lang="cs-CZ" dirty="0" smtClean="0"/>
              <a:t>Mezi nejvyhledávanější horská střediska patří……………Mlýn, …..pod ………….</a:t>
            </a:r>
          </a:p>
          <a:p>
            <a:r>
              <a:rPr lang="cs-CZ" dirty="0" smtClean="0"/>
              <a:t>a ……………</a:t>
            </a:r>
          </a:p>
          <a:p>
            <a:r>
              <a:rPr lang="cs-CZ" dirty="0" smtClean="0"/>
              <a:t>Která řeka pramení v Krkonoších? </a:t>
            </a:r>
          </a:p>
          <a:p>
            <a:r>
              <a:rPr lang="cs-CZ" dirty="0" smtClean="0"/>
              <a:t>Co znamená značka KRNAP?</a:t>
            </a:r>
          </a:p>
          <a:p>
            <a:r>
              <a:rPr lang="cs-CZ" dirty="0"/>
              <a:t>a</a:t>
            </a:r>
            <a:r>
              <a:rPr lang="cs-CZ" dirty="0" smtClean="0"/>
              <a:t>/ značka mýdla</a:t>
            </a:r>
          </a:p>
          <a:p>
            <a:r>
              <a:rPr lang="cs-CZ" dirty="0" smtClean="0"/>
              <a:t>b/ zkratka Krkonošského národního parku</a:t>
            </a:r>
          </a:p>
          <a:p>
            <a:r>
              <a:rPr lang="cs-CZ" dirty="0" smtClean="0"/>
              <a:t>c/ značka piva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9651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04664"/>
            <a:ext cx="8291264" cy="2070795"/>
          </a:xfrm>
        </p:spPr>
        <p:txBody>
          <a:bodyPr>
            <a:normAutofit/>
          </a:bodyPr>
          <a:lstStyle/>
          <a:p>
            <a:r>
              <a:rPr lang="cs-CZ" dirty="0"/>
              <a:t>Použitá literatura:</a:t>
            </a:r>
          </a:p>
          <a:p>
            <a:r>
              <a:rPr lang="cs-CZ" sz="2000" dirty="0"/>
              <a:t>Vlastivěda 4 ( učebnice pro 4.ročník základní školy) Poznáváme naši vlast (Nová škola)</a:t>
            </a:r>
          </a:p>
          <a:p>
            <a:endParaRPr lang="cs-CZ" sz="2000" dirty="0"/>
          </a:p>
          <a:p>
            <a:endParaRPr lang="cs-CZ" sz="2000" dirty="0"/>
          </a:p>
        </p:txBody>
      </p:sp>
      <p:sp>
        <p:nvSpPr>
          <p:cNvPr id="2" name="Obdélník 1">
            <a:hlinkClick r:id="rId2" action="ppaction://hlinkpres?slideindex=8&amp;slidetitle=Známá lyžařská střediska v Krkonoších."/>
          </p:cNvPr>
          <p:cNvSpPr/>
          <p:nvPr/>
        </p:nvSpPr>
        <p:spPr>
          <a:xfrm>
            <a:off x="755576" y="1844824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http://upload.wikimedia.org/wikipedia/commons/thumb/4/41/Spindlersmuehle.JPG/254px-Spindlersmuehle.JPG</a:t>
            </a:r>
          </a:p>
        </p:txBody>
      </p:sp>
      <p:sp>
        <p:nvSpPr>
          <p:cNvPr id="4" name="Obdélník 3">
            <a:hlinkClick r:id="rId2" action="ppaction://hlinkpres?slideindex=8&amp;slidetitle=Známá lyžařská střediska v Krkonoších."/>
          </p:cNvPr>
          <p:cNvSpPr/>
          <p:nvPr/>
        </p:nvSpPr>
        <p:spPr>
          <a:xfrm>
            <a:off x="899592" y="2636912"/>
            <a:ext cx="77048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http://www.pecpodsnezkou.cz/resize_image.php?filename=sdruzeni%2Fimages%2Fcommercial%2F_original%2F1213661767.jpg&amp;maxwidth=475</a:t>
            </a:r>
          </a:p>
        </p:txBody>
      </p:sp>
    </p:spTree>
    <p:extLst>
      <p:ext uri="{BB962C8B-B14F-4D97-AF65-F5344CB8AC3E}">
        <p14:creationId xmlns:p14="http://schemas.microsoft.com/office/powerpoint/2010/main" val="296862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419</TotalTime>
  <Words>207</Words>
  <Application>Microsoft Office PowerPoint</Application>
  <PresentationFormat>Předvádění na obrazovce (4:3)</PresentationFormat>
  <Paragraphs>37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Lití písma</vt:lpstr>
      <vt:lpstr>Prezentace aplikace PowerPoint</vt:lpstr>
      <vt:lpstr>Prezentace aplikace PowerPoint</vt:lpstr>
      <vt:lpstr>Krkonoše</vt:lpstr>
      <vt:lpstr>Prezentace aplikace PowerPoint</vt:lpstr>
      <vt:lpstr>Nejvyšší horou Krkonoš je Sněžka (1602 m n. m.) </vt:lpstr>
      <vt:lpstr>V Krkonoších na Labské louce ve výšce  1386 m n. m. pramení naše největší řeka Labe. </vt:lpstr>
      <vt:lpstr>Zeď s 26 erby polabských měst, kterými Labe protéká.     </vt:lpstr>
      <vt:lpstr>Známá lyžařská střediska v Krkonoších.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Krkonoše</dc:title>
  <dc:creator>Polanská Marie</dc:creator>
  <cp:lastModifiedBy>Baier Jan</cp:lastModifiedBy>
  <cp:revision>60</cp:revision>
  <dcterms:created xsi:type="dcterms:W3CDTF">2011-12-21T10:03:53Z</dcterms:created>
  <dcterms:modified xsi:type="dcterms:W3CDTF">2013-05-20T07:56:19Z</dcterms:modified>
</cp:coreProperties>
</file>