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666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44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534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865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384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092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846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70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675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712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965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3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0C345-3CA2-4615-BE18-CF824F4D8723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726EA-095C-4B47-A3E3-57BED15BA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30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1776579"/>
              </p:ext>
            </p:extLst>
          </p:nvPr>
        </p:nvGraphicFramePr>
        <p:xfrm>
          <a:off x="1117600" y="549275"/>
          <a:ext cx="6821488" cy="601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11127446" imgH="9764037" progId="Word.Document.8">
                  <p:embed/>
                </p:oleObj>
              </mc:Choice>
              <mc:Fallback>
                <p:oleObj name="Document" r:id="rId3" imgW="11127446" imgH="9764037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7600" y="549275"/>
                        <a:ext cx="6821488" cy="60182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301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Statistika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Základní pojmy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05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Statistika je věda, která se snaží zkoumat reálná data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statistický soubor </a:t>
            </a:r>
            <a:r>
              <a:rPr lang="cs-CZ" dirty="0" smtClean="0"/>
              <a:t>je konečná množina nějakých dat, která chceme zkoumat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Pokud chceme zkoumat průměrný plat v České republice, bude statistickým souborem množina všech lidí v České republice.</a:t>
            </a:r>
          </a:p>
          <a:p>
            <a:r>
              <a:rPr lang="cs-CZ" sz="2400" dirty="0" smtClean="0"/>
              <a:t>Pokud chceme zkoumat průměrnou známku z matematiky ve 3.A, bude statistickým souborem 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Množina žáků 3.A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6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Statistická </a:t>
            </a:r>
            <a:r>
              <a:rPr lang="cs-CZ" dirty="0" smtClean="0"/>
              <a:t>jednotka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statistická jednotka </a:t>
            </a:r>
            <a:r>
              <a:rPr lang="cs-CZ" dirty="0" smtClean="0"/>
              <a:t>je konkrétní prvek statistického souboru.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 našem prvním případě by tak statistická jednotka byl jeden konkrétní člověk z ČR.</a:t>
            </a:r>
          </a:p>
          <a:p>
            <a:r>
              <a:rPr lang="cs-CZ" sz="2800" dirty="0" smtClean="0"/>
              <a:t>Ve druhém případě?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Žák třídy 3.A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09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Statistický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Statistický znak </a:t>
            </a:r>
            <a:r>
              <a:rPr lang="cs-CZ" dirty="0" smtClean="0"/>
              <a:t>je </a:t>
            </a:r>
            <a:r>
              <a:rPr lang="cs-CZ" dirty="0"/>
              <a:t>to, co chceme </a:t>
            </a:r>
            <a:r>
              <a:rPr lang="cs-CZ" dirty="0" smtClean="0"/>
              <a:t>měřit, nebo sledovat.</a:t>
            </a:r>
          </a:p>
          <a:p>
            <a:r>
              <a:rPr lang="cs-CZ" dirty="0" smtClean="0"/>
              <a:t> </a:t>
            </a:r>
            <a:r>
              <a:rPr lang="cs-CZ" dirty="0"/>
              <a:t>V </a:t>
            </a:r>
            <a:r>
              <a:rPr lang="cs-CZ" dirty="0" smtClean="0"/>
              <a:t>našem prvním příkladu je </a:t>
            </a:r>
            <a:r>
              <a:rPr lang="cs-CZ" dirty="0"/>
              <a:t>statistickým znakem </a:t>
            </a:r>
            <a:r>
              <a:rPr lang="cs-CZ" dirty="0" smtClean="0"/>
              <a:t>právě plat</a:t>
            </a:r>
          </a:p>
          <a:p>
            <a:r>
              <a:rPr lang="cs-CZ" dirty="0" smtClean="0"/>
              <a:t>Ve druhém?</a:t>
            </a:r>
          </a:p>
          <a:p>
            <a:r>
              <a:rPr lang="cs-CZ" dirty="0" smtClean="0"/>
              <a:t>Známka z matematiky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87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Vyjádření statistického znaku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Statistický znak může být </a:t>
            </a:r>
            <a:r>
              <a:rPr lang="cs-CZ" dirty="0" smtClean="0"/>
              <a:t>buď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kvantitativní</a:t>
            </a:r>
            <a:r>
              <a:rPr lang="cs-CZ" dirty="0" smtClean="0"/>
              <a:t> nebo </a:t>
            </a:r>
            <a:r>
              <a:rPr lang="cs-CZ" b="1" dirty="0" smtClean="0">
                <a:solidFill>
                  <a:srgbClr val="C00000"/>
                </a:solidFill>
              </a:rPr>
              <a:t>kvalitativní</a:t>
            </a:r>
            <a:r>
              <a:rPr lang="cs-CZ" dirty="0" smtClean="0"/>
              <a:t>. 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Kvantitativní </a:t>
            </a:r>
            <a:r>
              <a:rPr lang="cs-CZ" dirty="0"/>
              <a:t>(kvantita = množství, počet) znak je takový znak, který je </a:t>
            </a:r>
            <a:r>
              <a:rPr lang="cs-CZ" dirty="0">
                <a:solidFill>
                  <a:schemeClr val="tx2"/>
                </a:solidFill>
              </a:rPr>
              <a:t>vyjádřitelný čísly </a:t>
            </a:r>
            <a:r>
              <a:rPr lang="cs-CZ" dirty="0"/>
              <a:t>(například zrovna ten plat, výška, počet dětí</a:t>
            </a:r>
            <a:r>
              <a:rPr lang="cs-CZ" dirty="0" smtClean="0"/>
              <a:t>,)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Kvalitativní  </a:t>
            </a:r>
            <a:r>
              <a:rPr lang="cs-CZ" dirty="0"/>
              <a:t>znak je pak </a:t>
            </a:r>
            <a:r>
              <a:rPr lang="cs-CZ" dirty="0">
                <a:solidFill>
                  <a:srgbClr val="FF0000"/>
                </a:solidFill>
              </a:rPr>
              <a:t>vyjádřitelný slovně </a:t>
            </a:r>
            <a:r>
              <a:rPr lang="cs-CZ" dirty="0"/>
              <a:t>(barva, ano/ne, zaměstnání, …).</a:t>
            </a:r>
          </a:p>
        </p:txBody>
      </p:sp>
    </p:spTree>
    <p:extLst>
      <p:ext uri="{BB962C8B-B14F-4D97-AF65-F5344CB8AC3E}">
        <p14:creationId xmlns:p14="http://schemas.microsoft.com/office/powerpoint/2010/main" val="10633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Jakého typu jsou znaky v našich příkladech?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Plat</a:t>
            </a:r>
          </a:p>
          <a:p>
            <a:r>
              <a:rPr lang="cs-CZ" dirty="0" smtClean="0"/>
              <a:t>Známka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Kvantitativní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Navrhni pro oba předcházející příklady kvalitativní znaky k možnému statistickému zpracování.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2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Statistický znak – velká písmena z konce abecedy </a:t>
            </a:r>
            <a:r>
              <a:rPr lang="cs-CZ" b="1" dirty="0" smtClean="0"/>
              <a:t>X</a:t>
            </a:r>
            <a:endParaRPr lang="cs-CZ" dirty="0" smtClean="0"/>
          </a:p>
          <a:p>
            <a:r>
              <a:rPr lang="cs-CZ" dirty="0" smtClean="0"/>
              <a:t>Počet statistických jednotek – </a:t>
            </a:r>
            <a:r>
              <a:rPr lang="cs-CZ" b="1" dirty="0" smtClean="0"/>
              <a:t>n</a:t>
            </a:r>
          </a:p>
          <a:p>
            <a:r>
              <a:rPr lang="cs-CZ" dirty="0" smtClean="0"/>
              <a:t>Číselné hodnoty statistických jednotek – </a:t>
            </a:r>
            <a:r>
              <a:rPr lang="cs-CZ" b="1" dirty="0" err="1" smtClean="0"/>
              <a:t>x</a:t>
            </a:r>
            <a:r>
              <a:rPr lang="cs-CZ" b="1" baseline="-25000" dirty="0" err="1" smtClean="0"/>
              <a:t>i</a:t>
            </a:r>
            <a:endParaRPr lang="cs-CZ" b="1" dirty="0" smtClean="0"/>
          </a:p>
          <a:p>
            <a:r>
              <a:rPr lang="cs-CZ" dirty="0" smtClean="0"/>
              <a:t>Tedy pro naše dva příklady určete </a:t>
            </a:r>
            <a:r>
              <a:rPr lang="cs-CZ" b="1" dirty="0" smtClean="0"/>
              <a:t>X, n, </a:t>
            </a:r>
            <a:r>
              <a:rPr lang="cs-CZ" b="1" dirty="0" err="1" smtClean="0"/>
              <a:t>x</a:t>
            </a:r>
            <a:r>
              <a:rPr lang="cs-CZ" b="1" baseline="-25000" dirty="0" err="1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49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X – </a:t>
            </a:r>
            <a:r>
              <a:rPr lang="cs-CZ" dirty="0" smtClean="0"/>
              <a:t>plat</a:t>
            </a:r>
          </a:p>
          <a:p>
            <a:r>
              <a:rPr lang="cs-CZ" b="1" dirty="0" smtClean="0"/>
              <a:t>n – </a:t>
            </a:r>
            <a:r>
              <a:rPr lang="cs-CZ" dirty="0" smtClean="0"/>
              <a:t>počet obyvatel ČR</a:t>
            </a:r>
          </a:p>
          <a:p>
            <a:r>
              <a:rPr lang="cs-CZ" b="1" dirty="0" err="1" smtClean="0"/>
              <a:t>x</a:t>
            </a:r>
            <a:r>
              <a:rPr lang="cs-CZ" b="1" baseline="-25000" dirty="0" err="1" smtClean="0"/>
              <a:t>i</a:t>
            </a:r>
            <a:r>
              <a:rPr lang="cs-CZ" b="1" baseline="-25000" dirty="0" smtClean="0"/>
              <a:t> </a:t>
            </a:r>
            <a:r>
              <a:rPr lang="cs-CZ" b="1" dirty="0" smtClean="0"/>
              <a:t>– </a:t>
            </a:r>
            <a:r>
              <a:rPr lang="cs-CZ" dirty="0" smtClean="0"/>
              <a:t>hodnota příjmu vyjádřená v Kč 1.,2., …..n-</a:t>
            </a:r>
            <a:r>
              <a:rPr lang="cs-CZ" dirty="0" err="1" smtClean="0"/>
              <a:t>tého</a:t>
            </a:r>
            <a:r>
              <a:rPr lang="cs-CZ" dirty="0" smtClean="0"/>
              <a:t> </a:t>
            </a:r>
            <a:r>
              <a:rPr lang="cs-CZ" b="1" dirty="0" smtClean="0"/>
              <a:t> </a:t>
            </a:r>
            <a:r>
              <a:rPr lang="cs-CZ" dirty="0" smtClean="0"/>
              <a:t>obyvatele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X – </a:t>
            </a:r>
            <a:r>
              <a:rPr lang="cs-CZ" dirty="0" smtClean="0"/>
              <a:t>známka</a:t>
            </a:r>
          </a:p>
          <a:p>
            <a:r>
              <a:rPr lang="cs-CZ" b="1" dirty="0" smtClean="0"/>
              <a:t>n – </a:t>
            </a:r>
            <a:r>
              <a:rPr lang="cs-CZ" dirty="0" smtClean="0"/>
              <a:t>počet žáků ve 3.A, což je 27</a:t>
            </a:r>
          </a:p>
          <a:p>
            <a:r>
              <a:rPr lang="cs-CZ" b="1" dirty="0" err="1" smtClean="0"/>
              <a:t>x</a:t>
            </a:r>
            <a:r>
              <a:rPr lang="cs-CZ" b="1" baseline="-25000" dirty="0" err="1" smtClean="0"/>
              <a:t>i</a:t>
            </a:r>
            <a:r>
              <a:rPr lang="cs-CZ" b="1" baseline="-25000" dirty="0" smtClean="0"/>
              <a:t> </a:t>
            </a:r>
            <a:r>
              <a:rPr lang="cs-CZ" b="1" dirty="0" smtClean="0"/>
              <a:t>– </a:t>
            </a:r>
            <a:r>
              <a:rPr lang="cs-CZ" dirty="0" smtClean="0"/>
              <a:t>známka u konkrétního žáka</a:t>
            </a:r>
          </a:p>
          <a:p>
            <a:r>
              <a:rPr lang="cs-CZ" dirty="0" smtClean="0"/>
              <a:t>x</a:t>
            </a:r>
            <a:r>
              <a:rPr lang="cs-CZ" baseline="-25000" dirty="0" smtClean="0"/>
              <a:t>1</a:t>
            </a:r>
            <a:r>
              <a:rPr lang="cs-CZ" dirty="0" smtClean="0"/>
              <a:t>= 5(Abrhámová)</a:t>
            </a:r>
          </a:p>
          <a:p>
            <a:r>
              <a:rPr lang="cs-CZ" dirty="0" smtClean="0"/>
              <a:t>x</a:t>
            </a:r>
            <a:r>
              <a:rPr lang="cs-CZ" baseline="-25000" dirty="0" smtClean="0"/>
              <a:t>2</a:t>
            </a:r>
            <a:r>
              <a:rPr lang="cs-CZ" dirty="0" smtClean="0"/>
              <a:t>= 5(</a:t>
            </a:r>
            <a:r>
              <a:rPr lang="cs-CZ" dirty="0" err="1" smtClean="0"/>
              <a:t>Brehová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……….</a:t>
            </a:r>
          </a:p>
          <a:p>
            <a:r>
              <a:rPr lang="cs-CZ" dirty="0" smtClean="0"/>
              <a:t>x</a:t>
            </a:r>
            <a:r>
              <a:rPr lang="cs-CZ" baseline="-25000" dirty="0" smtClean="0"/>
              <a:t>26</a:t>
            </a:r>
            <a:r>
              <a:rPr lang="cs-CZ" dirty="0" smtClean="0"/>
              <a:t>= 1(Vinš)</a:t>
            </a:r>
          </a:p>
          <a:p>
            <a:endParaRPr lang="cs-CZ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856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HAVRLANT, Lukáš. </a:t>
            </a:r>
            <a:r>
              <a:rPr lang="cs-CZ" sz="2000" i="1" dirty="0"/>
              <a:t>Základy statistiky</a:t>
            </a:r>
            <a:r>
              <a:rPr lang="cs-CZ" sz="2000" dirty="0"/>
              <a:t> [online]. [cit. 20.5.2013]. Dostupný na WWW: http://www.matweb.cz/zaklady-statistiky#gsc.tab=0 </a:t>
            </a:r>
          </a:p>
        </p:txBody>
      </p:sp>
    </p:spTree>
    <p:extLst>
      <p:ext uri="{BB962C8B-B14F-4D97-AF65-F5344CB8AC3E}">
        <p14:creationId xmlns:p14="http://schemas.microsoft.com/office/powerpoint/2010/main" val="396279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309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97 - 2003 Document</vt:lpstr>
      <vt:lpstr>Prezentace aplikace PowerPoint</vt:lpstr>
      <vt:lpstr>Statistika</vt:lpstr>
      <vt:lpstr>Statistika je věda, která se snaží zkoumat reálná data </vt:lpstr>
      <vt:lpstr>Statistická jednotka</vt:lpstr>
      <vt:lpstr>Statistický znak</vt:lpstr>
      <vt:lpstr>Vyjádření statistického znaku</vt:lpstr>
      <vt:lpstr>Jakého typu jsou znaky v našich příkladech?</vt:lpstr>
      <vt:lpstr>Označování </vt:lpstr>
      <vt:lpstr>Výsledky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Husáková Jitka</dc:creator>
  <cp:lastModifiedBy>Husáková Jitka</cp:lastModifiedBy>
  <cp:revision>11</cp:revision>
  <dcterms:created xsi:type="dcterms:W3CDTF">2013-05-20T10:11:05Z</dcterms:created>
  <dcterms:modified xsi:type="dcterms:W3CDTF">2013-05-20T13:47:09Z</dcterms:modified>
</cp:coreProperties>
</file>