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5" r:id="rId2"/>
    <p:sldId id="266" r:id="rId3"/>
    <p:sldId id="259" r:id="rId4"/>
    <p:sldId id="260" r:id="rId5"/>
    <p:sldId id="261" r:id="rId6"/>
    <p:sldId id="262" r:id="rId7"/>
    <p:sldId id="269" r:id="rId8"/>
    <p:sldId id="263" r:id="rId9"/>
    <p:sldId id="264" r:id="rId10"/>
    <p:sldId id="270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704203-6EB5-41BF-BFED-8E0E810D077B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86EE4E-4D7D-4F1B-B4EB-6304941BB2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72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7C7079-4061-4715-8C9F-0D81A067294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6F04-8FA3-4EA3-ACBC-26187FEA0ED6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D0F29-600E-4CAF-B367-21C4E1AE4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49448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6F04-8FA3-4EA3-ACBC-26187FEA0ED6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D0F29-600E-4CAF-B367-21C4E1AE4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42547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6F04-8FA3-4EA3-ACBC-26187FEA0ED6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D0F29-600E-4CAF-B367-21C4E1AE4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18049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6F04-8FA3-4EA3-ACBC-26187FEA0ED6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D0F29-600E-4CAF-B367-21C4E1AE4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54093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6F04-8FA3-4EA3-ACBC-26187FEA0ED6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D0F29-600E-4CAF-B367-21C4E1AE4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0312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6F04-8FA3-4EA3-ACBC-26187FEA0ED6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D0F29-600E-4CAF-B367-21C4E1AE4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00842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6F04-8FA3-4EA3-ACBC-26187FEA0ED6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D0F29-600E-4CAF-B367-21C4E1AE4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95618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6F04-8FA3-4EA3-ACBC-26187FEA0ED6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D0F29-600E-4CAF-B367-21C4E1AE4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49421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6F04-8FA3-4EA3-ACBC-26187FEA0ED6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D0F29-600E-4CAF-B367-21C4E1AE4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02724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6F04-8FA3-4EA3-ACBC-26187FEA0ED6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D0F29-600E-4CAF-B367-21C4E1AE4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32373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56F04-8FA3-4EA3-ACBC-26187FEA0ED6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0D0F29-600E-4CAF-B367-21C4E1AE4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02757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56F04-8FA3-4EA3-ACBC-26187FEA0ED6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0D0F29-600E-4CAF-B367-21C4E1AE47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086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Altvater_-_O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://www.krasnecechy.cz/media/galerie/praded/big/praded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jeseniky.net/foto/pf_2887_0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hyperlink" Target="http://www.jeseniky.net/foto/pf_646_08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hyperlink" Target="http://atlas-cs.logis.cz/obrazky/D/dlouhe_strane-let2-po.jpg" TargetMode="Externa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www.vyletnik.cz/images/vylet/uzivatele/myslitel/verovicke-vrchy-c8b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www.cyklotrasy.info/pict/oblasti/obl150.jpg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4_Poho&#345;&#237;%20&#268;R-Hrub&#253;%20a%20N&#237;zk&#253;%20Jesen&#237;k.pptx#6. &#344;eka Morava pramen&#237; pod vrcholem Kr&#225;lick&#233;ho Sn&#283;&#382;n&#237;ku v nad..." TargetMode="External"/><Relationship Id="rId2" Type="http://schemas.openxmlformats.org/officeDocument/2006/relationships/hyperlink" Target="VY_32_INOVACE_14_Poho&#345;&#237;%20&#268;R-Hrub&#253;%20a%20N&#237;zk&#253;%20Jesen&#237;k.pptx#4.  Nejvy&#353;&#353;&#237; hora Prad&#283;d (1491m n. m.). Je nejvy&#353;&#353;&#237; horou Mor...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14_Poho&#345;&#237;%20&#268;R-Hrub&#253;%20a%20N&#237;zk&#253;%20Jesen&#237;k.pptx#8. Moravsk&#225; br&#225;na" TargetMode="External"/><Relationship Id="rId4" Type="http://schemas.openxmlformats.org/officeDocument/2006/relationships/hyperlink" Target="VY_32_INOVACE_14_Poho&#345;&#237;%20&#268;R-Hrub&#253;%20a%20N&#237;zk&#253;%20Jesen&#237;k.pptx#10. Prezentace aplikace PowerPoi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5373216"/>
            <a:ext cx="5622950" cy="1087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980728"/>
            <a:ext cx="7344816" cy="1203201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3474308"/>
              </p:ext>
            </p:extLst>
          </p:nvPr>
        </p:nvGraphicFramePr>
        <p:xfrm>
          <a:off x="971600" y="2924944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Marie Polanská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VY_32_INOVACE_14_Pohoří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ČR-Hrubý a Nízký Jeseník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Tm="2000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3290158"/>
            <a:ext cx="8229600" cy="114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99592" y="1700808"/>
            <a:ext cx="6912768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/>
              <a:t>Anotace :</a:t>
            </a:r>
          </a:p>
          <a:p>
            <a:r>
              <a:rPr lang="cs-CZ" sz="4000" dirty="0"/>
              <a:t>Program slouží k procvičování </a:t>
            </a:r>
            <a:endParaRPr lang="cs-CZ" sz="4000" dirty="0" smtClean="0"/>
          </a:p>
          <a:p>
            <a:r>
              <a:rPr lang="cs-CZ" sz="4000" dirty="0" smtClean="0"/>
              <a:t>a </a:t>
            </a:r>
            <a:r>
              <a:rPr lang="cs-CZ" sz="4000" dirty="0"/>
              <a:t>opakování </a:t>
            </a:r>
            <a:r>
              <a:rPr lang="cs-CZ" sz="4000" dirty="0" smtClean="0"/>
              <a:t>vlastivědného učiva ve 4. ročníku.</a:t>
            </a:r>
            <a:endParaRPr lang="cs-CZ" sz="4000" dirty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8578432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352928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Hrubý a Nízký Jeseník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5" y="1628801"/>
            <a:ext cx="6912767" cy="42826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</p:spTree>
  </p:cSld>
  <p:clrMapOvr>
    <a:masterClrMapping/>
  </p:clrMapOvr>
  <p:transition advTm="500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28215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2700" dirty="0" smtClean="0"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  <a:t/>
            </a:r>
            <a:br>
              <a:rPr lang="cs-CZ" sz="2700" dirty="0" smtClean="0"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+mn-lt"/>
              </a:rPr>
            </a:br>
            <a:r>
              <a:rPr lang="cs-CZ" sz="2700" dirty="0" smtClean="0"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cs typeface="Arial" pitchFamily="34" charset="0"/>
              </a:rPr>
              <a:t>Nejvyšší hora </a:t>
            </a:r>
            <a:r>
              <a:rPr lang="cs-CZ" sz="2700" b="1" dirty="0" smtClean="0"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cs typeface="Arial" pitchFamily="34" charset="0"/>
              </a:rPr>
              <a:t>Praděd</a:t>
            </a:r>
            <a:r>
              <a:rPr lang="cs-CZ" sz="2700" dirty="0" smtClean="0"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cs typeface="Arial" pitchFamily="34" charset="0"/>
              </a:rPr>
              <a:t> (1491m n. m.). Je nejvyšší horou Moravy a druhou největší horou v České Republice.</a:t>
            </a:r>
            <a:r>
              <a:rPr lang="cs-CZ" dirty="0" smtClean="0"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dirty="0"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9" descr="220px-Altvater_-_OT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83721" y="2060848"/>
            <a:ext cx="2867025" cy="3817937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</p:pic>
      <p:sp>
        <p:nvSpPr>
          <p:cNvPr id="7" name="Obdélník 6"/>
          <p:cNvSpPr/>
          <p:nvPr/>
        </p:nvSpPr>
        <p:spPr>
          <a:xfrm>
            <a:off x="5383721" y="5965249"/>
            <a:ext cx="29523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Vysílač na Pradědu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01" y="2060848"/>
            <a:ext cx="4935446" cy="3817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20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1636" y="404664"/>
            <a:ext cx="8183880" cy="10515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Lázně v Jeseníkách            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2" name="Picture 8" descr="C:\Documents and Settings\Polanská Marie\Dokumenty\Obrázky\lázně jeseník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149080"/>
            <a:ext cx="4067357" cy="1963551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1691680" y="1556792"/>
            <a:ext cx="2520280" cy="369332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Karlova Studánka</a:t>
            </a:r>
            <a:endParaRPr lang="cs-CZ" dirty="0"/>
          </a:p>
        </p:txBody>
      </p:sp>
      <p:pic>
        <p:nvPicPr>
          <p:cNvPr id="1031" name="Picture 7" descr="Státní léčebné lázně Karlova Studánka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988840"/>
            <a:ext cx="4176464" cy="1872209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</p:pic>
      <p:sp>
        <p:nvSpPr>
          <p:cNvPr id="15" name="TextovéPole 14"/>
          <p:cNvSpPr txBox="1"/>
          <p:nvPr/>
        </p:nvSpPr>
        <p:spPr>
          <a:xfrm rot="10800000" flipV="1">
            <a:off x="1691680" y="5793070"/>
            <a:ext cx="22322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Jeseník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82790" y="5085184"/>
            <a:ext cx="2905633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ermální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lázně </a:t>
            </a:r>
          </a:p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Velké Losiny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3138" y="2478454"/>
            <a:ext cx="3652161" cy="2606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25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5" grpId="0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Řeka Morava pramení pod vrcholem Králického Sněžníku v nadmořské výšce 1380 m. 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pramen-moravy-03.jpg - Pramen řeky Moravy je obezděn a vůbec poněkud zkulturněn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384443"/>
            <a:ext cx="3786362" cy="29432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1" t="3588" r="2405" b="5019"/>
          <a:stretch/>
        </p:blipFill>
        <p:spPr bwMode="auto">
          <a:xfrm>
            <a:off x="179512" y="2384443"/>
            <a:ext cx="4499992" cy="29432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25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LEKTRÁRNA DLOUHÉ STRÁNĚ. Přečerpávací elektrárna v Hrubém Jeseníku využívá půlkilometrového výškového rozdílu mezi přehradou na Divoké Desné a nádrží vyhloubenou na vrcholu Mravenečníku v nadmořské výšce 1350 metrů. V noci ji čerpadla naplní vodou, která pak v době energetických špiček padá 1,5 kilometru dlouhým potrubím do spodní nádrže. Proud roztáčí dvě turbíny v elektrárně umístěné uvnitř hory v obří kaverně o rozměrech 88 krát 26 metrů a padesátimetrové výšce. Elektrárna o výkonu 650 MW slouží od roku 1996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371600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LEKTRÁRNA DLOUHÉ STRÁNĚ. Přečerpávací elektrárna v Hrubém Jeseníku využívá půlkilometrového výškového rozdílu mezi přehradou na Divoké Desné a nádrží vyhloubenou na vrcholu Mravenečníku v nadmořské výšce 1350 metrů. V noci ji čerpadla naplní vodou, která pak v době energetických špiček padá 1,5 kilometru dlouhým potrubím do spodní nádrže. Proud roztáčí dvě turbíny v elektrárně umístěné uvnitř hory v obří kaverně o rozměrech 88 krát 26 metrů a padesátimetrové výšce. Elektrárna o výkonu 650 MW slouží od roku 1996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00" y="-1219200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248" y="2446539"/>
            <a:ext cx="4248472" cy="362041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793402"/>
            <a:ext cx="806489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Přečerpávací vodní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elektrárna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Dlouhé Stráně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v roce 2005 zařadila mezi 7 největších divů České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republiky.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65572"/>
            <a:ext cx="3881220" cy="362041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50897" y="6257626"/>
            <a:ext cx="16097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Horní nádrž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20539" y="6257626"/>
            <a:ext cx="15808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Dolní nádrž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14" y="1996910"/>
            <a:ext cx="8560444" cy="4241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992495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2068" y="548680"/>
            <a:ext cx="8183880" cy="10515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Moravská brána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9"/>
            <a:ext cx="8299648" cy="2016223"/>
          </a:xfrm>
        </p:spPr>
        <p:txBody>
          <a:bodyPr>
            <a:normAutofit lnSpcReduction="10000"/>
          </a:bodyPr>
          <a:lstStyle/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Mezi Oderskými a Hostýnskými vrchy ve Střední Moravě se rozkládá asi 70 km dlouhé údolí, tzv. Moravská brána. Od pravěku jí procházela tzv. Jantarová stezka.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17191"/>
            <a:ext cx="4288459" cy="3064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92993"/>
            <a:ext cx="4143375" cy="2988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Tm="4000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8280920" cy="5182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92211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Moravská brána</a:t>
            </a:r>
            <a:endParaRPr lang="cs-CZ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louk 4"/>
          <p:cNvSpPr/>
          <p:nvPr/>
        </p:nvSpPr>
        <p:spPr>
          <a:xfrm>
            <a:off x="7020272" y="1916832"/>
            <a:ext cx="72008" cy="576064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9144000" y="692696"/>
            <a:ext cx="108520" cy="36004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Tm="50000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Víš, jak se nazývá tento hrad?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545168"/>
            <a:ext cx="4072086" cy="3054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0750" y="6200712"/>
            <a:ext cx="15930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Helfštýn</a:t>
            </a:r>
            <a:endParaRPr lang="cs-CZ" sz="3200" b="1" dirty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16832"/>
            <a:ext cx="7115658" cy="3857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4292" y="1192862"/>
            <a:ext cx="83025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Je to jeden z nejrozsáhlejších hradů ve střední Evropě s nejdelšími hradbami.</a:t>
            </a:r>
          </a:p>
          <a:p>
            <a:r>
              <a:rPr lang="cs-CZ" sz="2000" b="1" dirty="0" smtClean="0"/>
              <a:t>Každým rokem se tu scházejí umělečtí kováři.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3713036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147248" cy="557748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Pohoří Hrubý a Nízký Jeseník se rozprostírá na …………….. Naší republiky.</a:t>
            </a:r>
          </a:p>
          <a:p>
            <a:r>
              <a:rPr lang="cs-CZ" dirty="0" smtClean="0"/>
              <a:t>Nejvyšší hora ………………měří …….m a je zároveň ….. </a:t>
            </a:r>
            <a:r>
              <a:rPr lang="cs-CZ" dirty="0"/>
              <a:t>n</a:t>
            </a:r>
            <a:r>
              <a:rPr lang="cs-CZ" dirty="0" smtClean="0"/>
              <a:t>ejvyšší horou v ČR.</a:t>
            </a:r>
          </a:p>
          <a:p>
            <a:r>
              <a:rPr lang="cs-CZ" dirty="0" smtClean="0"/>
              <a:t>Pod vrcholem ………………………….pramení řeka ………………….., která protéká celou ………………..</a:t>
            </a:r>
          </a:p>
          <a:p>
            <a:r>
              <a:rPr lang="cs-CZ" dirty="0" smtClean="0"/>
              <a:t>…………………… a ……………………….úvalem.</a:t>
            </a:r>
          </a:p>
          <a:p>
            <a:r>
              <a:rPr lang="cs-CZ" dirty="0" smtClean="0"/>
              <a:t>Hrubý a Nízký Jeseník zasahuje do ………………,…….……………….a…………….krajů.</a:t>
            </a:r>
          </a:p>
          <a:p>
            <a:r>
              <a:rPr lang="cs-CZ" dirty="0" smtClean="0"/>
              <a:t>Na mapě vyhledej lázně, které se nachází v tomto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2800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48680"/>
            <a:ext cx="8219256" cy="2044824"/>
          </a:xfrm>
        </p:spPr>
        <p:txBody>
          <a:bodyPr>
            <a:normAutofit/>
          </a:bodyPr>
          <a:lstStyle/>
          <a:p>
            <a:r>
              <a:rPr lang="cs-CZ" dirty="0"/>
              <a:t>Použitá literatura:</a:t>
            </a:r>
          </a:p>
          <a:p>
            <a:r>
              <a:rPr lang="cs-CZ" sz="2000" dirty="0"/>
              <a:t>Vlastivěda 4 ( učebnice pro 4.ročník základní školy) Poznáváme naši vlast (Nová škola)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2" name="Obdélník 1">
            <a:hlinkClick r:id="rId2" action="ppaction://hlinkpres?slideindex=4&amp;slidetitle= Nejvyšší hora Praděd (1491m n. m.). Je nejvyšší horou Mor..."/>
          </p:cNvPr>
          <p:cNvSpPr/>
          <p:nvPr/>
        </p:nvSpPr>
        <p:spPr>
          <a:xfrm>
            <a:off x="611560" y="1844824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http://upload.wikimedia.org/wikipedia/commons/thumb/a/a4/Altvater_-_OT.JPG/450px-Altvater_-_OT.JPG</a:t>
            </a:r>
          </a:p>
        </p:txBody>
      </p:sp>
      <p:sp>
        <p:nvSpPr>
          <p:cNvPr id="4" name="Obdélník 3">
            <a:hlinkClick r:id="rId3" action="ppaction://hlinkpres?slideindex=6&amp;slidetitle=Řeka Morava pramení pod vrcholem Králického Sněžníku v nad..."/>
          </p:cNvPr>
          <p:cNvSpPr/>
          <p:nvPr/>
        </p:nvSpPr>
        <p:spPr>
          <a:xfrm>
            <a:off x="611560" y="2508813"/>
            <a:ext cx="62464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http://upload.wikimedia.org/wikipedia/commons/thumb/9/92/Pramen_Moravy_%281%29.JPG/800px-Pramen_Moravy_%281%29.JPG</a:t>
            </a:r>
          </a:p>
        </p:txBody>
      </p:sp>
      <p:sp>
        <p:nvSpPr>
          <p:cNvPr id="5" name="Obdélník 4">
            <a:hlinkClick r:id="rId4" action="ppaction://hlinkpres?slideindex=10&amp;slidetitle=Prezentace aplikace PowerPoint"/>
          </p:cNvPr>
          <p:cNvSpPr/>
          <p:nvPr/>
        </p:nvSpPr>
        <p:spPr>
          <a:xfrm>
            <a:off x="755576" y="3449801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</a:t>
            </a:r>
            <a:r>
              <a:rPr lang="cs-CZ" dirty="0" err="1"/>
              <a:t>wikipedia</a:t>
            </a:r>
            <a:r>
              <a:rPr lang="cs-CZ" dirty="0"/>
              <a:t>/</a:t>
            </a:r>
            <a:r>
              <a:rPr lang="cs-CZ" dirty="0" err="1"/>
              <a:t>commons</a:t>
            </a:r>
            <a:r>
              <a:rPr lang="cs-CZ" dirty="0"/>
              <a:t>/</a:t>
            </a:r>
            <a:r>
              <a:rPr lang="cs-CZ" dirty="0" err="1"/>
              <a:t>thumb</a:t>
            </a:r>
            <a:r>
              <a:rPr lang="cs-CZ" dirty="0"/>
              <a:t>/5/53/Helfštýn.jpg/220px-Helfštýn.jpg</a:t>
            </a:r>
          </a:p>
        </p:txBody>
      </p:sp>
      <p:sp>
        <p:nvSpPr>
          <p:cNvPr id="6" name="Obdélník 5">
            <a:hlinkClick r:id="rId5" action="ppaction://hlinkpres?slideindex=8&amp;slidetitle=Moravská brána"/>
          </p:cNvPr>
          <p:cNvSpPr/>
          <p:nvPr/>
        </p:nvSpPr>
        <p:spPr>
          <a:xfrm>
            <a:off x="755576" y="4221088"/>
            <a:ext cx="79928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http://mankovice.cz/fotky/obr.php?name=vrazne2X.gif&amp;id=14990&amp;width=427</a:t>
            </a:r>
          </a:p>
        </p:txBody>
      </p:sp>
    </p:spTree>
    <p:extLst>
      <p:ext uri="{BB962C8B-B14F-4D97-AF65-F5344CB8AC3E}">
        <p14:creationId xmlns:p14="http://schemas.microsoft.com/office/powerpoint/2010/main" val="263786099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454</TotalTime>
  <Words>274</Words>
  <Application>Microsoft Office PowerPoint</Application>
  <PresentationFormat>Předvádění na obrazovce (4:3)</PresentationFormat>
  <Paragraphs>47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Hrubý a Nízký Jeseník</vt:lpstr>
      <vt:lpstr> Nejvyšší hora Praděd (1491m n. m.). Je nejvyšší horou Moravy a druhou největší horou v České Republice. </vt:lpstr>
      <vt:lpstr>Lázně v Jeseníkách             </vt:lpstr>
      <vt:lpstr>Řeka Morava pramení pod vrcholem Králického Sněžníku v nadmořské výšce 1380 m. </vt:lpstr>
      <vt:lpstr>Prezentace aplikace PowerPoint</vt:lpstr>
      <vt:lpstr>Moravská brána</vt:lpstr>
      <vt:lpstr>Moravská brána</vt:lpstr>
      <vt:lpstr>Víš, jak se nazývá tento hrad?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Mapa Bílých Karpat</dc:title>
  <dc:creator>Polanská Marie</dc:creator>
  <cp:lastModifiedBy>Ucebna 102</cp:lastModifiedBy>
  <cp:revision>48</cp:revision>
  <dcterms:created xsi:type="dcterms:W3CDTF">2011-12-22T15:43:44Z</dcterms:created>
  <dcterms:modified xsi:type="dcterms:W3CDTF">2013-05-20T17:22:51Z</dcterms:modified>
</cp:coreProperties>
</file>