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1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A018BE0-0142-43EC-923E-671BAAD85C9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5B8D9871-5271-496F-B06F-F4970601125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018BE0-0142-43EC-923E-671BAAD85C9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B8D9871-5271-496F-B06F-F4970601125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A018BE0-0142-43EC-923E-671BAAD85C9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5B8D9871-5271-496F-B06F-F4970601125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018BE0-0142-43EC-923E-671BAAD85C9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D9871-5271-496F-B06F-F4970601125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018BE0-0142-43EC-923E-671BAAD85C9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D9871-5271-496F-B06F-F4970601125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A018BE0-0142-43EC-923E-671BAAD85C9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B8D9871-5271-496F-B06F-F4970601125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018BE0-0142-43EC-923E-671BAAD85C9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D9871-5271-496F-B06F-F497060112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018BE0-0142-43EC-923E-671BAAD85C9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B8D9871-5271-496F-B06F-F4970601125E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A018BE0-0142-43EC-923E-671BAAD85C9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B8D9871-5271-496F-B06F-F4970601125E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018BE0-0142-43EC-923E-671BAAD85C9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D9871-5271-496F-B06F-F497060112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018BE0-0142-43EC-923E-671BAAD85C9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D9871-5271-496F-B06F-F497060112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A018BE0-0142-43EC-923E-671BAAD85C9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5B8D9871-5271-496F-B06F-F4970601125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bio-harmonie.cz/c/28-category/suche-plody.jpg" TargetMode="External"/><Relationship Id="rId3" Type="http://schemas.openxmlformats.org/officeDocument/2006/relationships/hyperlink" Target="http://www.rostliny-semena.cz/galerie/novinky/min_1321723991.jpg" TargetMode="External"/><Relationship Id="rId7" Type="http://schemas.openxmlformats.org/officeDocument/2006/relationships/hyperlink" Target="http://www.omegasport.cz/obr-eshop.asp?idprodukty=46&amp;soubor=b---rozinky-klasik.jpg" TargetMode="External"/><Relationship Id="rId2" Type="http://schemas.openxmlformats.org/officeDocument/2006/relationships/hyperlink" Target="http://www.knihovnaslany.cz/wp-content/gallery/ruzne/tropicke-ovoc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otazkomat.cz/upload/otazky/obrazky/datle-miniatura.jpg" TargetMode="External"/><Relationship Id="rId5" Type="http://schemas.openxmlformats.org/officeDocument/2006/relationships/hyperlink" Target="http://exoticke-ovoce.coajak.cz/www/exoticke_ovoce_coajak_cz/images/fik/01-susene-fiky-nahled-mini.jpg" TargetMode="External"/><Relationship Id="rId4" Type="http://schemas.openxmlformats.org/officeDocument/2006/relationships/hyperlink" Target="http://nd01.jxs.cz/182/775/99105a4b06_37431345_o2.jpg" TargetMode="External"/><Relationship Id="rId9" Type="http://schemas.openxmlformats.org/officeDocument/2006/relationships/hyperlink" Target="http://www.bio-harmonie.cz/c/115-category/orisky-a-smesi.jpg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274638"/>
            <a:ext cx="6089104" cy="1014263"/>
          </a:xfrm>
        </p:spPr>
        <p:txBody>
          <a:bodyPr/>
          <a:lstStyle/>
          <a:p>
            <a:r>
              <a:rPr lang="cs-CZ" sz="1600" b="1" dirty="0">
                <a:solidFill>
                  <a:srgbClr val="575F6D"/>
                </a:solidFill>
              </a:rPr>
              <a:t>Střední průmyslová škola</a:t>
            </a:r>
            <a:br>
              <a:rPr lang="cs-CZ" sz="1600" b="1" dirty="0">
                <a:solidFill>
                  <a:srgbClr val="575F6D"/>
                </a:solidFill>
              </a:rPr>
            </a:br>
            <a:r>
              <a:rPr lang="cs-CZ" sz="1600" b="1" dirty="0">
                <a:solidFill>
                  <a:srgbClr val="575F6D"/>
                </a:solidFill>
              </a:rPr>
              <a:t>a Střední odborná škola gastronomie a služeb, Most, příspěvková organizace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88901"/>
            <a:ext cx="7467600" cy="4873774"/>
          </a:xfrm>
        </p:spPr>
        <p:txBody>
          <a:bodyPr/>
          <a:lstStyle/>
          <a:p>
            <a:pPr marL="0" lvl="0" indent="0" algn="ctr">
              <a:buClr>
                <a:srgbClr val="B13F9A"/>
              </a:buClr>
              <a:buSzPct val="73000"/>
              <a:buNone/>
            </a:pPr>
            <a:r>
              <a:rPr lang="cs-CZ" sz="4400" dirty="0">
                <a:solidFill>
                  <a:prstClr val="black"/>
                </a:solidFill>
                <a:latin typeface="Calibri"/>
              </a:rPr>
              <a:t>DIGITÁLNÍ UČEBNÍ 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>MATERIÁL</a:t>
            </a:r>
          </a:p>
          <a:p>
            <a:pPr marL="0" lvl="0" indent="0" algn="ctr">
              <a:buClr>
                <a:srgbClr val="B13F9A"/>
              </a:buClr>
              <a:buSzPct val="73000"/>
              <a:buNone/>
            </a:pPr>
            <a:endParaRPr lang="cs-CZ" sz="4400" dirty="0" smtClean="0">
              <a:solidFill>
                <a:prstClr val="black"/>
              </a:solidFill>
              <a:latin typeface="Calibri"/>
            </a:endParaRPr>
          </a:p>
          <a:p>
            <a:pPr marL="0" lvl="0" indent="0" algn="ctr">
              <a:buClr>
                <a:srgbClr val="B13F9A"/>
              </a:buClr>
              <a:buSzPct val="73000"/>
              <a:buNone/>
            </a:pPr>
            <a:endParaRPr lang="cs-CZ" sz="4400" dirty="0">
              <a:solidFill>
                <a:prstClr val="black"/>
              </a:solidFill>
              <a:latin typeface="Calibri"/>
            </a:endParaRPr>
          </a:p>
          <a:p>
            <a:pPr algn="ctr"/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04664"/>
            <a:ext cx="933450" cy="884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6162675"/>
            <a:ext cx="3829050" cy="695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963" y="2060847"/>
            <a:ext cx="7712075" cy="41018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10550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772816"/>
            <a:ext cx="7836297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4228" y="4077072"/>
            <a:ext cx="2499072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28249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273050" lvl="0" indent="-273050" fontAlgn="base">
              <a:spcBef>
                <a:spcPts val="600"/>
              </a:spcBef>
              <a:spcAft>
                <a:spcPct val="0"/>
              </a:spcAft>
              <a:defRPr/>
            </a:pPr>
            <a:r>
              <a:rPr lang="cs-CZ" sz="5400" cap="none" dirty="0">
                <a:solidFill>
                  <a:srgbClr val="00B050"/>
                </a:solidFill>
                <a:latin typeface="Algerian" pitchFamily="82" charset="0"/>
                <a:ea typeface="+mn-ea"/>
                <a:cs typeface="Times New Roman" pitchFamily="18" charset="0"/>
              </a:rPr>
              <a:t>CHARAKTERISTIKA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844824"/>
            <a:ext cx="7467600" cy="4629128"/>
          </a:xfrm>
        </p:spPr>
        <p:txBody>
          <a:bodyPr/>
          <a:lstStyle/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q"/>
              <a:defRPr/>
            </a:pPr>
            <a:r>
              <a:rPr lang="cs-CZ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pochází ze subtropického a tropického pásma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q"/>
              <a:defRPr/>
            </a:pPr>
            <a:r>
              <a:rPr lang="cs-CZ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pro přehlednost se rozděluje </a:t>
            </a:r>
            <a:r>
              <a:rPr lang="cs-CZ" i="1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do </a:t>
            </a:r>
            <a:r>
              <a:rPr lang="cs-CZ" b="1" i="1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TŘÍ</a:t>
            </a:r>
            <a:r>
              <a:rPr lang="cs-CZ" i="1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skupin: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None/>
              <a:defRPr/>
            </a:pPr>
            <a:endParaRPr lang="cs-CZ" i="1" u="sng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lvl="0" indent="-457200" fontAlgn="base">
              <a:spcAft>
                <a:spcPct val="0"/>
              </a:spcAft>
              <a:buClr>
                <a:srgbClr val="FE8637"/>
              </a:buClr>
              <a:buFont typeface="+mj-lt"/>
              <a:buAutoNum type="arabicPeriod"/>
              <a:defRPr/>
            </a:pPr>
            <a:r>
              <a:rPr lang="cs-CZ" sz="2800" b="1" i="1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CITRUSOVÉ  PLODY</a:t>
            </a:r>
          </a:p>
          <a:p>
            <a:pPr marL="457200" lvl="0" indent="-457200" fontAlgn="base">
              <a:spcAft>
                <a:spcPct val="0"/>
              </a:spcAft>
              <a:buClr>
                <a:srgbClr val="FE8637"/>
              </a:buClr>
              <a:buFont typeface="+mj-lt"/>
              <a:buAutoNum type="arabicPeriod"/>
              <a:defRPr/>
            </a:pPr>
            <a:endParaRPr lang="cs-CZ" sz="2800" b="1" i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lvl="0" indent="-457200" fontAlgn="base">
              <a:spcAft>
                <a:spcPct val="0"/>
              </a:spcAft>
              <a:buClr>
                <a:srgbClr val="FE8637"/>
              </a:buClr>
              <a:buFont typeface="+mj-lt"/>
              <a:buAutoNum type="arabicPeriod"/>
              <a:defRPr/>
            </a:pPr>
            <a:r>
              <a:rPr lang="cs-CZ" sz="2800" b="1" i="1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OSTATNÍ  TROPICKÉ  OVOCE</a:t>
            </a:r>
          </a:p>
          <a:p>
            <a:pPr marL="457200" lvl="0" indent="-457200" fontAlgn="base">
              <a:spcAft>
                <a:spcPct val="0"/>
              </a:spcAft>
              <a:buClr>
                <a:srgbClr val="FE8637"/>
              </a:buClr>
              <a:buFont typeface="+mj-lt"/>
              <a:buAutoNum type="arabicPeriod"/>
              <a:defRPr/>
            </a:pPr>
            <a:endParaRPr lang="cs-CZ" sz="2800" b="1" i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lvl="0" indent="-457200" fontAlgn="base">
              <a:spcAft>
                <a:spcPct val="0"/>
              </a:spcAft>
              <a:buClr>
                <a:srgbClr val="FE8637"/>
              </a:buClr>
              <a:buFont typeface="+mj-lt"/>
              <a:buAutoNum type="arabicPeriod"/>
              <a:defRPr/>
            </a:pPr>
            <a:r>
              <a:rPr lang="cs-CZ" sz="2800" b="1" i="1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SUŠENÉ  JIŽNÍ  PLODY  A  SEMENA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q"/>
              <a:defRPr/>
            </a:pPr>
            <a:endParaRPr lang="cs-CZ" i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2457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76672"/>
            <a:ext cx="7467600" cy="1143000"/>
          </a:xfrm>
        </p:spPr>
        <p:txBody>
          <a:bodyPr>
            <a:normAutofit fontScale="90000"/>
          </a:bodyPr>
          <a:lstStyle/>
          <a:p>
            <a:pPr marL="914400" lvl="0" indent="-914400" fontAlgn="base">
              <a:spcBef>
                <a:spcPts val="600"/>
              </a:spcBef>
              <a:spcAft>
                <a:spcPct val="0"/>
              </a:spcAft>
              <a:buFont typeface="+mj-lt"/>
              <a:buAutoNum type="arabicPeriod"/>
            </a:pPr>
            <a:r>
              <a:rPr lang="cs-CZ" sz="5400" cap="none" dirty="0">
                <a:solidFill>
                  <a:srgbClr val="00B050"/>
                </a:solidFill>
                <a:latin typeface="Algerian" pitchFamily="82" charset="0"/>
                <a:ea typeface="+mn-ea"/>
                <a:cs typeface="+mn-cs"/>
              </a:rPr>
              <a:t>CITRUSOVÉ  PLODY :</a:t>
            </a:r>
            <a:r>
              <a:rPr lang="cs-CZ" sz="3600" b="1" i="1" cap="none" dirty="0">
                <a:solidFill>
                  <a:prstClr val="black"/>
                </a:solidFill>
                <a:ea typeface="+mn-ea"/>
                <a:cs typeface="+mn-cs"/>
              </a:rPr>
              <a:t/>
            </a:r>
            <a:br>
              <a:rPr lang="cs-CZ" sz="3600" b="1" i="1" cap="none" dirty="0">
                <a:solidFill>
                  <a:prstClr val="black"/>
                </a:solidFill>
                <a:ea typeface="+mn-ea"/>
                <a:cs typeface="+mn-cs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457200" lvl="0" indent="-45720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§"/>
            </a:pPr>
            <a:r>
              <a:rPr lang="cs-CZ" b="1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skládají  se  z  oplodí  a  z  dužniny</a:t>
            </a:r>
          </a:p>
          <a:p>
            <a:pPr marL="457200" lvl="0" indent="-45720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800" u="sng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patří  sem</a:t>
            </a:r>
            <a:r>
              <a:rPr lang="cs-CZ" sz="2800" u="sng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 marL="457200" lvl="0" indent="-45720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Ø"/>
            </a:pP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Citróny </a:t>
            </a:r>
          </a:p>
          <a:p>
            <a:pPr marL="457200" lvl="0" indent="-45720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Ø"/>
            </a:pP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Pomeranče</a:t>
            </a:r>
          </a:p>
          <a:p>
            <a:pPr marL="457200" lvl="0" indent="-45720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Ø"/>
            </a:pP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Grapefruity</a:t>
            </a:r>
          </a:p>
          <a:p>
            <a:pPr marL="457200" lvl="0" indent="-45720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Ø"/>
            </a:pP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Mandarinky / </a:t>
            </a:r>
            <a:r>
              <a:rPr lang="cs-CZ" sz="2800" dirty="0" err="1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Klemantinky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/</a:t>
            </a:r>
          </a:p>
          <a:p>
            <a:pPr marL="457200" lvl="0" indent="-45720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Ø"/>
            </a:pP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Limetky </a:t>
            </a:r>
          </a:p>
          <a:p>
            <a:pPr marL="457200" lvl="0" indent="-45720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Ø"/>
            </a:pP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Cedráty</a:t>
            </a:r>
          </a:p>
          <a:p>
            <a:pPr marL="457200" lvl="0" indent="-45720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Ø"/>
            </a:pPr>
            <a:r>
              <a:rPr lang="cs-CZ" sz="2800" dirty="0" err="1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Pomela</a:t>
            </a:r>
            <a:endParaRPr lang="cs-CZ" sz="2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8280" y="1700808"/>
            <a:ext cx="2873896" cy="45377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59389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Autofit/>
          </a:bodyPr>
          <a:lstStyle/>
          <a:p>
            <a:pPr marL="914400" lvl="0" indent="-914400" fontAlgn="base">
              <a:spcBef>
                <a:spcPts val="600"/>
              </a:spcBef>
              <a:spcAft>
                <a:spcPct val="0"/>
              </a:spcAft>
              <a:buFont typeface="+mj-lt"/>
              <a:buAutoNum type="arabicPeriod" startAt="2"/>
            </a:pPr>
            <a:r>
              <a:rPr lang="cs-CZ" sz="4800" cap="none" dirty="0">
                <a:solidFill>
                  <a:srgbClr val="00B050"/>
                </a:solidFill>
                <a:latin typeface="Algerian" pitchFamily="82" charset="0"/>
                <a:ea typeface="+mn-ea"/>
                <a:cs typeface="+mn-cs"/>
              </a:rPr>
              <a:t>OSTATNÍ  TROPICKÉ  OVOCE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556792"/>
            <a:ext cx="7812868" cy="5301208"/>
          </a:xfrm>
        </p:spPr>
        <p:txBody>
          <a:bodyPr>
            <a:normAutofit/>
          </a:bodyPr>
          <a:lstStyle/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b="1" i="1" dirty="0">
                <a:solidFill>
                  <a:prstClr val="black"/>
                </a:solidFill>
                <a:latin typeface="Algerian" pitchFamily="82" charset="0"/>
              </a:rPr>
              <a:t> </a:t>
            </a:r>
            <a:r>
              <a:rPr lang="cs-CZ" sz="2800" u="sng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nejznámější  druhy</a:t>
            </a:r>
            <a:r>
              <a:rPr lang="cs-CZ" sz="280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 -Banány                           - Mučenky    </a:t>
            </a: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- Ananasy                         - Karambola</a:t>
            </a: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- Kiwi                               - Anona</a:t>
            </a: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- Mango                            - Granátové jablko</a:t>
            </a: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- Avokádo                         - </a:t>
            </a:r>
            <a:r>
              <a:rPr lang="cs-CZ" sz="2800" dirty="0" err="1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Kvajava</a:t>
            </a:r>
            <a:endParaRPr lang="cs-CZ" sz="28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- Rambutan                       - Liči</a:t>
            </a: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- Tomel                             - Papája…..</a:t>
            </a:r>
            <a:endParaRPr lang="cs-CZ" sz="2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149080"/>
            <a:ext cx="1656184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13989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642194"/>
          </a:xfrm>
        </p:spPr>
        <p:txBody>
          <a:bodyPr>
            <a:noAutofit/>
          </a:bodyPr>
          <a:lstStyle/>
          <a:p>
            <a:pPr marL="742950" lvl="0" indent="-742950" fontAlgn="base">
              <a:spcBef>
                <a:spcPts val="600"/>
              </a:spcBef>
              <a:spcAft>
                <a:spcPct val="0"/>
              </a:spcAft>
              <a:buFont typeface="+mj-lt"/>
              <a:buAutoNum type="arabicPeriod" startAt="3"/>
            </a:pPr>
            <a:r>
              <a:rPr lang="cs-CZ" sz="4000" cap="none" dirty="0">
                <a:solidFill>
                  <a:srgbClr val="00B050"/>
                </a:solidFill>
                <a:latin typeface="Algerian" pitchFamily="82" charset="0"/>
                <a:ea typeface="+mn-ea"/>
                <a:cs typeface="+mn-cs"/>
              </a:rPr>
              <a:t>SUŠENÉ  JI ŽNÍ  PLODY  A  SEMENA</a:t>
            </a:r>
            <a:r>
              <a:rPr lang="cs-CZ" sz="4000" b="1" i="1" cap="none" dirty="0">
                <a:solidFill>
                  <a:prstClr val="black"/>
                </a:solidFill>
                <a:latin typeface="Algerian" pitchFamily="82" charset="0"/>
                <a:ea typeface="+mn-ea"/>
                <a:cs typeface="+mn-cs"/>
              </a:rPr>
              <a:t/>
            </a:r>
            <a:br>
              <a:rPr lang="cs-CZ" sz="4000" b="1" i="1" cap="none" dirty="0">
                <a:solidFill>
                  <a:prstClr val="black"/>
                </a:solidFill>
                <a:latin typeface="Algerian" pitchFamily="82" charset="0"/>
                <a:ea typeface="+mn-ea"/>
                <a:cs typeface="+mn-cs"/>
              </a:rPr>
            </a:br>
            <a:endParaRPr lang="cs-CZ" sz="4000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Rozdělují se na:</a:t>
            </a: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Font typeface="Century Schoolbook" pitchFamily="18" charset="0"/>
              <a:buAutoNum type="alphaLcPeriod"/>
            </a:pPr>
            <a:endParaRPr lang="cs-CZ" sz="2800" b="1" i="1" dirty="0">
              <a:solidFill>
                <a:srgbClr val="C00000"/>
              </a:solidFill>
              <a:latin typeface="Algerian" pitchFamily="82" charset="0"/>
            </a:endParaRP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Font typeface="Century Schoolbook" pitchFamily="18" charset="0"/>
              <a:buAutoNum type="alphaLcPeriod"/>
            </a:pPr>
            <a:r>
              <a:rPr lang="cs-CZ" sz="2800" b="1" i="1" dirty="0" smtClean="0">
                <a:solidFill>
                  <a:srgbClr val="C00000"/>
                </a:solidFill>
                <a:latin typeface="Algerian" pitchFamily="82" charset="0"/>
              </a:rPr>
              <a:t>SUŠENÉ  </a:t>
            </a:r>
            <a:r>
              <a:rPr lang="cs-CZ" sz="2800" b="1" i="1" dirty="0">
                <a:solidFill>
                  <a:srgbClr val="C00000"/>
                </a:solidFill>
                <a:latin typeface="Algerian" pitchFamily="82" charset="0"/>
              </a:rPr>
              <a:t>JIŽNÍ  PLODY</a:t>
            </a: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Font typeface="Century Schoolbook" pitchFamily="18" charset="0"/>
              <a:buAutoNum type="alphaLcPeriod"/>
            </a:pPr>
            <a:endParaRPr lang="cs-CZ" sz="2800" b="1" i="1" dirty="0">
              <a:solidFill>
                <a:srgbClr val="C00000"/>
              </a:solidFill>
              <a:latin typeface="Algerian" pitchFamily="82" charset="0"/>
            </a:endParaRP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Font typeface="Century Schoolbook" pitchFamily="18" charset="0"/>
              <a:buAutoNum type="alphaLcPeriod"/>
            </a:pPr>
            <a:r>
              <a:rPr lang="cs-CZ" sz="2800" b="1" i="1" dirty="0">
                <a:solidFill>
                  <a:srgbClr val="C00000"/>
                </a:solidFill>
                <a:latin typeface="Algerian" pitchFamily="82" charset="0"/>
              </a:rPr>
              <a:t>SUŠENÁ  </a:t>
            </a:r>
            <a:r>
              <a:rPr lang="cs-CZ" sz="2800" b="1" i="1" dirty="0" smtClean="0">
                <a:solidFill>
                  <a:srgbClr val="C00000"/>
                </a:solidFill>
                <a:latin typeface="Algerian" pitchFamily="82" charset="0"/>
              </a:rPr>
              <a:t>JIŽNÍ SEMENA</a:t>
            </a:r>
            <a:endParaRPr lang="cs-CZ" sz="2800" b="1" i="1" dirty="0">
              <a:solidFill>
                <a:srgbClr val="C00000"/>
              </a:solidFill>
              <a:latin typeface="Algerian" pitchFamily="82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6865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914400" indent="-914400">
              <a:buFont typeface="+mj-lt"/>
              <a:buAutoNum type="alphaUcPeriod"/>
            </a:pPr>
            <a:r>
              <a:rPr lang="cs-CZ" sz="4800" dirty="0">
                <a:solidFill>
                  <a:srgbClr val="00B050"/>
                </a:solidFill>
                <a:latin typeface="Algerian" pitchFamily="82" charset="0"/>
              </a:rPr>
              <a:t>SUŠENÉ  JIŽNÍ  PLODY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3600" u="sng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patří sem: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None/>
            </a:pPr>
            <a:endParaRPr lang="cs-CZ" sz="36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q"/>
            </a:pPr>
            <a:r>
              <a:rPr lang="cs-CZ" sz="2800" b="1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ROZINKY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None/>
            </a:pPr>
            <a:endParaRPr lang="cs-CZ" sz="2800" b="1" i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q"/>
            </a:pPr>
            <a:r>
              <a:rPr lang="cs-CZ" sz="2800" b="1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FÍKY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q"/>
            </a:pPr>
            <a:endParaRPr lang="cs-CZ" sz="2800" b="1" i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q"/>
            </a:pPr>
            <a:r>
              <a:rPr lang="cs-CZ" sz="2800" b="1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DATLE</a:t>
            </a:r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5537" y="2952750"/>
            <a:ext cx="2060426" cy="17723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725144"/>
            <a:ext cx="2160240" cy="144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1743" y="1543048"/>
            <a:ext cx="2433042" cy="22958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21655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1322" y="4575423"/>
            <a:ext cx="4762500" cy="142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914400" indent="-914400">
              <a:buFont typeface="+mj-lt"/>
              <a:buAutoNum type="alphaUcPeriod" startAt="2"/>
            </a:pPr>
            <a:r>
              <a:rPr lang="cs-CZ" sz="4800" dirty="0">
                <a:solidFill>
                  <a:srgbClr val="00B050"/>
                </a:solidFill>
                <a:latin typeface="Algerian" pitchFamily="82" charset="0"/>
              </a:rPr>
              <a:t>SUŠENÁ  </a:t>
            </a:r>
            <a:r>
              <a:rPr lang="cs-CZ" sz="4800" dirty="0" smtClean="0">
                <a:solidFill>
                  <a:srgbClr val="00B050"/>
                </a:solidFill>
                <a:latin typeface="Algerian" pitchFamily="82" charset="0"/>
              </a:rPr>
              <a:t>JIŽNÍ  SEMENA</a:t>
            </a:r>
            <a:r>
              <a:rPr lang="cs-CZ" sz="4800" b="1" i="1" dirty="0">
                <a:solidFill>
                  <a:prstClr val="black"/>
                </a:solidFill>
                <a:latin typeface="Algerian" pitchFamily="82" charset="0"/>
              </a:rPr>
              <a:t/>
            </a:r>
            <a:br>
              <a:rPr lang="cs-CZ" sz="4800" b="1" i="1" dirty="0">
                <a:solidFill>
                  <a:prstClr val="black"/>
                </a:solidFill>
                <a:latin typeface="Algerian" pitchFamily="82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24744"/>
            <a:ext cx="7467600" cy="5349208"/>
          </a:xfrm>
        </p:spPr>
        <p:txBody>
          <a:bodyPr>
            <a:normAutofit/>
          </a:bodyPr>
          <a:lstStyle/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3600" u="sng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patří  sem</a:t>
            </a:r>
            <a:r>
              <a:rPr lang="cs-CZ" sz="3600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endParaRPr lang="cs-CZ" sz="36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q"/>
            </a:pPr>
            <a:r>
              <a:rPr lang="cs-CZ" sz="2800" b="1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MANDLE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q"/>
            </a:pPr>
            <a:r>
              <a:rPr lang="cs-CZ" sz="2800" b="1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PISTÁCIE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q"/>
            </a:pPr>
            <a:r>
              <a:rPr lang="cs-CZ" sz="2800" b="1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KOKOS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q"/>
            </a:pPr>
            <a:r>
              <a:rPr lang="cs-CZ" sz="2800" b="1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PARA  OŘECHY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q"/>
            </a:pPr>
            <a:r>
              <a:rPr lang="cs-CZ" sz="2800" b="1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ARAŠÍDY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q"/>
            </a:pPr>
            <a:r>
              <a:rPr lang="cs-CZ" sz="2800" b="1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PEKAN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q"/>
            </a:pPr>
            <a:r>
              <a:rPr lang="cs-CZ" sz="2800" b="1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KEŠU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q"/>
            </a:pPr>
            <a:r>
              <a:rPr lang="cs-CZ" sz="2800" b="1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MAKADAMOVÉ OŘÍŠKY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q"/>
            </a:pPr>
            <a:r>
              <a:rPr lang="cs-CZ" sz="2800" b="1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CEDROVÝ OŘÍŠEK</a:t>
            </a:r>
            <a:endParaRPr lang="cs-CZ" sz="2800" b="1" i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898650"/>
            <a:ext cx="4762500" cy="142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79231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rgbClr val="00B050"/>
                </a:solidFill>
                <a:latin typeface="Algerian" pitchFamily="82" charset="0"/>
              </a:rPr>
              <a:t>OPAKOVÁNÍ:</a:t>
            </a:r>
            <a:endParaRPr lang="cs-CZ" sz="4800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492896"/>
            <a:ext cx="7467600" cy="3981056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 rozdělujeme jižní plody?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Které znáte citrusy?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Vyjmenujte 7 druhů ostatního jižního ovoce.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Jaký je rozdíl mezi sušenými a suchými plody?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Z jakého ovoce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>
                <a:solidFill>
                  <a:prstClr val="black"/>
                </a:solidFill>
              </a:rPr>
              <a:t>se získávají </a:t>
            </a:r>
            <a:r>
              <a:rPr lang="cs-CZ" dirty="0" smtClean="0">
                <a:solidFill>
                  <a:prstClr val="black"/>
                </a:solidFill>
              </a:rPr>
              <a:t>rozinky?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2599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dirty="0" smtClean="0">
                <a:solidFill>
                  <a:srgbClr val="00B050"/>
                </a:solidFill>
                <a:latin typeface="Algerian" pitchFamily="82" charset="0"/>
              </a:rPr>
              <a:t>ZDROJE:</a:t>
            </a:r>
            <a:endParaRPr lang="cs-CZ" sz="4800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1600200"/>
            <a:ext cx="8964488" cy="4873752"/>
          </a:xfrm>
        </p:spPr>
        <p:txBody>
          <a:bodyPr>
            <a:normAutofit/>
          </a:bodyPr>
          <a:lstStyle/>
          <a:p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www.knihovnaslany.cz/wp-content/gallery/ruzne/tropicke-ovoce.jpg</a:t>
            </a:r>
            <a:endParaRPr lang="cs-CZ" sz="1600" dirty="0" smtClean="0"/>
          </a:p>
          <a:p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www.rostliny-semena.cz/galerie/novinky/min_1321723991.jpg</a:t>
            </a:r>
            <a:endParaRPr lang="cs-CZ" sz="1600" dirty="0" smtClean="0"/>
          </a:p>
          <a:p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nd01.jxs.cz/182/775/99105a4b06_37431345_o2.jpg</a:t>
            </a:r>
            <a:endParaRPr lang="cs-CZ" sz="1600" dirty="0" smtClean="0"/>
          </a:p>
          <a:p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exoticke-ovoce.coajak.cz/www/exoticke_ovoce_coajak_cz/images/fik/01-susene-fiky-nahled-mini.jpg</a:t>
            </a:r>
            <a:endParaRPr lang="cs-CZ" sz="1600" dirty="0" smtClean="0"/>
          </a:p>
          <a:p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www.otazkomat.cz/upload/otazky/obrazky/datle-miniatura.jpg</a:t>
            </a:r>
            <a:endParaRPr lang="cs-CZ" sz="1600" dirty="0" smtClean="0"/>
          </a:p>
          <a:p>
            <a:r>
              <a:rPr lang="cs-CZ" sz="1600" dirty="0">
                <a:hlinkClick r:id="rId7"/>
              </a:rPr>
              <a:t>http://www.omegasport.cz/obr-eshop.asp?idprodukty=46&amp;soubor=b---</a:t>
            </a:r>
            <a:r>
              <a:rPr lang="cs-CZ" sz="1600" dirty="0" smtClean="0">
                <a:hlinkClick r:id="rId7"/>
              </a:rPr>
              <a:t>rozinky-klasik.jpg</a:t>
            </a:r>
            <a:endParaRPr lang="cs-CZ" sz="1600" dirty="0" smtClean="0"/>
          </a:p>
          <a:p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www.bio-harmonie.cz/c/28-category/suche-plody.jpg</a:t>
            </a:r>
            <a:endParaRPr lang="cs-CZ" sz="1600" dirty="0" smtClean="0"/>
          </a:p>
          <a:p>
            <a:r>
              <a:rPr lang="cs-CZ" sz="1600" dirty="0">
                <a:hlinkClick r:id="rId9"/>
              </a:rPr>
              <a:t>http://</a:t>
            </a:r>
            <a:r>
              <a:rPr lang="cs-CZ" sz="1600" dirty="0" smtClean="0">
                <a:hlinkClick r:id="rId9"/>
              </a:rPr>
              <a:t>www.bio-harmonie.cz/c/115-category/orisky-a-smesi.jpg</a:t>
            </a:r>
            <a:endParaRPr lang="cs-CZ" sz="1600" dirty="0" smtClean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784590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2286000" y="1844824"/>
            <a:ext cx="6172200" cy="2232248"/>
          </a:xfrm>
        </p:spPr>
        <p:txBody>
          <a:bodyPr>
            <a:normAutofit/>
          </a:bodyPr>
          <a:lstStyle/>
          <a:p>
            <a:pPr algn="ctr"/>
            <a:r>
              <a:rPr lang="cs-CZ" sz="8800" b="0" dirty="0" smtClean="0">
                <a:solidFill>
                  <a:srgbClr val="00B050"/>
                </a:solidFill>
                <a:latin typeface="Algerian" pitchFamily="82" charset="0"/>
              </a:rPr>
              <a:t>KONEC</a:t>
            </a:r>
            <a:endParaRPr lang="cs-CZ" sz="8800" b="0" dirty="0">
              <a:solidFill>
                <a:srgbClr val="00B050"/>
              </a:solidFill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9809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66</TotalTime>
  <Words>207</Words>
  <Application>Microsoft Office PowerPoint</Application>
  <PresentationFormat>Předvádění na obrazovce (4:3)</PresentationFormat>
  <Paragraphs>72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Střední průmyslová škola a Střední odborná škola gastronomie a služeb, Most, příspěvková organizace</vt:lpstr>
      <vt:lpstr>Prezentace aplikace PowerPoint</vt:lpstr>
      <vt:lpstr>CHARAKTERISTIKA</vt:lpstr>
      <vt:lpstr>CITRUSOVÉ  PLODY : </vt:lpstr>
      <vt:lpstr>OSTATNÍ  TROPICKÉ  OVOCE</vt:lpstr>
      <vt:lpstr>SUŠENÉ  JI ŽNÍ  PLODY  A  SEMENA </vt:lpstr>
      <vt:lpstr>SUŠENÉ  JIŽNÍ  PLODY</vt:lpstr>
      <vt:lpstr>SUŠENÁ  JIŽNÍ  SEMENA </vt:lpstr>
      <vt:lpstr>OPAKOVÁNÍ:</vt:lpstr>
      <vt:lpstr>ZDROJE:</vt:lpstr>
      <vt:lpstr>KONEC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Pepe</cp:lastModifiedBy>
  <cp:revision>7</cp:revision>
  <dcterms:created xsi:type="dcterms:W3CDTF">2013-05-18T10:02:35Z</dcterms:created>
  <dcterms:modified xsi:type="dcterms:W3CDTF">2013-05-20T17:28:09Z</dcterms:modified>
</cp:coreProperties>
</file>