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A5298-5C96-4E1C-A566-E8B7D5A40BC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C39BD6-2C19-4BC9-A528-39AF5D8633B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A5298-5C96-4E1C-A566-E8B7D5A40BC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C39BD6-2C19-4BC9-A528-39AF5D8633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A5298-5C96-4E1C-A566-E8B7D5A40BC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C39BD6-2C19-4BC9-A528-39AF5D8633B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A5298-5C96-4E1C-A566-E8B7D5A40BC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C39BD6-2C19-4BC9-A528-39AF5D8633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A5298-5C96-4E1C-A566-E8B7D5A40BC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C39BD6-2C19-4BC9-A528-39AF5D8633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A5298-5C96-4E1C-A566-E8B7D5A40BC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C39BD6-2C19-4BC9-A528-39AF5D8633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A5298-5C96-4E1C-A566-E8B7D5A40BC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C39BD6-2C19-4BC9-A528-39AF5D8633BA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A5298-5C96-4E1C-A566-E8B7D5A40BC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C39BD6-2C19-4BC9-A528-39AF5D8633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A5298-5C96-4E1C-A566-E8B7D5A40BC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C39BD6-2C19-4BC9-A528-39AF5D8633B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A5298-5C96-4E1C-A566-E8B7D5A40BC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C39BD6-2C19-4BC9-A528-39AF5D8633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A5298-5C96-4E1C-A566-E8B7D5A40BC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C39BD6-2C19-4BC9-A528-39AF5D8633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D3A5298-5C96-4E1C-A566-E8B7D5A40BC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3C39BD6-2C19-4BC9-A528-39AF5D8633BA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1361316"/>
              </p:ext>
            </p:extLst>
          </p:nvPr>
        </p:nvGraphicFramePr>
        <p:xfrm>
          <a:off x="1368425" y="2924944"/>
          <a:ext cx="6405925" cy="277450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Aleš Hladík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VY_32_INOVACE_6A_19_Synonyma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6A_ČJ7.roč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21.2.2013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o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synonymech. Je zde vysvětleno, co synonyma jsou a jak je můžeme dělit dle způsobu užívání.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obsahuje také úkoly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 procvičení látky.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 bmk="OLE_LINK4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2720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Synonyma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19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Hezká a nádherná dívka?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Souvisí tento nadpis s českým jazykem?</a:t>
            </a:r>
          </a:p>
          <a:p>
            <a:r>
              <a:rPr lang="cs-CZ" dirty="0"/>
              <a:t>V</a:t>
            </a:r>
            <a:r>
              <a:rPr lang="cs-CZ" dirty="0" smtClean="0"/>
              <a:t>íc než dost. </a:t>
            </a:r>
          </a:p>
          <a:p>
            <a:r>
              <a:rPr lang="cs-CZ" dirty="0" smtClean="0"/>
              <a:t>O dívce můžeme říci, že je </a:t>
            </a:r>
            <a:r>
              <a:rPr lang="cs-CZ" u="sng" dirty="0" smtClean="0">
                <a:solidFill>
                  <a:srgbClr val="C00000"/>
                </a:solidFill>
              </a:rPr>
              <a:t>krásná, hezká, půvabná i nádherná. 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Všechny tyto charakteristiky jsou si velmi blízké, přesto vnímáme určitý rozdíl.</a:t>
            </a:r>
          </a:p>
          <a:p>
            <a:r>
              <a:rPr lang="cs-CZ" dirty="0" smtClean="0"/>
              <a:t>Těžko, když budeme mít něco nádherného, se spokojíme s hezkým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3007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jsou tedy přesně ta synonyma?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82296" indent="0">
              <a:buNone/>
            </a:pPr>
            <a:r>
              <a:rPr lang="cs-CZ" dirty="0" smtClean="0"/>
              <a:t>SYNONYMA = </a:t>
            </a:r>
            <a:r>
              <a:rPr lang="cs-CZ" dirty="0" smtClean="0">
                <a:solidFill>
                  <a:srgbClr val="FF0000"/>
                </a:solidFill>
              </a:rPr>
              <a:t>různá slova se stejným nebo podobným významem.</a:t>
            </a:r>
          </a:p>
          <a:p>
            <a:pPr marL="82296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82296" indent="0">
              <a:buNone/>
            </a:pPr>
            <a:r>
              <a:rPr lang="cs-CZ" sz="2800" dirty="0"/>
              <a:t>h</a:t>
            </a:r>
            <a:r>
              <a:rPr lang="cs-CZ" sz="2800" dirty="0" smtClean="0"/>
              <a:t>ezká – pěkná – půvabná – krásná – nádherná</a:t>
            </a:r>
          </a:p>
          <a:p>
            <a:pPr marL="82296" indent="0">
              <a:buNone/>
            </a:pPr>
            <a:endParaRPr lang="cs-CZ" sz="2800" dirty="0"/>
          </a:p>
          <a:p>
            <a:pPr marL="82296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Synonyma </a:t>
            </a:r>
          </a:p>
          <a:p>
            <a:pPr marL="82296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(synonymická řada)</a:t>
            </a:r>
            <a:endParaRPr lang="cs-CZ" sz="2800" dirty="0"/>
          </a:p>
        </p:txBody>
      </p:sp>
      <p:sp>
        <p:nvSpPr>
          <p:cNvPr id="5" name="Levá složená závorka 4"/>
          <p:cNvSpPr/>
          <p:nvPr/>
        </p:nvSpPr>
        <p:spPr>
          <a:xfrm rot="16200000">
            <a:off x="4553999" y="419708"/>
            <a:ext cx="756083" cy="6768752"/>
          </a:xfrm>
          <a:prstGeom prst="leftBrac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265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synonym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Synonyma jsou si věcným významem podobná.</a:t>
            </a:r>
          </a:p>
          <a:p>
            <a:r>
              <a:rPr lang="cs-CZ" dirty="0" smtClean="0"/>
              <a:t>Pozor ale, že ne vždy je můžeme libovolně zaměňovat (Asi nám nebude jedno, jestli řekneme dům nebo barabizna.).</a:t>
            </a:r>
          </a:p>
          <a:p>
            <a:r>
              <a:rPr lang="cs-CZ" dirty="0" smtClean="0"/>
              <a:t>Podle těchto významových rozdílů můžeme synonyma dělit do tří různých skupin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7675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synonym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8150816"/>
              </p:ext>
            </p:extLst>
          </p:nvPr>
        </p:nvGraphicFramePr>
        <p:xfrm>
          <a:off x="1331640" y="1268760"/>
          <a:ext cx="7529388" cy="5149554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2509796"/>
                <a:gridCol w="2509796"/>
                <a:gridCol w="2509796"/>
              </a:tblGrid>
              <a:tr h="689757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neutrální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dívka</a:t>
                      </a:r>
                      <a:endParaRPr lang="cs-CZ" b="0" dirty="0"/>
                    </a:p>
                  </a:txBody>
                  <a:tcPr/>
                </a:tc>
              </a:tr>
              <a:tr h="1700769">
                <a:tc rowSpan="2">
                  <a:txBody>
                    <a:bodyPr/>
                    <a:lstStyle/>
                    <a:p>
                      <a:r>
                        <a:rPr lang="cs-CZ" b="1" dirty="0" smtClean="0"/>
                        <a:t>citově zabarvená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lichotivě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děvčátko</a:t>
                      </a:r>
                    </a:p>
                    <a:p>
                      <a:r>
                        <a:rPr lang="cs-CZ" dirty="0" smtClean="0"/>
                        <a:t>holčička</a:t>
                      </a:r>
                    </a:p>
                    <a:p>
                      <a:r>
                        <a:rPr lang="cs-CZ" dirty="0" smtClean="0"/>
                        <a:t>dívenka</a:t>
                      </a:r>
                      <a:endParaRPr lang="cs-CZ" dirty="0"/>
                    </a:p>
                  </a:txBody>
                  <a:tcPr/>
                </a:tc>
              </a:tr>
              <a:tr h="68975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hanlivě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buchta</a:t>
                      </a:r>
                      <a:endParaRPr lang="cs-CZ" dirty="0"/>
                    </a:p>
                  </a:txBody>
                  <a:tcPr/>
                </a:tc>
              </a:tr>
              <a:tr h="689757">
                <a:tc rowSpan="3">
                  <a:txBody>
                    <a:bodyPr/>
                    <a:lstStyle/>
                    <a:p>
                      <a:r>
                        <a:rPr lang="cs-CZ" b="1" dirty="0" smtClean="0"/>
                        <a:t>slohově zabarvená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hovorově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holka</a:t>
                      </a:r>
                      <a:endParaRPr lang="cs-CZ" dirty="0"/>
                    </a:p>
                  </a:txBody>
                  <a:tcPr/>
                </a:tc>
              </a:tr>
              <a:tr h="68975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zastarale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panna</a:t>
                      </a:r>
                      <a:endParaRPr lang="cs-CZ" dirty="0"/>
                    </a:p>
                  </a:txBody>
                  <a:tcPr/>
                </a:tc>
              </a:tr>
              <a:tr h="68975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básnicky,</a:t>
                      </a:r>
                      <a:r>
                        <a:rPr lang="cs-CZ" baseline="0" dirty="0" smtClean="0"/>
                        <a:t> knižně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děva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2696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200223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 následujících větách se opakují slova se stejným kořenem, což není příliš správně. Nahraď je vhodnými synonymy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564904"/>
            <a:ext cx="7498080" cy="368349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Cesta zpět byla velmi únavná, a proto jsme se vrátili velmi unaveni.</a:t>
            </a:r>
          </a:p>
          <a:p>
            <a:r>
              <a:rPr lang="cs-CZ" dirty="0" smtClean="0"/>
              <a:t>Pozorovala dělníky u strojů. Všichni dělali svou práci automaticky.</a:t>
            </a:r>
          </a:p>
          <a:p>
            <a:r>
              <a:rPr lang="cs-CZ" dirty="0" smtClean="0"/>
              <a:t>Můj kamarád Petr je prima kluk. Chová se kamarádsky. </a:t>
            </a:r>
          </a:p>
          <a:p>
            <a:r>
              <a:rPr lang="cs-CZ" dirty="0" smtClean="0"/>
              <a:t>Host, kterého jsem neznal, byl ten, kterého pozvali rodiče.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0676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 z mnoha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dirty="0"/>
              <a:t>Cesta zpět byla velmi únavná, a proto jsme se vrátili </a:t>
            </a:r>
            <a:r>
              <a:rPr lang="cs-CZ" dirty="0" smtClean="0">
                <a:solidFill>
                  <a:srgbClr val="FF0000"/>
                </a:solidFill>
              </a:rPr>
              <a:t>příliš vyčerpáni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Pozorovala dělníky u strojů. Všichni </a:t>
            </a:r>
            <a:r>
              <a:rPr lang="cs-CZ" dirty="0" smtClean="0">
                <a:solidFill>
                  <a:srgbClr val="FF0000"/>
                </a:solidFill>
              </a:rPr>
              <a:t>vykonávali</a:t>
            </a:r>
            <a:r>
              <a:rPr lang="cs-CZ" dirty="0" smtClean="0"/>
              <a:t> </a:t>
            </a:r>
            <a:r>
              <a:rPr lang="cs-CZ" dirty="0"/>
              <a:t>svou práci automaticky.</a:t>
            </a:r>
          </a:p>
          <a:p>
            <a:r>
              <a:rPr lang="cs-CZ" dirty="0"/>
              <a:t>Můj kamarád Petr je prima kluk. Chová se </a:t>
            </a:r>
            <a:r>
              <a:rPr lang="cs-CZ" dirty="0" smtClean="0">
                <a:solidFill>
                  <a:srgbClr val="FF0000"/>
                </a:solidFill>
              </a:rPr>
              <a:t>přátelsky</a:t>
            </a:r>
            <a:r>
              <a:rPr lang="cs-CZ" dirty="0" smtClean="0"/>
              <a:t>. </a:t>
            </a:r>
            <a:endParaRPr lang="cs-CZ" dirty="0"/>
          </a:p>
          <a:p>
            <a:r>
              <a:rPr lang="cs-CZ" dirty="0"/>
              <a:t>Host, </a:t>
            </a:r>
            <a:r>
              <a:rPr lang="cs-CZ" dirty="0" smtClean="0">
                <a:solidFill>
                  <a:srgbClr val="FF0000"/>
                </a:solidFill>
              </a:rPr>
              <a:t>jehož</a:t>
            </a:r>
            <a:r>
              <a:rPr lang="cs-CZ" dirty="0" smtClean="0"/>
              <a:t> </a:t>
            </a:r>
            <a:r>
              <a:rPr lang="cs-CZ" dirty="0"/>
              <a:t>jsem neznal, byl ten, kterého pozvali rodiče.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0706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Jaká zabarvení mají slova vedle slov neutrálních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82296" indent="0">
              <a:buNone/>
            </a:pPr>
            <a:r>
              <a:rPr lang="cs-CZ" dirty="0" smtClean="0"/>
              <a:t>Okno	okénko</a:t>
            </a:r>
          </a:p>
          <a:p>
            <a:pPr marL="82296" indent="0">
              <a:buNone/>
            </a:pPr>
            <a:r>
              <a:rPr lang="cs-CZ" dirty="0" smtClean="0"/>
              <a:t>Kniha	</a:t>
            </a:r>
            <a:r>
              <a:rPr lang="cs-CZ" dirty="0" err="1" smtClean="0"/>
              <a:t>bichle</a:t>
            </a:r>
            <a:r>
              <a:rPr lang="cs-CZ" dirty="0" smtClean="0"/>
              <a:t>                </a:t>
            </a:r>
          </a:p>
          <a:p>
            <a:pPr marL="82296" indent="0">
              <a:buNone/>
            </a:pPr>
            <a:r>
              <a:rPr lang="cs-CZ" dirty="0" smtClean="0"/>
              <a:t>Jídlo		žrádlo, </a:t>
            </a:r>
            <a:r>
              <a:rPr lang="cs-CZ" dirty="0" err="1" smtClean="0"/>
              <a:t>papaníčko</a:t>
            </a: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Auto	fáro, bourák</a:t>
            </a:r>
          </a:p>
          <a:p>
            <a:pPr marL="82296" indent="0">
              <a:buNone/>
            </a:pPr>
            <a:r>
              <a:rPr lang="cs-CZ" dirty="0" smtClean="0"/>
              <a:t>Ruka		pazoura, ručička</a:t>
            </a:r>
          </a:p>
          <a:p>
            <a:pPr marL="82296" indent="0">
              <a:buNone/>
            </a:pPr>
            <a:r>
              <a:rPr lang="cs-CZ" dirty="0" smtClean="0"/>
              <a:t>Babička	baba, babča, bábinka</a:t>
            </a:r>
          </a:p>
          <a:p>
            <a:pPr marL="82296" indent="0">
              <a:buNone/>
            </a:pPr>
            <a:r>
              <a:rPr lang="cs-CZ" dirty="0" smtClean="0"/>
              <a:t>Kůň		oř, herka, koníček</a:t>
            </a:r>
          </a:p>
          <a:p>
            <a:pPr marL="82296" indent="0">
              <a:buNone/>
            </a:pPr>
            <a:r>
              <a:rPr lang="cs-CZ" dirty="0" smtClean="0"/>
              <a:t>Vlasy  	pačesy, hnízdo</a:t>
            </a:r>
          </a:p>
        </p:txBody>
      </p:sp>
    </p:spTree>
    <p:extLst>
      <p:ext uri="{BB962C8B-B14F-4D97-AF65-F5344CB8AC3E}">
        <p14:creationId xmlns:p14="http://schemas.microsoft.com/office/powerpoint/2010/main" val="2848730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85000" lnSpcReduction="10000"/>
          </a:bodyPr>
          <a:lstStyle/>
          <a:p>
            <a:pPr marL="82296" indent="0">
              <a:buNone/>
            </a:pPr>
            <a:r>
              <a:rPr lang="cs-CZ" dirty="0"/>
              <a:t>Okno	</a:t>
            </a:r>
            <a:r>
              <a:rPr lang="cs-CZ" dirty="0" smtClean="0"/>
              <a:t>	okénko (citové – lichotivé)</a:t>
            </a:r>
            <a:endParaRPr lang="cs-CZ" dirty="0"/>
          </a:p>
          <a:p>
            <a:pPr marL="82296" indent="0">
              <a:buNone/>
            </a:pPr>
            <a:r>
              <a:rPr lang="cs-CZ" dirty="0"/>
              <a:t>Kniha	</a:t>
            </a:r>
            <a:r>
              <a:rPr lang="cs-CZ" dirty="0" smtClean="0"/>
              <a:t>	</a:t>
            </a:r>
            <a:r>
              <a:rPr lang="cs-CZ" dirty="0" err="1" smtClean="0"/>
              <a:t>bichle</a:t>
            </a:r>
            <a:r>
              <a:rPr lang="cs-CZ" dirty="0" smtClean="0"/>
              <a:t>   (citové – hanlivé)             </a:t>
            </a:r>
            <a:endParaRPr lang="cs-CZ" dirty="0"/>
          </a:p>
          <a:p>
            <a:pPr marL="82296" indent="0">
              <a:buNone/>
            </a:pPr>
            <a:r>
              <a:rPr lang="cs-CZ" dirty="0"/>
              <a:t>Jídlo		</a:t>
            </a:r>
            <a:r>
              <a:rPr lang="cs-CZ" dirty="0" smtClean="0"/>
              <a:t>žrádlo (hanlivé), </a:t>
            </a:r>
            <a:r>
              <a:rPr lang="cs-CZ" dirty="0" err="1" smtClean="0"/>
              <a:t>papaníčko</a:t>
            </a:r>
            <a:r>
              <a:rPr lang="cs-CZ" dirty="0" smtClean="0"/>
              <a:t> (lichotivé) </a:t>
            </a:r>
            <a:endParaRPr lang="cs-CZ" dirty="0"/>
          </a:p>
          <a:p>
            <a:pPr marL="82296" indent="0">
              <a:buNone/>
            </a:pPr>
            <a:r>
              <a:rPr lang="cs-CZ" dirty="0" smtClean="0"/>
              <a:t>Auto	</a:t>
            </a:r>
            <a:r>
              <a:rPr lang="cs-CZ" dirty="0"/>
              <a:t>	</a:t>
            </a:r>
            <a:r>
              <a:rPr lang="cs-CZ" dirty="0" smtClean="0"/>
              <a:t>fáro (lichotivé) , bourák (lichotivé)</a:t>
            </a:r>
            <a:endParaRPr lang="cs-CZ" dirty="0"/>
          </a:p>
          <a:p>
            <a:pPr marL="82296" indent="0">
              <a:buNone/>
            </a:pPr>
            <a:r>
              <a:rPr lang="cs-CZ" dirty="0"/>
              <a:t>Ruka		</a:t>
            </a:r>
            <a:r>
              <a:rPr lang="cs-CZ" dirty="0" smtClean="0"/>
              <a:t>pazoura (hanlivé), ručička (lichotivé)</a:t>
            </a:r>
            <a:endParaRPr lang="cs-CZ" dirty="0"/>
          </a:p>
          <a:p>
            <a:pPr marL="82296" indent="0">
              <a:buNone/>
            </a:pPr>
            <a:r>
              <a:rPr lang="cs-CZ" dirty="0"/>
              <a:t>Babička	</a:t>
            </a:r>
            <a:r>
              <a:rPr lang="cs-CZ" dirty="0" smtClean="0"/>
              <a:t>baba (hanlivé) , babča (hovorové), 			bábinka (lichotivé) </a:t>
            </a:r>
            <a:endParaRPr lang="cs-CZ" dirty="0"/>
          </a:p>
          <a:p>
            <a:pPr marL="82296" indent="0">
              <a:buNone/>
            </a:pPr>
            <a:r>
              <a:rPr lang="cs-CZ" dirty="0"/>
              <a:t>Kůň		</a:t>
            </a:r>
            <a:r>
              <a:rPr lang="cs-CZ" dirty="0" smtClean="0"/>
              <a:t>oř (básnické) , herka (hanlivé) , koníček 		(lichotivé) </a:t>
            </a:r>
            <a:endParaRPr lang="cs-CZ" dirty="0"/>
          </a:p>
          <a:p>
            <a:pPr marL="82296" indent="0">
              <a:buNone/>
            </a:pPr>
            <a:r>
              <a:rPr lang="cs-CZ" dirty="0"/>
              <a:t>Vlasy  	</a:t>
            </a:r>
            <a:r>
              <a:rPr lang="cs-CZ" dirty="0" smtClean="0"/>
              <a:t>pačesy (hanlivé), hnízdo (hanlivé)</a:t>
            </a: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7788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2809551"/>
              </p:ext>
            </p:extLst>
          </p:nvPr>
        </p:nvGraphicFramePr>
        <p:xfrm>
          <a:off x="1369036" y="3233738"/>
          <a:ext cx="6405925" cy="287737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Český jazyk – Učebnice pro 7. ročník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[VLADIMÍRA BIČÍKOVÁ, Zdeněk Topil a Ilustrace Arna JURAČKOVÁ]. </a:t>
                      </a:r>
                      <a:r>
                        <a:rPr kumimoji="0" lang="cs-CZ" sz="14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Český jazyk: učebnice pro 7. ročník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 2. vyd. Havlíčkův Brod: Tobiáš, 2005. ISBN 80-731-1037-7. 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o synonymech. Je zde vysvětleno, co synonyma jsou a jak je můžeme dělit dle způsobu užívání.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obsahuje také úkoly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 procvičení látky.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7534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42</TotalTime>
  <Words>413</Words>
  <Application>Microsoft Office PowerPoint</Application>
  <PresentationFormat>Předvádění na obrazovce (4:3)</PresentationFormat>
  <Paragraphs>105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Prezentace aplikace PowerPoint</vt:lpstr>
      <vt:lpstr>Synonyma</vt:lpstr>
      <vt:lpstr>Hezká a nádherná dívka?</vt:lpstr>
      <vt:lpstr>Co jsou tedy přesně ta synonyma?</vt:lpstr>
      <vt:lpstr>Význam synonym</vt:lpstr>
      <vt:lpstr>Dělení synonym</vt:lpstr>
      <vt:lpstr>V následujících větách se opakují slova se stejným kořenem, což není příliš správně. Nahraď je vhodnými synonymy</vt:lpstr>
      <vt:lpstr>Jedno z mnoha řešení</vt:lpstr>
      <vt:lpstr>Jaká zabarvení mají slova vedle slov neutrálních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Synonyma</dc:title>
  <dc:creator>ntb</dc:creator>
  <cp:lastModifiedBy>ntb</cp:lastModifiedBy>
  <cp:revision>6</cp:revision>
  <dcterms:created xsi:type="dcterms:W3CDTF">2013-05-20T16:09:11Z</dcterms:created>
  <dcterms:modified xsi:type="dcterms:W3CDTF">2013-05-20T18:25:40Z</dcterms:modified>
</cp:coreProperties>
</file>