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5F13A0-C67C-4230-8977-C51C253EBE3A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33785B-FBC9-4BE1-9E3A-21ACFD65469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5F13A0-C67C-4230-8977-C51C253EBE3A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33785B-FBC9-4BE1-9E3A-21ACFD6546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5F13A0-C67C-4230-8977-C51C253EBE3A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33785B-FBC9-4BE1-9E3A-21ACFD65469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5F13A0-C67C-4230-8977-C51C253EBE3A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33785B-FBC9-4BE1-9E3A-21ACFD6546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5F13A0-C67C-4230-8977-C51C253EBE3A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33785B-FBC9-4BE1-9E3A-21ACFD6546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5F13A0-C67C-4230-8977-C51C253EBE3A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33785B-FBC9-4BE1-9E3A-21ACFD6546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5F13A0-C67C-4230-8977-C51C253EBE3A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33785B-FBC9-4BE1-9E3A-21ACFD654695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5F13A0-C67C-4230-8977-C51C253EBE3A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33785B-FBC9-4BE1-9E3A-21ACFD6546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5F13A0-C67C-4230-8977-C51C253EBE3A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33785B-FBC9-4BE1-9E3A-21ACFD65469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5F13A0-C67C-4230-8977-C51C253EBE3A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33785B-FBC9-4BE1-9E3A-21ACFD6546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5F13A0-C67C-4230-8977-C51C253EBE3A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33785B-FBC9-4BE1-9E3A-21ACFD6546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EB5F13A0-C67C-4230-8977-C51C253EBE3A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7833785B-FBC9-4BE1-9E3A-21ACFD654695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7476708"/>
              </p:ext>
            </p:extLst>
          </p:nvPr>
        </p:nvGraphicFramePr>
        <p:xfrm>
          <a:off x="1368425" y="2924944"/>
          <a:ext cx="6405925" cy="2774506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Aleš Hladík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VY_32_INOVACE_6A_20_Ustálená slovní spojení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6A_ČJ7.roč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4.3.2013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7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učiva o ustálených slovních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spojeních. Vysvětluje takové pojmy jako sousloví, rčení, přirovnání, ad. 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Obsahuje úkoly a cvičení.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 smtClean="0" bmk="OLE_LINK4">
              <a:solidFill>
                <a:prstClr val="black"/>
              </a:solidFill>
              <a:latin typeface="Arial" pitchFamily="34" charset="0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 smtClean="0">
              <a:solidFill>
                <a:prstClr val="black"/>
              </a:solidFill>
              <a:latin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solidFill>
                <a:prstClr val="black"/>
              </a:solidFill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4733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Ustálená slovní spojení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2957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Sousloví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cs-CZ" dirty="0" smtClean="0"/>
              <a:t>Spojení slov s </a:t>
            </a:r>
            <a:r>
              <a:rPr lang="cs-CZ" dirty="0" smtClean="0">
                <a:solidFill>
                  <a:srgbClr val="FF0000"/>
                </a:solidFill>
              </a:rPr>
              <a:t>ustáleným významem.</a:t>
            </a:r>
          </a:p>
          <a:p>
            <a:r>
              <a:rPr lang="cs-CZ" dirty="0" smtClean="0"/>
              <a:t>Sousloví vždy trochu obměňuje význam základního podstatného jména nebo mu dává úplně nový význam. </a:t>
            </a:r>
          </a:p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       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vkladní knížka * nová knížka</a:t>
            </a:r>
          </a:p>
          <a:p>
            <a:r>
              <a:rPr lang="cs-CZ" dirty="0" smtClean="0"/>
              <a:t>Běžně se sousloví často nahrazuje jednoslovným výrazem (POZOR – ne vždy je tato náhrada spisovná)</a:t>
            </a:r>
          </a:p>
          <a:p>
            <a:r>
              <a:rPr lang="cs-CZ" dirty="0" smtClean="0"/>
              <a:t>Např.:  </a:t>
            </a:r>
            <a:r>
              <a:rPr lang="cs-CZ" dirty="0" smtClean="0">
                <a:solidFill>
                  <a:srgbClr val="FF0000"/>
                </a:solidFill>
              </a:rPr>
              <a:t>nákladní auto - náklaďák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Šipka dolů 6"/>
          <p:cNvSpPr/>
          <p:nvPr/>
        </p:nvSpPr>
        <p:spPr>
          <a:xfrm>
            <a:off x="4932040" y="3068960"/>
            <a:ext cx="432048" cy="6480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3837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Přirovnání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Slohový prostředek.</a:t>
            </a:r>
          </a:p>
          <a:p>
            <a:r>
              <a:rPr lang="cs-CZ" dirty="0" smtClean="0"/>
              <a:t>Srovnáváme dva jevy na základě jejich podobnosti.</a:t>
            </a:r>
          </a:p>
          <a:p>
            <a:r>
              <a:rPr lang="cs-CZ" dirty="0" smtClean="0"/>
              <a:t>Přirovnání poznáme podle slůvka ,,jako“</a:t>
            </a:r>
          </a:p>
          <a:p>
            <a:endParaRPr lang="cs-CZ" dirty="0" smtClean="0"/>
          </a:p>
          <a:p>
            <a:pPr marL="82296" indent="0">
              <a:buNone/>
            </a:pPr>
            <a:r>
              <a:rPr lang="cs-CZ" dirty="0" smtClean="0"/>
              <a:t>Např.: Štíhlá </a:t>
            </a:r>
            <a:r>
              <a:rPr lang="cs-CZ" dirty="0" smtClean="0">
                <a:solidFill>
                  <a:srgbClr val="FF0000"/>
                </a:solidFill>
              </a:rPr>
              <a:t>jako</a:t>
            </a:r>
            <a:r>
              <a:rPr lang="cs-CZ" dirty="0" smtClean="0"/>
              <a:t> bříza.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       Mazaný </a:t>
            </a:r>
            <a:r>
              <a:rPr lang="cs-CZ" dirty="0" smtClean="0">
                <a:solidFill>
                  <a:srgbClr val="FF0000"/>
                </a:solidFill>
              </a:rPr>
              <a:t>jako</a:t>
            </a:r>
            <a:r>
              <a:rPr lang="cs-CZ" dirty="0" smtClean="0"/>
              <a:t> liška.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       Hladový </a:t>
            </a:r>
            <a:r>
              <a:rPr lang="cs-CZ" dirty="0" smtClean="0">
                <a:solidFill>
                  <a:srgbClr val="FF0000"/>
                </a:solidFill>
              </a:rPr>
              <a:t>jako</a:t>
            </a:r>
            <a:r>
              <a:rPr lang="cs-CZ" dirty="0" smtClean="0"/>
              <a:t> vlk.</a:t>
            </a:r>
          </a:p>
        </p:txBody>
      </p:sp>
      <p:sp>
        <p:nvSpPr>
          <p:cNvPr id="4" name="Obdélník 3"/>
          <p:cNvSpPr/>
          <p:nvPr/>
        </p:nvSpPr>
        <p:spPr>
          <a:xfrm>
            <a:off x="1547664" y="4077072"/>
            <a:ext cx="4464496" cy="2016224"/>
          </a:xfrm>
          <a:prstGeom prst="rect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570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Často se mu také říká úsloví.</a:t>
            </a:r>
          </a:p>
          <a:p>
            <a:r>
              <a:rPr lang="cs-CZ" dirty="0" smtClean="0"/>
              <a:t>Ustálené spojení slov s novým, většinou obrazným významem.</a:t>
            </a:r>
          </a:p>
          <a:p>
            <a:r>
              <a:rPr lang="cs-CZ" dirty="0" smtClean="0"/>
              <a:t>Nemůžeme je brát doslova.</a:t>
            </a:r>
          </a:p>
          <a:p>
            <a:endParaRPr lang="cs-CZ" dirty="0"/>
          </a:p>
          <a:p>
            <a:pPr marL="82296" indent="0">
              <a:buNone/>
            </a:pPr>
            <a:r>
              <a:rPr lang="cs-CZ" dirty="0" smtClean="0"/>
              <a:t>Např.: Vzal nohy na ramena. (To jde?)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      Má za ušima. (Co má za ušima?)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      Straší mu ve věži. (V jaké věži?)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547664" y="4149080"/>
            <a:ext cx="6696744" cy="2016224"/>
          </a:xfrm>
          <a:prstGeom prst="rect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1576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Přísloví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>
            <a:normAutofit lnSpcReduction="10000"/>
          </a:bodyPr>
          <a:lstStyle/>
          <a:p>
            <a:r>
              <a:rPr lang="cs-CZ" dirty="0" smtClean="0"/>
              <a:t>Mravní naučení v ustálené podobě</a:t>
            </a:r>
          </a:p>
          <a:p>
            <a:r>
              <a:rPr lang="cs-CZ" dirty="0" smtClean="0"/>
              <a:t>Vzniklo a udržovalo se v rámci lidové tradice</a:t>
            </a:r>
          </a:p>
          <a:p>
            <a:r>
              <a:rPr lang="cs-CZ" dirty="0" smtClean="0"/>
              <a:t>Předáváno ústní lidovou slovesností</a:t>
            </a:r>
          </a:p>
          <a:p>
            <a:pPr marL="82296" indent="0">
              <a:buNone/>
            </a:pPr>
            <a:endParaRPr lang="cs-CZ" dirty="0"/>
          </a:p>
          <a:p>
            <a:pPr marL="82296" indent="0">
              <a:buNone/>
            </a:pPr>
            <a:r>
              <a:rPr lang="cs-CZ" dirty="0" smtClean="0"/>
              <a:t>Např.: Kdo jinému jámu kopá, sám do ní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       padá</a:t>
            </a:r>
            <a:r>
              <a:rPr lang="cs-CZ" dirty="0"/>
              <a:t>.</a:t>
            </a:r>
            <a:endParaRPr lang="cs-CZ" dirty="0" smtClean="0"/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       Jak se do lesa volá, tak se z lesa.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       ozývá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547664" y="3789040"/>
            <a:ext cx="7128792" cy="2376264"/>
          </a:xfrm>
          <a:prstGeom prst="rect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8286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tato přirovnání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3600" dirty="0" smtClean="0"/>
              <a:t>Vlasy jako …………………………</a:t>
            </a:r>
          </a:p>
          <a:p>
            <a:pPr marL="82296" indent="0">
              <a:buNone/>
            </a:pPr>
            <a:r>
              <a:rPr lang="cs-CZ" sz="3600" dirty="0" smtClean="0"/>
              <a:t>Líný jako …………………………..</a:t>
            </a:r>
          </a:p>
          <a:p>
            <a:pPr marL="82296" indent="0">
              <a:buNone/>
            </a:pPr>
            <a:r>
              <a:rPr lang="cs-CZ" sz="3600" dirty="0" smtClean="0"/>
              <a:t>Silný jako ………………………….</a:t>
            </a:r>
          </a:p>
          <a:p>
            <a:pPr marL="82296" indent="0">
              <a:buNone/>
            </a:pPr>
            <a:r>
              <a:rPr lang="cs-CZ" sz="3600" dirty="0" smtClean="0"/>
              <a:t>Směje se jako ……………………..</a:t>
            </a:r>
          </a:p>
          <a:p>
            <a:pPr marL="82296" indent="0">
              <a:buNone/>
            </a:pPr>
            <a:r>
              <a:rPr lang="cs-CZ" sz="3600" dirty="0" smtClean="0"/>
              <a:t>Bystrý jako ………………………..</a:t>
            </a:r>
          </a:p>
          <a:p>
            <a:pPr marL="82296" indent="0">
              <a:buNone/>
            </a:pPr>
            <a:r>
              <a:rPr lang="cs-CZ" sz="3600" dirty="0" smtClean="0"/>
              <a:t>Hloupý jako ………………………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963953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marL="82296" indent="0">
              <a:buNone/>
            </a:pPr>
            <a:r>
              <a:rPr lang="cs-CZ" sz="3600" dirty="0"/>
              <a:t>Vlasy </a:t>
            </a:r>
            <a:r>
              <a:rPr lang="cs-CZ" sz="3600" dirty="0" smtClean="0"/>
              <a:t>jako		žíně.</a:t>
            </a:r>
            <a:endParaRPr lang="cs-CZ" sz="3600" dirty="0"/>
          </a:p>
          <a:p>
            <a:pPr marL="82296" indent="0">
              <a:buNone/>
            </a:pPr>
            <a:r>
              <a:rPr lang="cs-CZ" sz="3600" dirty="0"/>
              <a:t>Líný </a:t>
            </a:r>
            <a:r>
              <a:rPr lang="cs-CZ" sz="3600" dirty="0" smtClean="0"/>
              <a:t>jako			veš.    </a:t>
            </a:r>
          </a:p>
          <a:p>
            <a:pPr marL="82296" indent="0">
              <a:buNone/>
            </a:pPr>
            <a:r>
              <a:rPr lang="cs-CZ" sz="3600" dirty="0" smtClean="0"/>
              <a:t>Silný jako			býk.</a:t>
            </a:r>
            <a:endParaRPr lang="cs-CZ" sz="3600" dirty="0"/>
          </a:p>
          <a:p>
            <a:pPr marL="82296" indent="0">
              <a:buNone/>
            </a:pPr>
            <a:r>
              <a:rPr lang="cs-CZ" sz="3600" dirty="0"/>
              <a:t>Směje se </a:t>
            </a:r>
            <a:r>
              <a:rPr lang="cs-CZ" sz="3600" dirty="0" smtClean="0"/>
              <a:t>jako		opice. </a:t>
            </a:r>
          </a:p>
          <a:p>
            <a:pPr marL="82296" indent="0">
              <a:buNone/>
            </a:pPr>
            <a:r>
              <a:rPr lang="cs-CZ" sz="3600" dirty="0" smtClean="0"/>
              <a:t>Bystrý </a:t>
            </a:r>
            <a:r>
              <a:rPr lang="cs-CZ" sz="3600" dirty="0"/>
              <a:t>jako </a:t>
            </a:r>
            <a:r>
              <a:rPr lang="cs-CZ" sz="3600" dirty="0" smtClean="0"/>
              <a:t>		rys.</a:t>
            </a:r>
          </a:p>
          <a:p>
            <a:pPr marL="82296" indent="0">
              <a:buNone/>
            </a:pPr>
            <a:r>
              <a:rPr lang="cs-CZ" sz="3600" dirty="0" smtClean="0"/>
              <a:t>Hloupý jako		osel.</a:t>
            </a:r>
            <a:endParaRPr lang="cs-CZ" sz="3600" dirty="0"/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0792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znamená, když se řekne?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3600" dirty="0" smtClean="0"/>
              <a:t>Sedí si na uších.</a:t>
            </a:r>
          </a:p>
          <a:p>
            <a:pPr marL="82296" indent="0">
              <a:buNone/>
            </a:pPr>
            <a:r>
              <a:rPr lang="cs-CZ" sz="3600" dirty="0" smtClean="0"/>
              <a:t>Má obě ruce levé.</a:t>
            </a:r>
          </a:p>
          <a:p>
            <a:pPr marL="82296" indent="0">
              <a:buNone/>
            </a:pPr>
            <a:r>
              <a:rPr lang="cs-CZ" sz="3600" dirty="0" smtClean="0"/>
              <a:t>Ještě chodil po houbách.</a:t>
            </a:r>
          </a:p>
          <a:p>
            <a:pPr marL="82296" indent="0">
              <a:buNone/>
            </a:pPr>
            <a:r>
              <a:rPr lang="cs-CZ" sz="3600" dirty="0" smtClean="0"/>
              <a:t>Pozdě bycha honit.</a:t>
            </a:r>
          </a:p>
          <a:p>
            <a:pPr marL="82296" indent="0">
              <a:buNone/>
            </a:pPr>
            <a:r>
              <a:rPr lang="cs-CZ" sz="3600" dirty="0" smtClean="0"/>
              <a:t>Nosí dříví do lesa.</a:t>
            </a:r>
          </a:p>
          <a:p>
            <a:pPr marL="82296" indent="0">
              <a:buNone/>
            </a:pPr>
            <a:r>
              <a:rPr lang="cs-CZ" sz="3600" dirty="0" smtClean="0"/>
              <a:t>Má pro strach uděláno.</a:t>
            </a:r>
          </a:p>
          <a:p>
            <a:pPr marL="82296" indent="0">
              <a:buNone/>
            </a:pPr>
            <a:r>
              <a:rPr lang="cs-CZ" sz="3600" dirty="0" smtClean="0"/>
              <a:t>Pamatuj na navrátila.</a:t>
            </a:r>
          </a:p>
          <a:p>
            <a:pPr marL="82296" indent="0">
              <a:buNone/>
            </a:pP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432974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>
            <a:normAutofit lnSpcReduction="10000"/>
          </a:bodyPr>
          <a:lstStyle/>
          <a:p>
            <a:r>
              <a:rPr lang="cs-CZ" sz="3600" dirty="0"/>
              <a:t>Sedí si na uších</a:t>
            </a:r>
            <a:r>
              <a:rPr lang="cs-CZ" sz="3600" dirty="0" smtClean="0"/>
              <a:t>. (neposlouchá)</a:t>
            </a:r>
            <a:endParaRPr lang="cs-CZ" sz="3600" dirty="0"/>
          </a:p>
          <a:p>
            <a:r>
              <a:rPr lang="cs-CZ" sz="3600" dirty="0"/>
              <a:t>Má obě ruce levé</a:t>
            </a:r>
            <a:r>
              <a:rPr lang="cs-CZ" sz="3600" dirty="0" smtClean="0"/>
              <a:t>. (je nešikovný)</a:t>
            </a:r>
            <a:endParaRPr lang="cs-CZ" sz="3600" dirty="0"/>
          </a:p>
          <a:p>
            <a:r>
              <a:rPr lang="cs-CZ" sz="3600" dirty="0"/>
              <a:t>Ještě chodil po houbách</a:t>
            </a:r>
            <a:r>
              <a:rPr lang="cs-CZ" sz="3600" dirty="0" smtClean="0"/>
              <a:t>. (ještě před narozením)</a:t>
            </a:r>
            <a:endParaRPr lang="cs-CZ" sz="3600" dirty="0"/>
          </a:p>
          <a:p>
            <a:r>
              <a:rPr lang="cs-CZ" sz="3600" dirty="0"/>
              <a:t>Pozdě bycha honit</a:t>
            </a:r>
            <a:r>
              <a:rPr lang="cs-CZ" sz="3600" dirty="0" smtClean="0"/>
              <a:t>. (kdybych býval…)</a:t>
            </a:r>
            <a:endParaRPr lang="cs-CZ" sz="3600" dirty="0"/>
          </a:p>
          <a:p>
            <a:r>
              <a:rPr lang="cs-CZ" sz="3600" dirty="0"/>
              <a:t>Nosí dříví do lesa</a:t>
            </a:r>
            <a:r>
              <a:rPr lang="cs-CZ" sz="3600" dirty="0" smtClean="0"/>
              <a:t>. (zbytečná práce)</a:t>
            </a:r>
            <a:endParaRPr lang="cs-CZ" sz="3600" dirty="0"/>
          </a:p>
          <a:p>
            <a:r>
              <a:rPr lang="cs-CZ" sz="3600" dirty="0"/>
              <a:t>Má pro strach uděláno</a:t>
            </a:r>
            <a:r>
              <a:rPr lang="cs-CZ" sz="3600" dirty="0" smtClean="0"/>
              <a:t>. (nebojí se) </a:t>
            </a:r>
            <a:endParaRPr lang="cs-CZ" sz="3600" dirty="0"/>
          </a:p>
          <a:p>
            <a:r>
              <a:rPr lang="cs-CZ" sz="3600" dirty="0"/>
              <a:t>Pamatuj na navrátila</a:t>
            </a:r>
            <a:r>
              <a:rPr lang="cs-CZ" sz="3600" dirty="0" smtClean="0"/>
              <a:t>. (včas se vrátit)</a:t>
            </a:r>
            <a:endParaRPr lang="cs-CZ" sz="3600" dirty="0"/>
          </a:p>
          <a:p>
            <a:pPr marL="82296" indent="0">
              <a:buNone/>
            </a:pPr>
            <a:endParaRPr lang="cs-CZ" dirty="0"/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1532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541077"/>
              </p:ext>
            </p:extLst>
          </p:nvPr>
        </p:nvGraphicFramePr>
        <p:xfrm>
          <a:off x="1369036" y="3233738"/>
          <a:ext cx="6405925" cy="307016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alibri"/>
                          <a:ea typeface="Calibri"/>
                          <a:cs typeface="Times New Roman"/>
                        </a:rPr>
                        <a:t>Český jazyk – Učebnice pro 7. ročník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[VLADIMÍRA BIČÍKOVÁ, Zdeněk Topil a Ilustrace Arna JURAČKOVÁ]. </a:t>
                      </a:r>
                      <a:r>
                        <a:rPr kumimoji="0" lang="cs-CZ" sz="1400" b="0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Český jazyk: učebnice pro 7. ročník</a:t>
                      </a: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. 2. vyd. Havlíčkův Brod: Tobiáš, 2005. ISBN 80-731-1037-7. </a:t>
                      </a: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učiva o ustálených slovních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spojeních. Vysvětluje takové pojmy jako  sousloví, rčení, přirovnání, ad. 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Obsahuje úkoly a cvičení.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4701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35</TotalTime>
  <Words>439</Words>
  <Application>Microsoft Office PowerPoint</Application>
  <PresentationFormat>Předvádění na obrazovce (4:3)</PresentationFormat>
  <Paragraphs>105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Prezentace aplikace PowerPoint</vt:lpstr>
      <vt:lpstr>Ustálená slovní spojení</vt:lpstr>
      <vt:lpstr>Sousloví</vt:lpstr>
      <vt:lpstr>Přirovnání</vt:lpstr>
      <vt:lpstr>Rčení</vt:lpstr>
      <vt:lpstr>Přísloví</vt:lpstr>
      <vt:lpstr>Doplň tato přirovnání</vt:lpstr>
      <vt:lpstr>Řešení</vt:lpstr>
      <vt:lpstr>Co znamená, když se řekne?</vt:lpstr>
      <vt:lpstr>Řešení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Ustálená slovní spojení</dc:title>
  <dc:creator>ntb</dc:creator>
  <cp:lastModifiedBy>ntb</cp:lastModifiedBy>
  <cp:revision>5</cp:revision>
  <dcterms:created xsi:type="dcterms:W3CDTF">2013-05-20T16:49:54Z</dcterms:created>
  <dcterms:modified xsi:type="dcterms:W3CDTF">2013-05-20T18:28:17Z</dcterms:modified>
</cp:coreProperties>
</file>