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sldIdLst>
    <p:sldId id="281" r:id="rId2"/>
    <p:sldId id="282" r:id="rId3"/>
    <p:sldId id="292" r:id="rId4"/>
    <p:sldId id="302" r:id="rId5"/>
    <p:sldId id="300" r:id="rId6"/>
    <p:sldId id="301" r:id="rId7"/>
    <p:sldId id="303" r:id="rId8"/>
    <p:sldId id="304" r:id="rId9"/>
    <p:sldId id="305" r:id="rId10"/>
    <p:sldId id="306" r:id="rId11"/>
    <p:sldId id="28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12" autoAdjust="0"/>
    <p:restoredTop sz="94660"/>
  </p:normalViewPr>
  <p:slideViewPr>
    <p:cSldViewPr>
      <p:cViewPr varScale="1">
        <p:scale>
          <a:sx n="111" d="100"/>
          <a:sy n="111" d="100"/>
        </p:scale>
        <p:origin x="-163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22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51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75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921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64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79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1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16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48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52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G"/><Relationship Id="rId5" Type="http://schemas.openxmlformats.org/officeDocument/2006/relationships/image" Target="../media/image6.jpeg"/><Relationship Id="rId4" Type="http://schemas.openxmlformats.org/officeDocument/2006/relationships/image" Target="../media/image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G"/><Relationship Id="rId5" Type="http://schemas.openxmlformats.org/officeDocument/2006/relationships/image" Target="../media/image6.jpeg"/><Relationship Id="rId4" Type="http://schemas.openxmlformats.org/officeDocument/2006/relationships/image" Target="../media/image5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7" Type="http://schemas.openxmlformats.org/officeDocument/2006/relationships/image" Target="../media/image13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7" Type="http://schemas.openxmlformats.org/officeDocument/2006/relationships/image" Target="../media/image13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Glockenblume-Bl%C3%BCte2.jpg" TargetMode="External"/><Relationship Id="rId3" Type="http://schemas.openxmlformats.org/officeDocument/2006/relationships/hyperlink" Target="http://motyli.kolas.cz/zlutasci/07807039.htm" TargetMode="External"/><Relationship Id="rId7" Type="http://schemas.openxmlformats.org/officeDocument/2006/relationships/hyperlink" Target="http://commons.wikimedia.org/wiki/File:Ox-eye.JPG?uselang=cs" TargetMode="External"/><Relationship Id="rId2" Type="http://schemas.openxmlformats.org/officeDocument/2006/relationships/hyperlink" Target="http://cs.wikipedia.org/wiki/Soubor:Otak%C3%A1rek_fenyklov%C3%BD,_Lovo%C5%A1,_2009-07-1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Pieris_brassicae_Jarom%C4%9B%C5%99_1.jpg" TargetMode="External"/><Relationship Id="rId11" Type="http://schemas.openxmlformats.org/officeDocument/2006/relationships/hyperlink" Target="http://commons.wikimedia.org/wiki/File:Poa.nemoralis.jpg?uselang=cs" TargetMode="External"/><Relationship Id="rId5" Type="http://schemas.openxmlformats.org/officeDocument/2006/relationships/hyperlink" Target="http://commons.wikimedia.org/wiki/File:Nymphalis_antiopa.JPG?uselang=cs" TargetMode="External"/><Relationship Id="rId10" Type="http://schemas.openxmlformats.org/officeDocument/2006/relationships/hyperlink" Target="http://cs.wikipedia.org/wiki/Soubor:Alopecurus_pratensis_Grote_vossenstaart_closeup.jpg" TargetMode="External"/><Relationship Id="rId4" Type="http://schemas.openxmlformats.org/officeDocument/2006/relationships/hyperlink" Target="http://cs.wikipedia.org/wiki/Soubor:Kleiner_Fuchs_(Nymphalis_urticae).jpg" TargetMode="External"/><Relationship Id="rId9" Type="http://schemas.openxmlformats.org/officeDocument/2006/relationships/hyperlink" Target="http://cs.wikipedia.org/wiki/Soubor:Starr_010721-9002_Arrhenatherum_elatiu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9778425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16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Na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louce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782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60438" y="620713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2276872"/>
            <a:ext cx="8640960" cy="4115991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Point.</a:t>
            </a:r>
          </a:p>
          <a:p>
            <a:pPr lvl="0"/>
            <a:r>
              <a:rPr lang="cs-CZ" dirty="0" smtClean="0"/>
              <a:t>Určeno žákům 2. ročníku.</a:t>
            </a:r>
          </a:p>
          <a:p>
            <a:pPr lvl="0"/>
            <a:r>
              <a:rPr lang="cs-CZ" dirty="0" smtClean="0"/>
              <a:t>Materiál vede k seznámení se s </a:t>
            </a:r>
            <a:r>
              <a:rPr lang="cs-CZ" dirty="0" smtClean="0"/>
              <a:t>názvy živočichů a rostlin, které můžeme objevit na loukách.</a:t>
            </a:r>
            <a:endParaRPr lang="cs-CZ" dirty="0" smtClean="0"/>
          </a:p>
          <a:p>
            <a:pPr lvl="0"/>
            <a:r>
              <a:rPr lang="cs-CZ" dirty="0" smtClean="0"/>
              <a:t>Žáci pracují podle zadaných pokynů.</a:t>
            </a:r>
            <a:endParaRPr lang="cs-CZ" dirty="0"/>
          </a:p>
          <a:p>
            <a:pPr lvl="0"/>
            <a:endParaRPr lang="cs-CZ" dirty="0" smtClean="0"/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980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3155734"/>
              </p:ext>
            </p:extLst>
          </p:nvPr>
        </p:nvGraphicFramePr>
        <p:xfrm>
          <a:off x="2136690" y="188640"/>
          <a:ext cx="6323742" cy="43924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52504"/>
                <a:gridCol w="3271238"/>
              </a:tblGrid>
              <a:tr h="725365">
                <a:tc>
                  <a:txBody>
                    <a:bodyPr/>
                    <a:lstStyle/>
                    <a:p>
                      <a:r>
                        <a:rPr lang="cs-CZ" dirty="0" smtClean="0"/>
                        <a:t>MOTÝLI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LUČNÍ ROSTLINY</a:t>
                      </a:r>
                      <a:endParaRPr lang="cs-CZ" dirty="0"/>
                    </a:p>
                  </a:txBody>
                  <a:tcPr/>
                </a:tc>
              </a:tr>
              <a:tr h="72536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543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543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543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543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Zaoblený obdélník 6"/>
          <p:cNvSpPr/>
          <p:nvPr/>
        </p:nvSpPr>
        <p:spPr>
          <a:xfrm>
            <a:off x="4750954" y="6225566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PSÁRKA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716016" y="5740389"/>
            <a:ext cx="2574829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ŽLUŤÁSEK ČIČORETKOVÝ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843808" y="5740819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KOPRETINA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452320" y="5703235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ZVONEK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426749" y="6299995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OVSÍK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23528" y="5229200"/>
            <a:ext cx="2479804" cy="38766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OTAKÁREK FENYKLOVÝ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23528" y="5740389"/>
            <a:ext cx="2300443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BABOČKA OSIKOVÁ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987824" y="5236179"/>
            <a:ext cx="2051162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BĚLÁSEK ZELNÝ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1979712" y="6220197"/>
            <a:ext cx="2538957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BABOČKA KOPŘIVOVÁ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23528" y="6228966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LIPNICE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0743" y="116632"/>
            <a:ext cx="1565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tabulku: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3419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596439"/>
              </p:ext>
            </p:extLst>
          </p:nvPr>
        </p:nvGraphicFramePr>
        <p:xfrm>
          <a:off x="2136690" y="188640"/>
          <a:ext cx="6323742" cy="43924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52504"/>
                <a:gridCol w="3271238"/>
              </a:tblGrid>
              <a:tr h="725365">
                <a:tc>
                  <a:txBody>
                    <a:bodyPr/>
                    <a:lstStyle/>
                    <a:p>
                      <a:r>
                        <a:rPr lang="cs-CZ" dirty="0" smtClean="0"/>
                        <a:t>MOTÝLI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LUČNÍ ROSTLINY</a:t>
                      </a:r>
                      <a:endParaRPr lang="cs-CZ" dirty="0"/>
                    </a:p>
                  </a:txBody>
                  <a:tcPr/>
                </a:tc>
              </a:tr>
              <a:tr h="72536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543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543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543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543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Zaoblený obdélník 6"/>
          <p:cNvSpPr/>
          <p:nvPr/>
        </p:nvSpPr>
        <p:spPr>
          <a:xfrm>
            <a:off x="5530246" y="3284984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PSÁRKA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381447" y="3356992"/>
            <a:ext cx="2574829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ŽLUŤÁSEK ČIČORETKOVÝ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488830" y="1052736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KOPRETINA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530246" y="2577198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ZVONEK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487955" y="1830035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OVSÍK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359990" y="1052736"/>
            <a:ext cx="2479804" cy="38766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OTAKÁREK FENYKLOVÝ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359990" y="1844824"/>
            <a:ext cx="2300443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BABOČKA OSIKOVÁ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359990" y="2564904"/>
            <a:ext cx="2051162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BĚLÁSEK ZELNÝ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2417319" y="4005064"/>
            <a:ext cx="2538957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BABOČKA KOPŘIVOVÁ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5530246" y="4005064"/>
            <a:ext cx="1512168" cy="36004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LIPNICE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0743" y="116632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1062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333692" cy="517064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LÉTO NA LOUCE </a:t>
            </a:r>
            <a:endParaRPr lang="cs-CZ" sz="4800" b="1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r>
              <a:rPr lang="cs-CZ" sz="2400" dirty="0" smtClean="0"/>
              <a:t>V LÉTĚ NA LOUCE POLETUJE MNOHO ………………………….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POSTUPNĚ ROZKVÉTAJÍ LUČNÍ …………………………………….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NA LOUCE MŮŽEME POZOROVAT PASOUCÍ SE ………….. NEBO………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NA LOUCE SE SKLÍZÍ…………………. USUŠÍ SE A MÁME ……………..</a:t>
            </a:r>
          </a:p>
          <a:p>
            <a:endParaRPr lang="cs-CZ" sz="2400" dirty="0" smtClean="0"/>
          </a:p>
          <a:p>
            <a:r>
              <a:rPr lang="cs-CZ" sz="2400" dirty="0" smtClean="0"/>
              <a:t>TOMUTO OBDOBÍ SE ŘÍKÁ …………………………….</a:t>
            </a:r>
          </a:p>
          <a:p>
            <a:endParaRPr lang="cs-CZ" sz="2400" dirty="0" smtClean="0"/>
          </a:p>
          <a:p>
            <a:r>
              <a:rPr lang="cs-CZ" sz="2400" dirty="0" smtClean="0"/>
              <a:t>TRÁVA A SENO SLOUŽÍ KE KRMENÍ HOSPODÁŘSKÝCH ………………..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1403648" y="6245696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ROSTLINY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386690" y="5686063"/>
            <a:ext cx="132121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ZAJÍCE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347864" y="6225900"/>
            <a:ext cx="122413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SRNKY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334367" y="5676590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SENOSEČ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508104" y="6245696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SENO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300192" y="5664987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TRÁVA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28069" y="5691551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HMYZU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3736" y="219998"/>
            <a:ext cx="20042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Vlož slova do textu: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308304" y="6245696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ZVÍŘAT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69829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333692" cy="517064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LÉTO NA LOUCE </a:t>
            </a:r>
            <a:endParaRPr lang="cs-CZ" sz="4800" b="1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r>
              <a:rPr lang="cs-CZ" sz="2400" dirty="0" smtClean="0"/>
              <a:t>V LÉTĚ NA LOUCE POLETUJE MNOHO ………………………….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POSTUPNĚ ROZKVÉTAJÍ LUČNÍ …………………………………….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NA LOUCE MŮŽEME POZOROVAT PASOUCÍ SE ………….. NEBO………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NA LOUCE SE SKLÍZÍ…………………. USUŠÍ SE A MÁME ……………..</a:t>
            </a:r>
          </a:p>
          <a:p>
            <a:endParaRPr lang="cs-CZ" sz="2400" dirty="0" smtClean="0"/>
          </a:p>
          <a:p>
            <a:r>
              <a:rPr lang="cs-CZ" sz="2400" dirty="0" smtClean="0"/>
              <a:t>TOMUTO OBDOBÍ SE ŘÍKÁ …………………………….</a:t>
            </a:r>
          </a:p>
          <a:p>
            <a:endParaRPr lang="cs-CZ" sz="2400" dirty="0" smtClean="0"/>
          </a:p>
          <a:p>
            <a:r>
              <a:rPr lang="cs-CZ" sz="2400" dirty="0" smtClean="0"/>
              <a:t>TRÁVA A SENO SLOUŽÍ KE KRMENÍ HOSPODÁŘSKÝCH ………………..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4499992" y="1988840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ROSTLINY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56176" y="2773963"/>
            <a:ext cx="93610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ZAJÍCE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843288" y="2773963"/>
            <a:ext cx="115212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SRNKY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851920" y="4221088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SENOSEČ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804248" y="3485016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SENO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803065" y="3501008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TRÁVA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220072" y="1268760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HMYZU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3736" y="219998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003802" y="4941168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ZVÍŘAT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25302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32656"/>
            <a:ext cx="2686865" cy="18002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188728"/>
            <a:ext cx="2496160" cy="187212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356992"/>
            <a:ext cx="3009528" cy="225714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332700"/>
            <a:ext cx="2377750" cy="158417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356992"/>
            <a:ext cx="3024336" cy="2268252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3970759"/>
              </p:ext>
            </p:extLst>
          </p:nvPr>
        </p:nvGraphicFramePr>
        <p:xfrm>
          <a:off x="3492318" y="2204864"/>
          <a:ext cx="203988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986"/>
                <a:gridCol w="254986"/>
                <a:gridCol w="254986"/>
                <a:gridCol w="254986"/>
                <a:gridCol w="254986"/>
                <a:gridCol w="254986"/>
                <a:gridCol w="254986"/>
                <a:gridCol w="25498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Ť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6224133"/>
              </p:ext>
            </p:extLst>
          </p:nvPr>
        </p:nvGraphicFramePr>
        <p:xfrm>
          <a:off x="3491880" y="2780928"/>
          <a:ext cx="229108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2990995"/>
              </p:ext>
            </p:extLst>
          </p:nvPr>
        </p:nvGraphicFramePr>
        <p:xfrm>
          <a:off x="6588224" y="2636912"/>
          <a:ext cx="145706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1412"/>
                <a:gridCol w="291412"/>
                <a:gridCol w="291412"/>
                <a:gridCol w="291412"/>
                <a:gridCol w="29141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2144307"/>
              </p:ext>
            </p:extLst>
          </p:nvPr>
        </p:nvGraphicFramePr>
        <p:xfrm>
          <a:off x="3948156" y="6237312"/>
          <a:ext cx="203988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1412"/>
                <a:gridCol w="291412"/>
                <a:gridCol w="291412"/>
                <a:gridCol w="291412"/>
                <a:gridCol w="291412"/>
                <a:gridCol w="291412"/>
                <a:gridCol w="29141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0197473"/>
              </p:ext>
            </p:extLst>
          </p:nvPr>
        </p:nvGraphicFramePr>
        <p:xfrm>
          <a:off x="252199" y="6224448"/>
          <a:ext cx="203988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654"/>
                <a:gridCol w="226654"/>
                <a:gridCol w="226654"/>
                <a:gridCol w="226654"/>
                <a:gridCol w="226654"/>
                <a:gridCol w="226654"/>
                <a:gridCol w="226654"/>
                <a:gridCol w="226654"/>
                <a:gridCol w="22665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3292538"/>
              </p:ext>
            </p:extLst>
          </p:nvPr>
        </p:nvGraphicFramePr>
        <p:xfrm>
          <a:off x="251520" y="5733256"/>
          <a:ext cx="203988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1412"/>
                <a:gridCol w="291412"/>
                <a:gridCol w="291412"/>
                <a:gridCol w="291412"/>
                <a:gridCol w="291412"/>
                <a:gridCol w="291412"/>
                <a:gridCol w="29141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0565205"/>
              </p:ext>
            </p:extLst>
          </p:nvPr>
        </p:nvGraphicFramePr>
        <p:xfrm>
          <a:off x="251520" y="2708920"/>
          <a:ext cx="207383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426"/>
                <a:gridCol w="230426"/>
                <a:gridCol w="230426"/>
                <a:gridCol w="230426"/>
                <a:gridCol w="230426"/>
                <a:gridCol w="230426"/>
                <a:gridCol w="230426"/>
                <a:gridCol w="230426"/>
                <a:gridCol w="23042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9016040"/>
              </p:ext>
            </p:extLst>
          </p:nvPr>
        </p:nvGraphicFramePr>
        <p:xfrm>
          <a:off x="269145" y="2276872"/>
          <a:ext cx="2286631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1412"/>
                <a:gridCol w="291412"/>
                <a:gridCol w="291412"/>
                <a:gridCol w="291412"/>
                <a:gridCol w="291412"/>
                <a:gridCol w="291412"/>
                <a:gridCol w="208280"/>
                <a:gridCol w="329879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6615961"/>
              </p:ext>
            </p:extLst>
          </p:nvPr>
        </p:nvGraphicFramePr>
        <p:xfrm>
          <a:off x="6581620" y="2132856"/>
          <a:ext cx="203988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1412"/>
                <a:gridCol w="291412"/>
                <a:gridCol w="291412"/>
                <a:gridCol w="291412"/>
                <a:gridCol w="291412"/>
                <a:gridCol w="291412"/>
                <a:gridCol w="29141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0788837"/>
              </p:ext>
            </p:extLst>
          </p:nvPr>
        </p:nvGraphicFramePr>
        <p:xfrm>
          <a:off x="3948156" y="5805264"/>
          <a:ext cx="203988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1412"/>
                <a:gridCol w="291412"/>
                <a:gridCol w="291412"/>
                <a:gridCol w="291412"/>
                <a:gridCol w="291412"/>
                <a:gridCol w="291412"/>
                <a:gridCol w="29141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TextovéPole 18"/>
          <p:cNvSpPr txBox="1"/>
          <p:nvPr/>
        </p:nvSpPr>
        <p:spPr>
          <a:xfrm>
            <a:off x="6372200" y="6021288"/>
            <a:ext cx="24272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Doplněním samohlásek </a:t>
            </a:r>
          </a:p>
          <a:p>
            <a:r>
              <a:rPr lang="cs-CZ" dirty="0" smtClean="0"/>
              <a:t>získáš názvy motýlů.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10217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32656"/>
            <a:ext cx="2686865" cy="18002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188728"/>
            <a:ext cx="2496160" cy="187212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356992"/>
            <a:ext cx="3009528" cy="225714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332700"/>
            <a:ext cx="2377750" cy="158417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356992"/>
            <a:ext cx="3024336" cy="2268252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530445"/>
              </p:ext>
            </p:extLst>
          </p:nvPr>
        </p:nvGraphicFramePr>
        <p:xfrm>
          <a:off x="3492318" y="2204864"/>
          <a:ext cx="203988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986"/>
                <a:gridCol w="254986"/>
                <a:gridCol w="254986"/>
                <a:gridCol w="254986"/>
                <a:gridCol w="254986"/>
                <a:gridCol w="254986"/>
                <a:gridCol w="254986"/>
                <a:gridCol w="25498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Ť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3070298"/>
              </p:ext>
            </p:extLst>
          </p:nvPr>
        </p:nvGraphicFramePr>
        <p:xfrm>
          <a:off x="3491880" y="2780928"/>
          <a:ext cx="229108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5514270"/>
              </p:ext>
            </p:extLst>
          </p:nvPr>
        </p:nvGraphicFramePr>
        <p:xfrm>
          <a:off x="6588224" y="2636912"/>
          <a:ext cx="145706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1412"/>
                <a:gridCol w="291412"/>
                <a:gridCol w="291412"/>
                <a:gridCol w="291412"/>
                <a:gridCol w="29141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9648269"/>
              </p:ext>
            </p:extLst>
          </p:nvPr>
        </p:nvGraphicFramePr>
        <p:xfrm>
          <a:off x="3948156" y="6237312"/>
          <a:ext cx="203988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1412"/>
                <a:gridCol w="291412"/>
                <a:gridCol w="291412"/>
                <a:gridCol w="291412"/>
                <a:gridCol w="291412"/>
                <a:gridCol w="291412"/>
                <a:gridCol w="29141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9253416"/>
              </p:ext>
            </p:extLst>
          </p:nvPr>
        </p:nvGraphicFramePr>
        <p:xfrm>
          <a:off x="252199" y="6224448"/>
          <a:ext cx="203988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654"/>
                <a:gridCol w="226654"/>
                <a:gridCol w="226654"/>
                <a:gridCol w="226654"/>
                <a:gridCol w="226654"/>
                <a:gridCol w="226654"/>
                <a:gridCol w="226654"/>
                <a:gridCol w="226654"/>
                <a:gridCol w="22665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1585408"/>
              </p:ext>
            </p:extLst>
          </p:nvPr>
        </p:nvGraphicFramePr>
        <p:xfrm>
          <a:off x="251520" y="5733256"/>
          <a:ext cx="203988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1412"/>
                <a:gridCol w="291412"/>
                <a:gridCol w="291412"/>
                <a:gridCol w="291412"/>
                <a:gridCol w="291412"/>
                <a:gridCol w="291412"/>
                <a:gridCol w="29141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9004898"/>
              </p:ext>
            </p:extLst>
          </p:nvPr>
        </p:nvGraphicFramePr>
        <p:xfrm>
          <a:off x="251520" y="2708920"/>
          <a:ext cx="207383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426"/>
                <a:gridCol w="230426"/>
                <a:gridCol w="230426"/>
                <a:gridCol w="230426"/>
                <a:gridCol w="230426"/>
                <a:gridCol w="230426"/>
                <a:gridCol w="230426"/>
                <a:gridCol w="230426"/>
                <a:gridCol w="23042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3555126"/>
              </p:ext>
            </p:extLst>
          </p:nvPr>
        </p:nvGraphicFramePr>
        <p:xfrm>
          <a:off x="269145" y="2276872"/>
          <a:ext cx="2286631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1412"/>
                <a:gridCol w="291412"/>
                <a:gridCol w="291412"/>
                <a:gridCol w="291412"/>
                <a:gridCol w="291412"/>
                <a:gridCol w="291412"/>
                <a:gridCol w="208280"/>
                <a:gridCol w="32987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0248482"/>
              </p:ext>
            </p:extLst>
          </p:nvPr>
        </p:nvGraphicFramePr>
        <p:xfrm>
          <a:off x="6581620" y="2132856"/>
          <a:ext cx="203988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1412"/>
                <a:gridCol w="291412"/>
                <a:gridCol w="291412"/>
                <a:gridCol w="291412"/>
                <a:gridCol w="291412"/>
                <a:gridCol w="291412"/>
                <a:gridCol w="29141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9436930"/>
              </p:ext>
            </p:extLst>
          </p:nvPr>
        </p:nvGraphicFramePr>
        <p:xfrm>
          <a:off x="3948156" y="5805264"/>
          <a:ext cx="203988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1412"/>
                <a:gridCol w="291412"/>
                <a:gridCol w="291412"/>
                <a:gridCol w="291412"/>
                <a:gridCol w="291412"/>
                <a:gridCol w="291412"/>
                <a:gridCol w="29141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TextovéPole 18"/>
          <p:cNvSpPr txBox="1"/>
          <p:nvPr/>
        </p:nvSpPr>
        <p:spPr>
          <a:xfrm>
            <a:off x="6372200" y="6021288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26976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65375"/>
            <a:ext cx="1800200" cy="2630525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2408312"/>
            <a:ext cx="1469136" cy="36576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392996"/>
            <a:ext cx="1781944" cy="267291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428" y="3645024"/>
            <a:ext cx="2420888" cy="24208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9899" y="44624"/>
            <a:ext cx="2515725" cy="258856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882" y="44624"/>
            <a:ext cx="1758680" cy="2651276"/>
          </a:xfrm>
          <a:prstGeom prst="rect">
            <a:avLst/>
          </a:prstGeom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4855798"/>
              </p:ext>
            </p:extLst>
          </p:nvPr>
        </p:nvGraphicFramePr>
        <p:xfrm>
          <a:off x="3347864" y="6237312"/>
          <a:ext cx="2034627" cy="370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90661"/>
                <a:gridCol w="290661"/>
                <a:gridCol w="290661"/>
                <a:gridCol w="290661"/>
                <a:gridCol w="290661"/>
                <a:gridCol w="290661"/>
                <a:gridCol w="29066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6322527"/>
              </p:ext>
            </p:extLst>
          </p:nvPr>
        </p:nvGraphicFramePr>
        <p:xfrm>
          <a:off x="139935" y="2780928"/>
          <a:ext cx="2034627" cy="370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90661"/>
                <a:gridCol w="290661"/>
                <a:gridCol w="290661"/>
                <a:gridCol w="290661"/>
                <a:gridCol w="290661"/>
                <a:gridCol w="290661"/>
                <a:gridCol w="29066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5341915"/>
              </p:ext>
            </p:extLst>
          </p:nvPr>
        </p:nvGraphicFramePr>
        <p:xfrm>
          <a:off x="5508104" y="2780928"/>
          <a:ext cx="1743966" cy="370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90661"/>
                <a:gridCol w="290661"/>
                <a:gridCol w="290661"/>
                <a:gridCol w="290661"/>
                <a:gridCol w="290661"/>
                <a:gridCol w="29066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6802756"/>
              </p:ext>
            </p:extLst>
          </p:nvPr>
        </p:nvGraphicFramePr>
        <p:xfrm>
          <a:off x="7423137" y="6165304"/>
          <a:ext cx="1453305" cy="370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90661"/>
                <a:gridCol w="290661"/>
                <a:gridCol w="290661"/>
                <a:gridCol w="290661"/>
                <a:gridCol w="290661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2640651"/>
              </p:ext>
            </p:extLst>
          </p:nvPr>
        </p:nvGraphicFramePr>
        <p:xfrm>
          <a:off x="415882" y="6237312"/>
          <a:ext cx="1743966" cy="370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90661"/>
                <a:gridCol w="290661"/>
                <a:gridCol w="290661"/>
                <a:gridCol w="290661"/>
                <a:gridCol w="290661"/>
                <a:gridCol w="29066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2044226"/>
              </p:ext>
            </p:extLst>
          </p:nvPr>
        </p:nvGraphicFramePr>
        <p:xfrm>
          <a:off x="2477374" y="2780928"/>
          <a:ext cx="2615949" cy="370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90661"/>
                <a:gridCol w="290661"/>
                <a:gridCol w="290661"/>
                <a:gridCol w="290661"/>
                <a:gridCol w="290661"/>
                <a:gridCol w="290661"/>
                <a:gridCol w="290661"/>
                <a:gridCol w="290661"/>
                <a:gridCol w="29066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5738790" y="4588584"/>
            <a:ext cx="133882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Doplněním </a:t>
            </a:r>
          </a:p>
          <a:p>
            <a:pPr algn="ctr"/>
            <a:r>
              <a:rPr lang="cs-CZ" dirty="0" smtClean="0"/>
              <a:t>samohlásek </a:t>
            </a:r>
          </a:p>
          <a:p>
            <a:pPr algn="ctr"/>
            <a:r>
              <a:rPr lang="cs-CZ" dirty="0" smtClean="0"/>
              <a:t>získáš názvy</a:t>
            </a:r>
          </a:p>
          <a:p>
            <a:pPr algn="ctr"/>
            <a:r>
              <a:rPr lang="cs-CZ" dirty="0" smtClean="0"/>
              <a:t> lučních </a:t>
            </a:r>
          </a:p>
          <a:p>
            <a:pPr algn="ctr"/>
            <a:r>
              <a:rPr lang="cs-CZ" dirty="0" smtClean="0"/>
              <a:t>rostlin.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15522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65375"/>
            <a:ext cx="1800200" cy="2630525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2408312"/>
            <a:ext cx="1469136" cy="36576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392996"/>
            <a:ext cx="1781944" cy="267291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428" y="3645024"/>
            <a:ext cx="2420888" cy="24208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9899" y="44624"/>
            <a:ext cx="2515725" cy="258856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882" y="44624"/>
            <a:ext cx="1758680" cy="2651276"/>
          </a:xfrm>
          <a:prstGeom prst="rect">
            <a:avLst/>
          </a:prstGeom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4377540"/>
              </p:ext>
            </p:extLst>
          </p:nvPr>
        </p:nvGraphicFramePr>
        <p:xfrm>
          <a:off x="3221522" y="6309320"/>
          <a:ext cx="2034627" cy="370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90661"/>
                <a:gridCol w="290661"/>
                <a:gridCol w="290661"/>
                <a:gridCol w="373042"/>
                <a:gridCol w="208280"/>
                <a:gridCol w="290661"/>
                <a:gridCol w="29066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K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O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H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OU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T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E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K</a:t>
                      </a:r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1585231"/>
              </p:ext>
            </p:extLst>
          </p:nvPr>
        </p:nvGraphicFramePr>
        <p:xfrm>
          <a:off x="139935" y="2780928"/>
          <a:ext cx="2034627" cy="370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90661"/>
                <a:gridCol w="290661"/>
                <a:gridCol w="290661"/>
                <a:gridCol w="290661"/>
                <a:gridCol w="290661"/>
                <a:gridCol w="290661"/>
                <a:gridCol w="29066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1004731"/>
              </p:ext>
            </p:extLst>
          </p:nvPr>
        </p:nvGraphicFramePr>
        <p:xfrm>
          <a:off x="5508104" y="2780928"/>
          <a:ext cx="1743966" cy="370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90661"/>
                <a:gridCol w="290661"/>
                <a:gridCol w="290661"/>
                <a:gridCol w="290661"/>
                <a:gridCol w="290661"/>
                <a:gridCol w="29066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2753302"/>
              </p:ext>
            </p:extLst>
          </p:nvPr>
        </p:nvGraphicFramePr>
        <p:xfrm>
          <a:off x="7423137" y="6165304"/>
          <a:ext cx="1453305" cy="370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90661"/>
                <a:gridCol w="290661"/>
                <a:gridCol w="290661"/>
                <a:gridCol w="290661"/>
                <a:gridCol w="29066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258558"/>
              </p:ext>
            </p:extLst>
          </p:nvPr>
        </p:nvGraphicFramePr>
        <p:xfrm>
          <a:off x="415882" y="6237312"/>
          <a:ext cx="1743966" cy="370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90661"/>
                <a:gridCol w="290661"/>
                <a:gridCol w="290661"/>
                <a:gridCol w="290661"/>
                <a:gridCol w="290661"/>
                <a:gridCol w="29066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2829581"/>
              </p:ext>
            </p:extLst>
          </p:nvPr>
        </p:nvGraphicFramePr>
        <p:xfrm>
          <a:off x="2477374" y="2780928"/>
          <a:ext cx="2615949" cy="370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90661"/>
                <a:gridCol w="290661"/>
                <a:gridCol w="290661"/>
                <a:gridCol w="290661"/>
                <a:gridCol w="290661"/>
                <a:gridCol w="290661"/>
                <a:gridCol w="290661"/>
                <a:gridCol w="290661"/>
                <a:gridCol w="29066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7452320" y="116632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0865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1187624" y="908720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6508" y="527536"/>
            <a:ext cx="974726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Obrázky:</a:t>
            </a:r>
          </a:p>
          <a:p>
            <a:r>
              <a:rPr lang="cs-CZ" dirty="0" smtClean="0"/>
              <a:t>&lt;</a:t>
            </a:r>
            <a:r>
              <a:rPr lang="cs-CZ" dirty="0"/>
              <a:t>cit. </a:t>
            </a:r>
            <a:r>
              <a:rPr lang="cs-CZ" dirty="0" smtClean="0"/>
              <a:t>2012-06-01&gt;. </a:t>
            </a:r>
            <a:r>
              <a:rPr lang="cs-CZ" dirty="0" smtClean="0"/>
              <a:t>Dostupné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</a:t>
            </a:r>
            <a:r>
              <a:rPr lang="cs-CZ" dirty="0" smtClean="0"/>
              <a:t>:</a:t>
            </a:r>
          </a:p>
          <a:p>
            <a:r>
              <a:rPr lang="cs-CZ" dirty="0">
                <a:hlinkClick r:id="rId2"/>
              </a:rPr>
              <a:t>http://cs.wikipedia.org/wiki/Soubor:Otak%C3%A1rek_fenyklov%C3%BD,_Lovo%C5%A1,_</a:t>
            </a:r>
            <a:r>
              <a:rPr lang="cs-CZ" dirty="0" smtClean="0">
                <a:hlinkClick r:id="rId2"/>
              </a:rPr>
              <a:t>2009-07-12.jpg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motyli.kolas.cz/zlutasci/07807039.htm</a:t>
            </a:r>
            <a:endParaRPr lang="cs-CZ" dirty="0" smtClean="0"/>
          </a:p>
          <a:p>
            <a:r>
              <a:rPr lang="cs-CZ" dirty="0">
                <a:hlinkClick r:id="rId4"/>
              </a:rPr>
              <a:t>http://cs.wikipedia.org/wiki/Soubor:Kleiner_Fuchs_(Nymphalis_urticae).</a:t>
            </a:r>
            <a:r>
              <a:rPr lang="cs-CZ" dirty="0" smtClean="0">
                <a:hlinkClick r:id="rId4"/>
              </a:rPr>
              <a:t>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</a:t>
            </a:r>
            <a:r>
              <a:rPr lang="cs-CZ" dirty="0" smtClean="0">
                <a:hlinkClick r:id="rId5"/>
              </a:rPr>
              <a:t>commons.wikimedia.org/wiki/File:Nymphalis_antiopa.JPG?uselang=cs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commons.wikimedia.org/wiki/File:Pieris_brassicae_Jarom%C4%9B%C5%99_1.jpg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commons.wikimedia.org/wiki/File:Ox-eye.JPG?uselang=cs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cs.wikipedia.org/wiki/Soubor:Glockenblume-Bl%C3%BCte2.jpg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cs.wikipedia.org/wiki/Soubor:Starr_010721-9002_Arrhenatherum_elatius.jpg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cs.wikipedia.org/wiki/Soubor:Alopecurus_pratensis_Grote_vossenstaart_closeup.jpg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commons.wikimedia.org/wiki/File:Poa.nemoralis.jpg?uselang=cs</a:t>
            </a:r>
            <a:endParaRPr lang="cs-CZ" dirty="0" smtClean="0"/>
          </a:p>
          <a:p>
            <a:r>
              <a:rPr lang="cs-CZ" dirty="0"/>
              <a:t>http://commons.wikimedia.org/wiki/File:Lychnis_flos-cucul1i.jpg?uselang=cs</a:t>
            </a:r>
            <a:endParaRPr lang="cs-CZ" dirty="0" smtClean="0"/>
          </a:p>
          <a:p>
            <a:r>
              <a:rPr lang="cs-CZ" dirty="0"/>
              <a:t>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4274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656</TotalTime>
  <Words>462</Words>
  <Application>Microsoft Office PowerPoint</Application>
  <PresentationFormat>Předvádění na obrazovce (4:3)</PresentationFormat>
  <Paragraphs>299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76</cp:revision>
  <dcterms:created xsi:type="dcterms:W3CDTF">2012-03-09T21:22:25Z</dcterms:created>
  <dcterms:modified xsi:type="dcterms:W3CDTF">2012-05-31T17:05:38Z</dcterms:modified>
</cp:coreProperties>
</file>