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282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9" r:id="rId12"/>
    <p:sldId id="300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12" autoAdjust="0"/>
    <p:restoredTop sz="92571" autoAdjust="0"/>
  </p:normalViewPr>
  <p:slideViewPr>
    <p:cSldViewPr>
      <p:cViewPr varScale="1">
        <p:scale>
          <a:sx n="72" d="100"/>
          <a:sy n="72" d="100"/>
        </p:scale>
        <p:origin x="154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20. 5. 2013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pn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pn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yprinus_carpio_GLERL_1.jpg?uselang=cs" TargetMode="External"/><Relationship Id="rId3" Type="http://schemas.openxmlformats.org/officeDocument/2006/relationships/hyperlink" Target="http://cs.wikipedia.org/wiki/Soubor:Seerosen_wei%C3%9F.jpg" TargetMode="External"/><Relationship Id="rId7" Type="http://schemas.openxmlformats.org/officeDocument/2006/relationships/hyperlink" Target="http://commons.wikimedia.org/wiki/File:Blatouch_bahenn%C3%AD.jpg" TargetMode="External"/><Relationship Id="rId2" Type="http://schemas.openxmlformats.org/officeDocument/2006/relationships/hyperlink" Target="http://upload.wikimedia.org/wikipedia/commons/e/e1/Prague_Hrncire_Smatlik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hragmites_australis_Schilfrohr.jpg?uselang=cs" TargetMode="External"/><Relationship Id="rId11" Type="http://schemas.openxmlformats.org/officeDocument/2006/relationships/hyperlink" Target="http://cs.wikipedia.org/wiki/Soubor:L%C3%ADn_obecn%C3%BD.jpg" TargetMode="External"/><Relationship Id="rId5" Type="http://schemas.openxmlformats.org/officeDocument/2006/relationships/hyperlink" Target="http://cs.wikipedia.org/wiki/Soubor:Vrba_Plumlov.JPG" TargetMode="External"/><Relationship Id="rId10" Type="http://schemas.openxmlformats.org/officeDocument/2006/relationships/hyperlink" Target="http://cs.wikipedia.org/wiki/Soubor:Typha_latifolia_02_bgiu.jpg" TargetMode="External"/><Relationship Id="rId4" Type="http://schemas.openxmlformats.org/officeDocument/2006/relationships/hyperlink" Target="http://cs.wikipedia.org/wiki/Soubor:Alnus_glutinosa_tervalepp%C3%A4_lehti.jpg" TargetMode="External"/><Relationship Id="rId9" Type="http://schemas.openxmlformats.org/officeDocument/2006/relationships/hyperlink" Target="http://commons.wikimedia.org/wiki/File:G%C3%A4dda,_Iduns_kokbok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886324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U rybníka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seznámení se s názvy živočichů a rostlin, které můžeme objevit u </a:t>
            </a:r>
            <a:r>
              <a:rPr lang="cs-CZ" dirty="0" smtClean="0"/>
              <a:t>rybníku.</a:t>
            </a:r>
            <a:endParaRPr lang="cs-CZ" dirty="0" smtClean="0"/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96553"/>
            <a:ext cx="6511393" cy="4637226"/>
          </a:xfrm>
          <a:prstGeom prst="rect">
            <a:avLst/>
          </a:prstGeom>
        </p:spPr>
      </p:pic>
      <p:pic>
        <p:nvPicPr>
          <p:cNvPr id="1029" name="Picture 5" descr="C:\Users\Lenka\AppData\Local\Microsoft\Windows\Temporary Internet Files\Content.IE5\X9BTOS1C\MC900084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700" y="404664"/>
            <a:ext cx="1316395" cy="202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TPYENK0A\MC9001093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12860"/>
            <a:ext cx="1331624" cy="116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ZI9J2I74\MC9004414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648" y="5233779"/>
            <a:ext cx="1113086" cy="148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9N9TOF2N\MC9000531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8469" y="2580672"/>
            <a:ext cx="1806854" cy="68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VCAD56S8\MC9003379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8469" y="3573016"/>
            <a:ext cx="1838858" cy="73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X9BTOS1C\MC9004418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983943"/>
            <a:ext cx="1696963" cy="15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X9BTOS1C\MC90003640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354" y="5380011"/>
            <a:ext cx="1175216" cy="98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TPYENK0A\MC900438024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555619"/>
            <a:ext cx="1167464" cy="116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66P7EP1I\MC90032647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742737"/>
            <a:ext cx="1512168" cy="80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332656"/>
            <a:ext cx="3955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Vyber obrázky zvířat, které žijí u rybníka.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0502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96553"/>
            <a:ext cx="6511393" cy="4637226"/>
          </a:xfrm>
          <a:prstGeom prst="rect">
            <a:avLst/>
          </a:prstGeom>
        </p:spPr>
      </p:pic>
      <p:pic>
        <p:nvPicPr>
          <p:cNvPr id="1029" name="Picture 5" descr="C:\Users\Lenka\AppData\Local\Microsoft\Windows\Temporary Internet Files\Content.IE5\X9BTOS1C\MC900084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23" y="1772816"/>
            <a:ext cx="1316395" cy="202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TPYENK0A\MC9001093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412" y="2923620"/>
            <a:ext cx="1331624" cy="116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ZI9J2I74\MC9004414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648" y="5233779"/>
            <a:ext cx="1113086" cy="148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9N9TOF2N\MC9000531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6036" y="4437112"/>
            <a:ext cx="1806854" cy="68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VCAD56S8\MC9003379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8469" y="3573016"/>
            <a:ext cx="1838858" cy="73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X9BTOS1C\MC9004418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983943"/>
            <a:ext cx="1696963" cy="15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X9BTOS1C\MC90003640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820" y="5380010"/>
            <a:ext cx="1175216" cy="98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TPYENK0A\MC900438024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034" y="3517647"/>
            <a:ext cx="1167464" cy="116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66P7EP1I\MC90032647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648" y="3116059"/>
            <a:ext cx="1512168" cy="80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236231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95726" y="6242210"/>
            <a:ext cx="966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sardinky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4136" y="6192489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losos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4315779"/>
            <a:ext cx="740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žralok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8699" y="6242210"/>
            <a:ext cx="606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561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357471"/>
            <a:ext cx="4530080" cy="138733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797152"/>
            <a:ext cx="4067944" cy="180006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2157142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Kapr obecný je sladkovodní ryba. Na obvodu tlamy má čtyři vousy. Oči má zlatavé, olivově zelené.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2157142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Štika obecná má protáhlé válcovité tělo. Oči má žluté. Ploutve příčně pruhované.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60648"/>
            <a:ext cx="5357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Přiřaď ke správnému popisku obrázek sladkovodní ryby.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911321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8710" y="3501008"/>
            <a:ext cx="4530080" cy="138733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57471"/>
            <a:ext cx="4067944" cy="180006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2157142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Kapr obecný je sladkovodní ryba. Na obvodu tlamy má čtyři vousy. Oči má zlatavé, olivově zelené.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2157142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Štika obecná má protáhlé válcovité tělo. Oči má žluté. Ploutve příčně pruhované.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60648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187544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60648"/>
            <a:ext cx="1565920" cy="23488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812277"/>
            <a:ext cx="2197968" cy="29306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616" y="4437112"/>
            <a:ext cx="3513584" cy="230578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1880" y="260648"/>
            <a:ext cx="3131840" cy="23488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3048163" cy="3995295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605450"/>
              </p:ext>
            </p:extLst>
          </p:nvPr>
        </p:nvGraphicFramePr>
        <p:xfrm>
          <a:off x="1763688" y="548680"/>
          <a:ext cx="152991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  <a:gridCol w="254986"/>
                <a:gridCol w="254986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5437851"/>
              </p:ext>
            </p:extLst>
          </p:nvPr>
        </p:nvGraphicFramePr>
        <p:xfrm>
          <a:off x="3491880" y="4581128"/>
          <a:ext cx="152991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  <a:gridCol w="254986"/>
                <a:gridCol w="254986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3456808"/>
              </p:ext>
            </p:extLst>
          </p:nvPr>
        </p:nvGraphicFramePr>
        <p:xfrm>
          <a:off x="7897243" y="3655654"/>
          <a:ext cx="101994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0666435"/>
              </p:ext>
            </p:extLst>
          </p:nvPr>
        </p:nvGraphicFramePr>
        <p:xfrm>
          <a:off x="6660231" y="2780928"/>
          <a:ext cx="2483768" cy="30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4824"/>
                <a:gridCol w="354824"/>
                <a:gridCol w="354824"/>
                <a:gridCol w="354824"/>
                <a:gridCol w="354824"/>
                <a:gridCol w="289831"/>
                <a:gridCol w="419817"/>
              </a:tblGrid>
              <a:tr h="23180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CH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0091882"/>
              </p:ext>
            </p:extLst>
          </p:nvPr>
        </p:nvGraphicFramePr>
        <p:xfrm>
          <a:off x="3891880" y="2708920"/>
          <a:ext cx="203988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  <a:gridCol w="254986"/>
                <a:gridCol w="254986"/>
                <a:gridCol w="254986"/>
                <a:gridCol w="254986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0309" y="5157192"/>
            <a:ext cx="1524000" cy="1524000"/>
          </a:xfrm>
          <a:prstGeom prst="rect">
            <a:avLst/>
          </a:prstGeom>
        </p:spPr>
      </p:pic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4656847"/>
              </p:ext>
            </p:extLst>
          </p:nvPr>
        </p:nvGraphicFramePr>
        <p:xfrm>
          <a:off x="5580112" y="6315432"/>
          <a:ext cx="101994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3637128" y="3284984"/>
            <a:ext cx="42661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Doplněním hlásek získáš názvy rostlin rostoucích u vody.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271507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60648"/>
            <a:ext cx="1565920" cy="23488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812277"/>
            <a:ext cx="2197968" cy="29306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616" y="4437112"/>
            <a:ext cx="3513584" cy="230578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1880" y="260648"/>
            <a:ext cx="3131840" cy="23488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3048163" cy="3995295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1851725"/>
              </p:ext>
            </p:extLst>
          </p:nvPr>
        </p:nvGraphicFramePr>
        <p:xfrm>
          <a:off x="1763688" y="548680"/>
          <a:ext cx="152991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  <a:gridCol w="254986"/>
                <a:gridCol w="254986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9099306"/>
              </p:ext>
            </p:extLst>
          </p:nvPr>
        </p:nvGraphicFramePr>
        <p:xfrm>
          <a:off x="3491880" y="4581128"/>
          <a:ext cx="152991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  <a:gridCol w="254986"/>
                <a:gridCol w="254986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2124360"/>
              </p:ext>
            </p:extLst>
          </p:nvPr>
        </p:nvGraphicFramePr>
        <p:xfrm>
          <a:off x="7897243" y="3655654"/>
          <a:ext cx="101994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3598936"/>
              </p:ext>
            </p:extLst>
          </p:nvPr>
        </p:nvGraphicFramePr>
        <p:xfrm>
          <a:off x="6660231" y="2780928"/>
          <a:ext cx="2483768" cy="30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4824"/>
                <a:gridCol w="354824"/>
                <a:gridCol w="354824"/>
                <a:gridCol w="354824"/>
                <a:gridCol w="354824"/>
                <a:gridCol w="289831"/>
                <a:gridCol w="419817"/>
              </a:tblGrid>
              <a:tr h="23180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CH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9841410"/>
              </p:ext>
            </p:extLst>
          </p:nvPr>
        </p:nvGraphicFramePr>
        <p:xfrm>
          <a:off x="3891880" y="2708920"/>
          <a:ext cx="203988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  <a:gridCol w="254986"/>
                <a:gridCol w="254986"/>
                <a:gridCol w="254986"/>
                <a:gridCol w="254986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0309" y="5157192"/>
            <a:ext cx="1524000" cy="1524000"/>
          </a:xfrm>
          <a:prstGeom prst="rect">
            <a:avLst/>
          </a:prstGeom>
        </p:spPr>
      </p:pic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74422"/>
              </p:ext>
            </p:extLst>
          </p:nvPr>
        </p:nvGraphicFramePr>
        <p:xfrm>
          <a:off x="5580112" y="6315432"/>
          <a:ext cx="101994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3637128" y="3284984"/>
            <a:ext cx="9400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Řešení: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67978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4230380"/>
            <a:ext cx="7280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Následující </a:t>
            </a:r>
            <a:r>
              <a:rPr lang="cs-CZ" dirty="0" err="1" smtClean="0"/>
              <a:t>osmisměrka</a:t>
            </a:r>
            <a:r>
              <a:rPr lang="cs-CZ" dirty="0" smtClean="0"/>
              <a:t> ti prozradí, která ryba se objevuje v našich rybnících.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46067"/>
            <a:ext cx="4408264" cy="3306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034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1587253"/>
              </p:ext>
            </p:extLst>
          </p:nvPr>
        </p:nvGraphicFramePr>
        <p:xfrm>
          <a:off x="323528" y="620688"/>
          <a:ext cx="6120680" cy="59622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5085"/>
                <a:gridCol w="765085"/>
                <a:gridCol w="765085"/>
                <a:gridCol w="765085"/>
                <a:gridCol w="765085"/>
                <a:gridCol w="765085"/>
                <a:gridCol w="765085"/>
                <a:gridCol w="765085"/>
              </a:tblGrid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R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Š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Á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Í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R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Í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I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Á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T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S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Ý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Č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Š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Í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CH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OU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T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660232" y="1268760"/>
            <a:ext cx="119564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VRBA</a:t>
            </a:r>
          </a:p>
          <a:p>
            <a:r>
              <a:rPr lang="cs-CZ" dirty="0" smtClean="0"/>
              <a:t>OLŠE</a:t>
            </a:r>
          </a:p>
          <a:p>
            <a:r>
              <a:rPr lang="cs-CZ" dirty="0" smtClean="0"/>
              <a:t>LEKNÍN</a:t>
            </a:r>
          </a:p>
          <a:p>
            <a:r>
              <a:rPr lang="cs-CZ" dirty="0" smtClean="0"/>
              <a:t>RÁKOSÍ</a:t>
            </a:r>
          </a:p>
          <a:p>
            <a:r>
              <a:rPr lang="cs-CZ" dirty="0" smtClean="0"/>
              <a:t>BLATOUCH</a:t>
            </a:r>
          </a:p>
          <a:p>
            <a:r>
              <a:rPr lang="cs-CZ" dirty="0" smtClean="0"/>
              <a:t>KAPR</a:t>
            </a:r>
          </a:p>
          <a:p>
            <a:r>
              <a:rPr lang="cs-CZ" dirty="0" smtClean="0"/>
              <a:t>ŠTIKA</a:t>
            </a:r>
          </a:p>
          <a:p>
            <a:r>
              <a:rPr lang="cs-CZ" dirty="0" smtClean="0"/>
              <a:t>ČÁP</a:t>
            </a:r>
          </a:p>
          <a:p>
            <a:r>
              <a:rPr lang="cs-CZ" dirty="0" smtClean="0"/>
              <a:t>ČOLEK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4249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5697328"/>
              </p:ext>
            </p:extLst>
          </p:nvPr>
        </p:nvGraphicFramePr>
        <p:xfrm>
          <a:off x="323528" y="620688"/>
          <a:ext cx="6120680" cy="59622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5085"/>
                <a:gridCol w="765085"/>
                <a:gridCol w="765085"/>
                <a:gridCol w="765085"/>
                <a:gridCol w="765085"/>
                <a:gridCol w="765085"/>
                <a:gridCol w="765085"/>
                <a:gridCol w="765085"/>
              </a:tblGrid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R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Š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Á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Í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R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Í</a:t>
                      </a:r>
                      <a:endParaRPr lang="cs-CZ" sz="4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I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Á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T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S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Ý</a:t>
                      </a:r>
                      <a:endParaRPr lang="cs-CZ" sz="4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Č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99371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Š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Í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CH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OU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T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660232" y="1268760"/>
            <a:ext cx="119564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VRBA</a:t>
            </a:r>
          </a:p>
          <a:p>
            <a:r>
              <a:rPr lang="cs-CZ" dirty="0" smtClean="0"/>
              <a:t>OLŠE</a:t>
            </a:r>
          </a:p>
          <a:p>
            <a:r>
              <a:rPr lang="cs-CZ" dirty="0" smtClean="0"/>
              <a:t>LEKNÍN</a:t>
            </a:r>
          </a:p>
          <a:p>
            <a:r>
              <a:rPr lang="cs-CZ" dirty="0" smtClean="0"/>
              <a:t>RÁKOSÍ</a:t>
            </a:r>
          </a:p>
          <a:p>
            <a:r>
              <a:rPr lang="cs-CZ" dirty="0" smtClean="0"/>
              <a:t>BLATOUCH</a:t>
            </a:r>
          </a:p>
          <a:p>
            <a:r>
              <a:rPr lang="cs-CZ" dirty="0" smtClean="0"/>
              <a:t>KAPR</a:t>
            </a:r>
          </a:p>
          <a:p>
            <a:r>
              <a:rPr lang="cs-CZ" dirty="0" smtClean="0"/>
              <a:t>ŠTIKA</a:t>
            </a:r>
          </a:p>
          <a:p>
            <a:r>
              <a:rPr lang="cs-CZ" dirty="0" smtClean="0"/>
              <a:t>ČÁP</a:t>
            </a:r>
          </a:p>
          <a:p>
            <a:r>
              <a:rPr lang="cs-CZ" dirty="0" smtClean="0"/>
              <a:t>ČOLEK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295636" y="3068960"/>
            <a:ext cx="234026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275856" y="980728"/>
            <a:ext cx="316835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051720" y="2204864"/>
            <a:ext cx="4248472" cy="720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267744" y="6021288"/>
            <a:ext cx="4032448" cy="720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259632" y="836712"/>
            <a:ext cx="72008" cy="561662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15816" y="2996952"/>
            <a:ext cx="0" cy="266429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915816" y="5085184"/>
            <a:ext cx="338437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03548" y="1865412"/>
            <a:ext cx="72008" cy="410445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51520" y="980728"/>
            <a:ext cx="316835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683568" y="26064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486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46287" y="5733256"/>
            <a:ext cx="2518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obrázku je lín obecný.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76672"/>
            <a:ext cx="6452156" cy="4839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865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187624" y="90872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635" y="527536"/>
            <a:ext cx="89479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Obrázky:</a:t>
            </a:r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2012-06-05&gt;. Dostupné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upload.wikimedia.org/wikipedia/commons/e/e1/Prague_Hrncire_Smatlik.jpg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cs.wikipedia.org/wiki/Soubor:Seerosen_wei%C3%9F.jpg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cs.wikipedia.org/wiki/Soubor:Alnus_glutinosa_tervalepp%C3%A4_lehti.jpg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cs.wikipedia.org/wiki/Soubor:Vrba_Plumlov.JPG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commons.wikimedia.org/wiki/File:Phragmites_australis_Schilfrohr.jpg?uselang=cs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commons.wikimedia.org/wiki/File:Blatouch_bahenn%C3%AD.jpg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commons.wikimedia.org/wiki/File:Cyprinus_carpio_GLERL_1.jpg?uselang=cs</a:t>
            </a:r>
            <a:endParaRPr lang="cs-CZ" dirty="0" smtClean="0"/>
          </a:p>
          <a:p>
            <a:r>
              <a:rPr lang="cs-CZ" dirty="0">
                <a:hlinkClick r:id="rId9"/>
              </a:rPr>
              <a:t>http://commons.wikimedia.org/wiki/File:G%C3%A4dda,_</a:t>
            </a:r>
            <a:r>
              <a:rPr lang="cs-CZ" dirty="0" smtClean="0">
                <a:hlinkClick r:id="rId9"/>
              </a:rPr>
              <a:t>Iduns_kokbok.jpg?uselang=cs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cs.wikipedia.org/wiki/Soubor:Typha_latifolia_02_bgiu.jpg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</a:t>
            </a:r>
            <a:r>
              <a:rPr lang="cs-CZ" dirty="0">
                <a:hlinkClick r:id="rId11"/>
              </a:rPr>
              <a:t>://</a:t>
            </a:r>
            <a:r>
              <a:rPr lang="cs-CZ" dirty="0" smtClean="0">
                <a:hlinkClick r:id="rId11"/>
              </a:rPr>
              <a:t>cs.wikipedia.org/wiki/Soubor:L%C3%ADn_obecn%C3%BD.jpg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www.microsoft.office.com</a:t>
            </a:r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835</TotalTime>
  <Words>382</Words>
  <Application>Microsoft Office PowerPoint</Application>
  <PresentationFormat>Předvádění na obrazovce (4:3)</PresentationFormat>
  <Paragraphs>213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Times New Roman</vt:lpstr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Rychlá</cp:lastModifiedBy>
  <cp:revision>95</cp:revision>
  <dcterms:created xsi:type="dcterms:W3CDTF">2012-03-09T21:22:25Z</dcterms:created>
  <dcterms:modified xsi:type="dcterms:W3CDTF">2013-05-20T19:09:23Z</dcterms:modified>
</cp:coreProperties>
</file>