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15"/>
  </p:notesMasterIdLst>
  <p:sldIdLst>
    <p:sldId id="271" r:id="rId2"/>
    <p:sldId id="270" r:id="rId3"/>
    <p:sldId id="285" r:id="rId4"/>
    <p:sldId id="296" r:id="rId5"/>
    <p:sldId id="278" r:id="rId6"/>
    <p:sldId id="297" r:id="rId7"/>
    <p:sldId id="298" r:id="rId8"/>
    <p:sldId id="299" r:id="rId9"/>
    <p:sldId id="301" r:id="rId10"/>
    <p:sldId id="300" r:id="rId11"/>
    <p:sldId id="305" r:id="rId12"/>
    <p:sldId id="304" r:id="rId13"/>
    <p:sldId id="28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49" autoAdjust="0"/>
    <p:restoredTop sz="94660"/>
  </p:normalViewPr>
  <p:slideViewPr>
    <p:cSldViewPr>
      <p:cViewPr varScale="1">
        <p:scale>
          <a:sx n="111" d="100"/>
          <a:sy n="111" d="100"/>
        </p:scale>
        <p:origin x="-160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CFBC47F-7AEA-4B42-BECB-41F7A94D6D9D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587DB35-D879-4BA7-AF96-F3720B46FE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4831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1863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13328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2741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69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36095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937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27330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96505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540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2081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74175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163C58-D25A-46D3-BBFA-A25D01329842}" type="datetimeFigureOut">
              <a:rPr lang="cs-CZ" smtClean="0"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2D779E-533D-4B19-AC1B-6287A8336CC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05333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Relationship Id="rId9" Type="http://schemas.openxmlformats.org/officeDocument/2006/relationships/image" Target="../media/image15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wm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wmf"/><Relationship Id="rId5" Type="http://schemas.openxmlformats.org/officeDocument/2006/relationships/image" Target="../media/image11.wmf"/><Relationship Id="rId4" Type="http://schemas.openxmlformats.org/officeDocument/2006/relationships/image" Target="../media/image10.png"/><Relationship Id="rId9" Type="http://schemas.openxmlformats.org/officeDocument/2006/relationships/image" Target="../media/image15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3.wmf"/><Relationship Id="rId4" Type="http://schemas.openxmlformats.org/officeDocument/2006/relationships/image" Target="../media/image15.JPG"/><Relationship Id="rId9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wmf"/><Relationship Id="rId7" Type="http://schemas.openxmlformats.org/officeDocument/2006/relationships/image" Target="../media/image16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wmf"/><Relationship Id="rId5" Type="http://schemas.openxmlformats.org/officeDocument/2006/relationships/image" Target="../media/image13.wmf"/><Relationship Id="rId4" Type="http://schemas.openxmlformats.org/officeDocument/2006/relationships/image" Target="../media/image15.JPG"/><Relationship Id="rId9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9.jpeg"/><Relationship Id="rId7" Type="http://schemas.openxmlformats.org/officeDocument/2006/relationships/image" Target="../media/image24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622587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VY_32_Inovace_Český_ jazyk_5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Smolíček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 jeskyňky</a:t>
                      </a:r>
                      <a:endParaRPr lang="cs-CZ" sz="1200" dirty="0" smtClean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8849255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sz="2000" dirty="0"/>
              <a:t>Vytvořeno v programu </a:t>
            </a:r>
            <a:r>
              <a:rPr lang="cs-CZ" sz="2000" dirty="0" smtClean="0"/>
              <a:t>Microsoft </a:t>
            </a:r>
            <a:r>
              <a:rPr lang="cs-CZ" sz="2000" dirty="0" err="1" smtClean="0"/>
              <a:t>Powerpoint</a:t>
            </a:r>
            <a:r>
              <a:rPr lang="cs-CZ" sz="2000" dirty="0" smtClean="0"/>
              <a:t> pro </a:t>
            </a:r>
            <a:r>
              <a:rPr lang="cs-CZ" sz="2000" dirty="0"/>
              <a:t>práci s interaktivní tabulí</a:t>
            </a:r>
            <a:r>
              <a:rPr lang="cs-CZ" sz="2000" dirty="0" smtClean="0"/>
              <a:t>.</a:t>
            </a:r>
          </a:p>
          <a:p>
            <a:pPr lvl="0"/>
            <a:r>
              <a:rPr lang="cs-CZ" sz="2000" dirty="0" smtClean="0"/>
              <a:t>Určeno žákům 2. ročníku.</a:t>
            </a:r>
            <a:endParaRPr lang="cs-CZ" sz="2000" dirty="0"/>
          </a:p>
          <a:p>
            <a:pPr lvl="0"/>
            <a:r>
              <a:rPr lang="cs-CZ" sz="2000" dirty="0"/>
              <a:t>Aktivity jsou určeny pro práci s </a:t>
            </a:r>
            <a:r>
              <a:rPr lang="cs-CZ" sz="2000" dirty="0" smtClean="0"/>
              <a:t>pohádkou Františka Hrubína Smolíček a jeskyňky</a:t>
            </a:r>
            <a:endParaRPr lang="cs-CZ" sz="2000" dirty="0"/>
          </a:p>
          <a:p>
            <a:pPr lvl="0"/>
            <a:r>
              <a:rPr lang="cs-CZ" sz="2000" dirty="0"/>
              <a:t>Materiál vede žáky zábavnou formou k hlasitému a tichému čtení a hlavně </a:t>
            </a:r>
            <a:r>
              <a:rPr lang="cs-CZ" sz="2000" dirty="0" smtClean="0"/>
              <a:t>k porozumění textu.</a:t>
            </a:r>
          </a:p>
          <a:p>
            <a:pPr marL="0" lvl="0" indent="0">
              <a:buNone/>
            </a:pPr>
            <a:endParaRPr lang="cs-CZ" sz="2000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3440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274042"/>
          </a:xfrm>
        </p:spPr>
        <p:txBody>
          <a:bodyPr>
            <a:normAutofit fontScale="90000"/>
          </a:bodyPr>
          <a:lstStyle/>
          <a:p>
            <a:r>
              <a:rPr lang="cs-CZ" sz="1200" i="1" dirty="0" smtClean="0"/>
              <a:t>Doplň slova: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5915000" cy="40324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Prší, prší, celý ___________,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vodě se topí__________.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„Ťuk, ťuk, </a:t>
            </a:r>
            <a:r>
              <a:rPr lang="cs-CZ" dirty="0" err="1" smtClean="0"/>
              <a:t>ťuky</a:t>
            </a:r>
            <a:r>
              <a:rPr lang="cs-CZ" dirty="0" smtClean="0"/>
              <a:t>, _________,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otevři nám ___________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6732240" y="5044453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Smolíčku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4572000" y="5053535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světničku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2411760" y="5071637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dnes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251520" y="5085184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</a:t>
            </a:r>
            <a:endParaRPr lang="cs-CZ" sz="3200" dirty="0"/>
          </a:p>
        </p:txBody>
      </p:sp>
      <p:pic>
        <p:nvPicPr>
          <p:cNvPr id="1028" name="Picture 4" descr="C:\Users\Lenka\AppData\Local\Microsoft\Windows\Temporary Internet Files\Content.IE5\ZCXTZ92K\MC900030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252" y="692696"/>
            <a:ext cx="2812539" cy="342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55004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1234480" cy="274042"/>
          </a:xfrm>
        </p:spPr>
        <p:txBody>
          <a:bodyPr>
            <a:normAutofit fontScale="90000"/>
          </a:bodyPr>
          <a:lstStyle/>
          <a:p>
            <a:r>
              <a:rPr lang="cs-CZ" sz="1200" i="1" dirty="0" smtClean="0"/>
              <a:t>Řešení:</a:t>
            </a:r>
            <a:endParaRPr lang="cs-CZ" sz="12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5915000" cy="403244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Prší, prší, celý ___________,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ve vodě se topí__________.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„Ťuk, ťuk, </a:t>
            </a:r>
            <a:r>
              <a:rPr lang="cs-CZ" dirty="0" err="1" smtClean="0"/>
              <a:t>ťuky</a:t>
            </a:r>
            <a:r>
              <a:rPr lang="cs-CZ" dirty="0" smtClean="0"/>
              <a:t>, _________, 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otevři nám ___________ 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Vývojový diagram: alternativní postup 3"/>
          <p:cNvSpPr/>
          <p:nvPr/>
        </p:nvSpPr>
        <p:spPr>
          <a:xfrm>
            <a:off x="2987824" y="2708920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Smolíčku</a:t>
            </a:r>
            <a:endParaRPr lang="cs-CZ" sz="3200" dirty="0"/>
          </a:p>
        </p:txBody>
      </p:sp>
      <p:sp>
        <p:nvSpPr>
          <p:cNvPr id="5" name="Vývojový diagram: alternativní postup 4"/>
          <p:cNvSpPr/>
          <p:nvPr/>
        </p:nvSpPr>
        <p:spPr>
          <a:xfrm>
            <a:off x="2699792" y="3794759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světničku</a:t>
            </a:r>
            <a:endParaRPr lang="cs-CZ" sz="3200" dirty="0"/>
          </a:p>
        </p:txBody>
      </p:sp>
      <p:sp>
        <p:nvSpPr>
          <p:cNvPr id="6" name="Vývojový diagram: alternativní postup 5"/>
          <p:cNvSpPr/>
          <p:nvPr/>
        </p:nvSpPr>
        <p:spPr>
          <a:xfrm>
            <a:off x="3131840" y="1628800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dnes</a:t>
            </a:r>
            <a:endParaRPr lang="cs-CZ" sz="32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3131840" y="548680"/>
            <a:ext cx="1872208" cy="648072"/>
          </a:xfrm>
          <a:prstGeom prst="flowChartAlternateProcess">
            <a:avLst/>
          </a:prstGeom>
          <a:solidFill>
            <a:schemeClr val="accent4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les</a:t>
            </a:r>
            <a:endParaRPr lang="cs-CZ" sz="3200" dirty="0"/>
          </a:p>
        </p:txBody>
      </p:sp>
      <p:pic>
        <p:nvPicPr>
          <p:cNvPr id="1028" name="Picture 4" descr="C:\Users\Lenka\AppData\Local\Microsoft\Windows\Temporary Internet Files\Content.IE5\ZCXTZ92K\MC9000301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3252" y="692696"/>
            <a:ext cx="2812539" cy="34260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172797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Lenka\AppData\Local\Microsoft\Windows\Temporary Internet Files\Content.IE5\B0T8KK7H\MC90019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384" y="5614967"/>
            <a:ext cx="1458254" cy="10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45846" y="5000559"/>
            <a:ext cx="1264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setkání.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83588" y="3249493"/>
            <a:ext cx="870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Malé děti.</a:t>
            </a:r>
            <a:endParaRPr lang="cs-CZ" dirty="0"/>
          </a:p>
        </p:txBody>
      </p:sp>
      <p:pic>
        <p:nvPicPr>
          <p:cNvPr id="2051" name="Picture 3" descr="C:\Users\Lenka\AppData\Local\Microsoft\Windows\Temporary Internet Files\Content.IE5\2ECJYN9D\MP900406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358" y="2028507"/>
            <a:ext cx="1044554" cy="134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B0T8KK7H\MP9004392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152" y="899605"/>
            <a:ext cx="1650470" cy="106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664147" y="836712"/>
            <a:ext cx="278169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měl Smolíček na plotně?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64148" y="2276873"/>
            <a:ext cx="46279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čeho měly Jeskyňky sukně?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64148" y="3494384"/>
            <a:ext cx="31710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 mají rády Jeskyňky?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64148" y="5081859"/>
            <a:ext cx="258591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musel jelen odejít?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09174" y="6081253"/>
            <a:ext cx="38888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čeho měl Smolíček vyrábět panáčky?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001" y="260648"/>
            <a:ext cx="4689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Odpověz na otázky. Odpověď je ukrytá pod otazníkem.</a:t>
            </a:r>
            <a:endParaRPr lang="cs-CZ" sz="1600" i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5054384" y="5369891"/>
            <a:ext cx="1389824" cy="1287426"/>
            <a:chOff x="7048644" y="4282111"/>
            <a:chExt cx="1152128" cy="1155759"/>
          </a:xfrm>
        </p:grpSpPr>
        <p:sp>
          <p:nvSpPr>
            <p:cNvPr id="12" name="Zaoblený obdélník 11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108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0" name="Skupina 29"/>
          <p:cNvGrpSpPr/>
          <p:nvPr/>
        </p:nvGrpSpPr>
        <p:grpSpPr>
          <a:xfrm>
            <a:off x="3445846" y="4558129"/>
            <a:ext cx="1152128" cy="1155759"/>
            <a:chOff x="7048644" y="4282111"/>
            <a:chExt cx="1152128" cy="1155759"/>
          </a:xfrm>
        </p:grpSpPr>
        <p:sp>
          <p:nvSpPr>
            <p:cNvPr id="31" name="Zaoblený obdélník 30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2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3" name="Skupina 32"/>
          <p:cNvGrpSpPr/>
          <p:nvPr/>
        </p:nvGrpSpPr>
        <p:grpSpPr>
          <a:xfrm>
            <a:off x="4047918" y="3140968"/>
            <a:ext cx="1152128" cy="1155759"/>
            <a:chOff x="7048644" y="4282111"/>
            <a:chExt cx="1152128" cy="1155759"/>
          </a:xfrm>
        </p:grpSpPr>
        <p:sp>
          <p:nvSpPr>
            <p:cNvPr id="34" name="Zaoblený obdélník 33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5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6" name="Skupina 35"/>
          <p:cNvGrpSpPr/>
          <p:nvPr/>
        </p:nvGrpSpPr>
        <p:grpSpPr>
          <a:xfrm>
            <a:off x="5529258" y="1997330"/>
            <a:ext cx="1318626" cy="1411189"/>
            <a:chOff x="7048644" y="4282111"/>
            <a:chExt cx="1152128" cy="1155759"/>
          </a:xfrm>
        </p:grpSpPr>
        <p:sp>
          <p:nvSpPr>
            <p:cNvPr id="37" name="Zaoblený obdélník 36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38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39" name="Skupina 38"/>
          <p:cNvGrpSpPr/>
          <p:nvPr/>
        </p:nvGrpSpPr>
        <p:grpSpPr>
          <a:xfrm>
            <a:off x="3790126" y="476672"/>
            <a:ext cx="1739132" cy="1706706"/>
            <a:chOff x="7048644" y="4282111"/>
            <a:chExt cx="1152128" cy="1155759"/>
          </a:xfrm>
        </p:grpSpPr>
        <p:sp>
          <p:nvSpPr>
            <p:cNvPr id="40" name="Zaoblený obdélník 39"/>
            <p:cNvSpPr/>
            <p:nvPr/>
          </p:nvSpPr>
          <p:spPr>
            <a:xfrm>
              <a:off x="7048644" y="4282111"/>
              <a:ext cx="1152128" cy="1155759"/>
            </a:xfrm>
            <a:prstGeom prst="roundRect">
              <a:avLst/>
            </a:prstGeom>
            <a:solidFill>
              <a:schemeClr val="accent3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pic>
          <p:nvPicPr>
            <p:cNvPr id="41" name="Picture 12" descr="C:\Users\Lenka\AppData\Local\Microsoft\Windows\Temporary Internet Files\Content.IE5\B0T8KK7H\MC900441428[1]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05745"/>
              <a:ext cx="1108492" cy="11084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1697307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4" name="Picture 6" descr="C:\Users\Lenka\AppData\Local\Microsoft\Windows\Temporary Internet Files\Content.IE5\B0T8KK7H\MC9001933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4384" y="5614967"/>
            <a:ext cx="1458254" cy="104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445846" y="5000559"/>
            <a:ext cx="12642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 setkání.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183588" y="3249493"/>
            <a:ext cx="870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Malé děti.</a:t>
            </a:r>
            <a:endParaRPr lang="cs-CZ" dirty="0"/>
          </a:p>
        </p:txBody>
      </p:sp>
      <p:pic>
        <p:nvPicPr>
          <p:cNvPr id="2051" name="Picture 3" descr="C:\Users\Lenka\AppData\Local\Microsoft\Windows\Temporary Internet Files\Content.IE5\2ECJYN9D\MP90040678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9358" y="2028507"/>
            <a:ext cx="1044554" cy="1348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enka\AppData\Local\Microsoft\Windows\Temporary Internet Files\Content.IE5\B0T8KK7H\MP9004392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35152" y="899605"/>
            <a:ext cx="1650470" cy="106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664147" y="836712"/>
            <a:ext cx="2781699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měl Smolíček na plotně?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64148" y="2276873"/>
            <a:ext cx="4627932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čeho měly Jeskyňky sukně?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64148" y="3494384"/>
            <a:ext cx="3171004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Koho mají rády Jeskyňky?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664148" y="5081859"/>
            <a:ext cx="2585918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Kam musel jelen odejít? 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709174" y="6081253"/>
            <a:ext cx="388880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 čeho měl Smolíček vyrábět panáčky?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7001" y="260648"/>
            <a:ext cx="77579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i="1" dirty="0" smtClean="0"/>
              <a:t>Řešení:</a:t>
            </a:r>
            <a:endParaRPr lang="cs-CZ" sz="1600" i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1196752"/>
            <a:ext cx="1805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Kaši s borůvkami.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518259"/>
            <a:ext cx="14023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Z pavučinek.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683089" y="6056362"/>
            <a:ext cx="9666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Ze šišek.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87783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enka\AppData\Local\Microsoft\Windows\Temporary Internet Files\Content.IE5\H5FLVID2\MP900164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910" y="420065"/>
            <a:ext cx="1227200" cy="194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8PLZNXLH\MP9004331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146" y="46531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O6GTJT32\MC90043688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69" y="41651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H5FLVID2\MC9001989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93003"/>
            <a:ext cx="965703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65104"/>
            <a:ext cx="1156716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B0T8KK7H\MC9002904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573" y="562170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Lenka\AppData\Local\Microsoft\Windows\Temporary Internet Files\Content.IE5\5HVCSY0H\MP9004088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32267"/>
            <a:ext cx="1492745" cy="111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00986" y="548680"/>
            <a:ext cx="2363719" cy="1188132"/>
            <a:chOff x="2629828" y="836712"/>
            <a:chExt cx="2363719" cy="1188132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9828" y="836712"/>
              <a:ext cx="1419158" cy="792088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4389" y="1232756"/>
              <a:ext cx="1419158" cy="792088"/>
            </a:xfrm>
            <a:prstGeom prst="rect">
              <a:avLst/>
            </a:prstGeom>
          </p:spPr>
        </p:pic>
      </p:grpSp>
      <p:sp>
        <p:nvSpPr>
          <p:cNvPr id="4" name="TextovéPole 3"/>
          <p:cNvSpPr txBox="1"/>
          <p:nvPr/>
        </p:nvSpPr>
        <p:spPr>
          <a:xfrm>
            <a:off x="778912" y="1993530"/>
            <a:ext cx="933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V_ _ _ 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7146" y="2708920"/>
            <a:ext cx="12282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H_ _ _ _ _ 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96549" y="6031600"/>
            <a:ext cx="7457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H_ _A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80413" y="5992154"/>
            <a:ext cx="7649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K_ _ 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87145" y="6003114"/>
            <a:ext cx="10150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CH_ _ _ 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8912" y="6021288"/>
            <a:ext cx="1782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P_ _ _ _ _ _ _ _ 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96549" y="2178196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P_ _ _ Č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27029" y="2226032"/>
            <a:ext cx="10358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M_ _ _ 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142" y="56365"/>
            <a:ext cx="25255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chybějící písmena: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95415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:\Users\Lenka\AppData\Local\Microsoft\Windows\Temporary Internet Files\Content.IE5\H5FLVID2\MP9001642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0910" y="420065"/>
            <a:ext cx="1227200" cy="1942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8PLZNXLH\MP90043316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7146" y="4653136"/>
            <a:ext cx="1184176" cy="11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O6GTJT32\MC900436883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4969" y="416510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H5FLVID2\MC90019891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293003"/>
            <a:ext cx="965703" cy="1634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6296" y="4165104"/>
            <a:ext cx="1156716" cy="1762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C:\Users\Lenka\AppData\Local\Microsoft\Windows\Temporary Internet Files\Content.IE5\B0T8KK7H\MC90029045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1573" y="562170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9" name="Picture 13" descr="C:\Users\Lenka\AppData\Local\Microsoft\Windows\Temporary Internet Files\Content.IE5\5HVCSY0H\MP90040886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832267"/>
            <a:ext cx="1492745" cy="111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00986" y="548680"/>
            <a:ext cx="2363719" cy="1188132"/>
            <a:chOff x="2629828" y="836712"/>
            <a:chExt cx="2363719" cy="1188132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9828" y="836712"/>
              <a:ext cx="1419158" cy="792088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4389" y="1232756"/>
              <a:ext cx="1419158" cy="792088"/>
            </a:xfrm>
            <a:prstGeom prst="rect">
              <a:avLst/>
            </a:prstGeom>
          </p:spPr>
        </p:pic>
      </p:grpSp>
      <p:sp>
        <p:nvSpPr>
          <p:cNvPr id="4" name="TextovéPole 3"/>
          <p:cNvSpPr txBox="1"/>
          <p:nvPr/>
        </p:nvSpPr>
        <p:spPr>
          <a:xfrm>
            <a:off x="778912" y="1993530"/>
            <a:ext cx="8354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VRÁNY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287146" y="2708920"/>
            <a:ext cx="10175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HEDVÁBÍ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296549" y="6031600"/>
            <a:ext cx="7135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HUSA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680413" y="5992154"/>
            <a:ext cx="6912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KLE C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287145" y="6003114"/>
            <a:ext cx="9444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CHMÝŘÍ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778912" y="6021288"/>
            <a:ext cx="13619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PAMPELIŠKA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96549" y="2178196"/>
            <a:ext cx="790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PEKÁČ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027029" y="2226032"/>
            <a:ext cx="1035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MELOUN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9142" y="56365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04097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9142" y="56365"/>
            <a:ext cx="24252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Doplň obrázky do textu: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00586" y="1104052"/>
            <a:ext cx="4210936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Rozlétly se jak ……………… z ……………………..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89976" y="1090943"/>
            <a:ext cx="2461462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Hlásky jako…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11823" y="2348880"/>
            <a:ext cx="6654824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Zavřely ho do ……………      jako ……………………. do krmníku.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39317" y="3645024"/>
            <a:ext cx="3220613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Byl tlustý jako ……..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84019" y="4698320"/>
            <a:ext cx="5141576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Jeskyňky se rozlétly jako vyplašené…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80748" y="5733256"/>
            <a:ext cx="8863251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Smolíček mohl sedět v ……………………………….. jako ……….………………      o posvícení.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109" name="Picture 13" descr="C:\Users\Lenka\AppData\Local\Microsoft\Windows\Temporary Internet Files\Content.IE5\5HVCSY0H\MP900408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9681" y="3415506"/>
            <a:ext cx="1492745" cy="111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09422" y="2986224"/>
            <a:ext cx="864953" cy="13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9430" y="4310135"/>
            <a:ext cx="864096" cy="1316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6558492" y="4410288"/>
            <a:ext cx="2363719" cy="1188132"/>
            <a:chOff x="2629828" y="836712"/>
            <a:chExt cx="2363719" cy="1188132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9828" y="836712"/>
              <a:ext cx="1419158" cy="792088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4389" y="1232756"/>
              <a:ext cx="1419158" cy="792088"/>
            </a:xfrm>
            <a:prstGeom prst="rect">
              <a:avLst/>
            </a:prstGeom>
          </p:spPr>
        </p:pic>
      </p:grpSp>
      <p:pic>
        <p:nvPicPr>
          <p:cNvPr id="4104" name="Picture 8" descr="C:\Users\Lenka\AppData\Local\Microsoft\Windows\Temporary Internet Files\Content.IE5\B0T8KK7H\MC9002904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1478" y="-3094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H5FLVID2\MC900198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9539" y="3512864"/>
            <a:ext cx="700547" cy="118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Lenka\AppData\Local\Microsoft\Windows\Temporary Internet Files\Content.IE5\H5FLVID2\MP9001642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333792"/>
            <a:ext cx="864096" cy="136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8PLZNXLH\MP9004331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2469" y="1932363"/>
            <a:ext cx="880027" cy="8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O6GTJT32\MC900436883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375" y="2429127"/>
            <a:ext cx="986379" cy="98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870620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39142" y="56365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2900586" y="1104052"/>
            <a:ext cx="4210936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Rozlétly se jak ……………… z ……………………..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89976" y="1090943"/>
            <a:ext cx="2461462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Hlásky jako…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311823" y="2348880"/>
            <a:ext cx="6654824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Zavřely ho do ……………      jako ……………………. do krmníku.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339317" y="3645024"/>
            <a:ext cx="3220613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Byl tlustý jako ……..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284019" y="4698320"/>
            <a:ext cx="5141576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Jeskyňky se rozlétly jako vyplašené…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80748" y="5733256"/>
            <a:ext cx="8863251" cy="900100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Smolíček mohl sedět v ……………………………….. jako ……….………………      o posvícení.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109" name="Picture 13" descr="C:\Users\Lenka\AppData\Local\Microsoft\Windows\Temporary Internet Files\Content.IE5\5HVCSY0H\MP90040886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0586" y="5445224"/>
            <a:ext cx="1492745" cy="111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023" y="1914775"/>
            <a:ext cx="864953" cy="131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7" descr="C:\Users\Lenka\AppData\Local\Microsoft\Windows\Temporary Internet Files\Content.IE5\ZCXTZ92K\MC90003067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2444" y="5148370"/>
            <a:ext cx="864096" cy="1316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3676954" y="4257092"/>
            <a:ext cx="2363719" cy="1188132"/>
            <a:chOff x="2629828" y="836712"/>
            <a:chExt cx="2363719" cy="1188132"/>
          </a:xfrm>
        </p:grpSpPr>
        <p:pic>
          <p:nvPicPr>
            <p:cNvPr id="16" name="Obrázek 15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29828" y="836712"/>
              <a:ext cx="1419158" cy="792088"/>
            </a:xfrm>
            <a:prstGeom prst="rect">
              <a:avLst/>
            </a:prstGeom>
          </p:spPr>
        </p:pic>
        <p:pic>
          <p:nvPicPr>
            <p:cNvPr id="2" name="Obrázek 1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3574389" y="1232756"/>
              <a:ext cx="1419158" cy="792088"/>
            </a:xfrm>
            <a:prstGeom prst="rect">
              <a:avLst/>
            </a:prstGeom>
          </p:spPr>
        </p:pic>
      </p:grpSp>
      <p:pic>
        <p:nvPicPr>
          <p:cNvPr id="4104" name="Picture 8" descr="C:\Users\Lenka\AppData\Local\Microsoft\Windows\Temporary Internet Files\Content.IE5\B0T8KK7H\MC90029045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528" y="2922317"/>
            <a:ext cx="1510420" cy="15571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Lenka\AppData\Local\Microsoft\Windows\Temporary Internet Files\Content.IE5\H5FLVID2\MC90019891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3874" y="2004152"/>
            <a:ext cx="700547" cy="1185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C:\Users\Lenka\AppData\Local\Microsoft\Windows\Temporary Internet Files\Content.IE5\H5FLVID2\MP90016429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2099" y="595918"/>
            <a:ext cx="864096" cy="1367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Lenka\AppData\Local\Microsoft\Windows\Temporary Internet Files\Content.IE5\8PLZNXLH\MP900433163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1090943"/>
            <a:ext cx="880027" cy="880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Lenka\AppData\Local\Microsoft\Windows\Temporary Internet Files\Content.IE5\O6GTJT32\MC900436883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0161" y="1017773"/>
            <a:ext cx="986379" cy="986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75787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 20"/>
          <p:cNvSpPr/>
          <p:nvPr/>
        </p:nvSpPr>
        <p:spPr>
          <a:xfrm>
            <a:off x="7427673" y="2898838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7.</a:t>
            </a:r>
            <a:endParaRPr lang="cs-CZ" sz="3600" dirty="0"/>
          </a:p>
        </p:txBody>
      </p:sp>
      <p:sp>
        <p:nvSpPr>
          <p:cNvPr id="20" name="Ovál 19"/>
          <p:cNvSpPr/>
          <p:nvPr/>
        </p:nvSpPr>
        <p:spPr>
          <a:xfrm>
            <a:off x="4445000" y="2925543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17" name="Ovál 16"/>
          <p:cNvSpPr/>
          <p:nvPr/>
        </p:nvSpPr>
        <p:spPr>
          <a:xfrm>
            <a:off x="4445000" y="972706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16" name="Ovál 15"/>
          <p:cNvSpPr/>
          <p:nvPr/>
        </p:nvSpPr>
        <p:spPr>
          <a:xfrm>
            <a:off x="1137278" y="972706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3014986" y="297120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18" name="Ovál 17"/>
          <p:cNvSpPr/>
          <p:nvPr/>
        </p:nvSpPr>
        <p:spPr>
          <a:xfrm>
            <a:off x="406661" y="299636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9" name="Ovál 8"/>
          <p:cNvSpPr/>
          <p:nvPr/>
        </p:nvSpPr>
        <p:spPr>
          <a:xfrm>
            <a:off x="6912421" y="112474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59547"/>
            <a:ext cx="237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Seřaď obrázky dle děje: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091" y="3735581"/>
            <a:ext cx="2724912" cy="18409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1540" y="4985371"/>
            <a:ext cx="2648712" cy="1865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53092" y="3284984"/>
            <a:ext cx="1185672" cy="19903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1429" y="3660905"/>
            <a:ext cx="1210056" cy="19903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3762" y="4949873"/>
            <a:ext cx="2697480" cy="188976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4821857"/>
            <a:ext cx="2950464" cy="201777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371" y="4821857"/>
            <a:ext cx="2624328" cy="1917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1859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Ovál 20"/>
          <p:cNvSpPr/>
          <p:nvPr/>
        </p:nvSpPr>
        <p:spPr>
          <a:xfrm>
            <a:off x="7427673" y="2898838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7.</a:t>
            </a:r>
            <a:endParaRPr lang="cs-CZ" sz="3600" dirty="0"/>
          </a:p>
        </p:txBody>
      </p:sp>
      <p:sp>
        <p:nvSpPr>
          <p:cNvPr id="20" name="Ovál 19"/>
          <p:cNvSpPr/>
          <p:nvPr/>
        </p:nvSpPr>
        <p:spPr>
          <a:xfrm>
            <a:off x="4445000" y="2925543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6.</a:t>
            </a:r>
            <a:endParaRPr lang="cs-CZ" sz="3600" dirty="0"/>
          </a:p>
        </p:txBody>
      </p:sp>
      <p:sp>
        <p:nvSpPr>
          <p:cNvPr id="17" name="Ovál 16"/>
          <p:cNvSpPr/>
          <p:nvPr/>
        </p:nvSpPr>
        <p:spPr>
          <a:xfrm>
            <a:off x="4445000" y="972706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2.</a:t>
            </a:r>
            <a:endParaRPr lang="cs-CZ" sz="3600" dirty="0"/>
          </a:p>
        </p:txBody>
      </p:sp>
      <p:sp>
        <p:nvSpPr>
          <p:cNvPr id="16" name="Ovál 15"/>
          <p:cNvSpPr/>
          <p:nvPr/>
        </p:nvSpPr>
        <p:spPr>
          <a:xfrm>
            <a:off x="1137278" y="972706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1.</a:t>
            </a:r>
            <a:endParaRPr lang="cs-CZ" sz="3600" dirty="0"/>
          </a:p>
        </p:txBody>
      </p:sp>
      <p:sp>
        <p:nvSpPr>
          <p:cNvPr id="19" name="Ovál 18"/>
          <p:cNvSpPr/>
          <p:nvPr/>
        </p:nvSpPr>
        <p:spPr>
          <a:xfrm>
            <a:off x="3014986" y="297120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5.</a:t>
            </a:r>
            <a:endParaRPr lang="cs-CZ" sz="3600" dirty="0"/>
          </a:p>
        </p:txBody>
      </p:sp>
      <p:sp>
        <p:nvSpPr>
          <p:cNvPr id="18" name="Ovál 17"/>
          <p:cNvSpPr/>
          <p:nvPr/>
        </p:nvSpPr>
        <p:spPr>
          <a:xfrm>
            <a:off x="406661" y="299636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4.</a:t>
            </a:r>
            <a:endParaRPr lang="cs-CZ" sz="3600" dirty="0"/>
          </a:p>
        </p:txBody>
      </p:sp>
      <p:sp>
        <p:nvSpPr>
          <p:cNvPr id="9" name="Ovál 8"/>
          <p:cNvSpPr/>
          <p:nvPr/>
        </p:nvSpPr>
        <p:spPr>
          <a:xfrm>
            <a:off x="6912421" y="1124744"/>
            <a:ext cx="1030504" cy="9834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3.</a:t>
            </a:r>
            <a:endParaRPr lang="cs-CZ" sz="36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51520" y="159547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Řešení: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0074" y="528879"/>
            <a:ext cx="2724912" cy="184099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35896" y="504495"/>
            <a:ext cx="2648712" cy="186537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57253" y="379527"/>
            <a:ext cx="1185672" cy="199034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2506" y="2428435"/>
            <a:ext cx="1210056" cy="199034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2562" y="2433802"/>
            <a:ext cx="2697480" cy="188976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9371" y="2420086"/>
            <a:ext cx="2624328" cy="191719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433802"/>
            <a:ext cx="2950464" cy="2017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8520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260648"/>
            <a:ext cx="871296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Citace:</a:t>
            </a:r>
          </a:p>
          <a:p>
            <a:r>
              <a:rPr lang="cs-CZ" dirty="0"/>
              <a:t>Kliparty použity z webu Office.com</a:t>
            </a:r>
            <a:r>
              <a:rPr lang="cs-CZ" dirty="0" smtClean="0"/>
              <a:t>.</a:t>
            </a:r>
          </a:p>
          <a:p>
            <a:r>
              <a:rPr lang="cs-CZ" dirty="0"/>
              <a:t>HRUBÍN, František. Dvakrát sedm pohádek. Praha: Albatros, </a:t>
            </a:r>
            <a:r>
              <a:rPr lang="cs-CZ" dirty="0" smtClean="0"/>
              <a:t>2007. </a:t>
            </a:r>
            <a:r>
              <a:rPr lang="cs-CZ" dirty="0"/>
              <a:t>ISBN: </a:t>
            </a:r>
            <a:r>
              <a:rPr lang="cs-CZ" dirty="0" smtClean="0"/>
              <a:t>978-80-00-01879-9</a:t>
            </a:r>
          </a:p>
          <a:p>
            <a:r>
              <a:rPr lang="cs-CZ" dirty="0"/>
              <a:t>LIŠKOVÁ, Marie. Hudební výchova: pro 1. ročník základní školy. Praha: SPN, 2005. </a:t>
            </a:r>
          </a:p>
          <a:p>
            <a:r>
              <a:rPr lang="cs-CZ" dirty="0"/>
              <a:t>ISBN 80-7235-294-6. </a:t>
            </a:r>
          </a:p>
          <a:p>
            <a:endParaRPr lang="cs-CZ" dirty="0" smtClean="0"/>
          </a:p>
          <a:p>
            <a:r>
              <a:rPr lang="cs-CZ" dirty="0"/>
              <a:t>&lt;cit. </a:t>
            </a:r>
            <a:r>
              <a:rPr lang="cs-CZ" dirty="0" smtClean="0"/>
              <a:t>2012-10-12&gt;. </a:t>
            </a:r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endParaRPr lang="cs-CZ" dirty="0" smtClean="0"/>
          </a:p>
          <a:p>
            <a:r>
              <a:rPr lang="cs-CZ" dirty="0"/>
              <a:t>http://cs.wikipedia.org/wiki/Soubor:Corvus_corone_Rabenkr%C3%A4he_1.jpg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5239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674</TotalTime>
  <Words>443</Words>
  <Application>Microsoft Office PowerPoint</Application>
  <PresentationFormat>Předvádění na obrazovce (4:3)</PresentationFormat>
  <Paragraphs>121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Doplň slova:</vt:lpstr>
      <vt:lpstr>Řešení: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77</cp:revision>
  <dcterms:created xsi:type="dcterms:W3CDTF">2012-03-11T19:23:37Z</dcterms:created>
  <dcterms:modified xsi:type="dcterms:W3CDTF">2012-10-14T16:50:32Z</dcterms:modified>
</cp:coreProperties>
</file>