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8"/>
  </p:notesMasterIdLst>
  <p:sldIdLst>
    <p:sldId id="271" r:id="rId2"/>
    <p:sldId id="270" r:id="rId3"/>
    <p:sldId id="334" r:id="rId4"/>
    <p:sldId id="312" r:id="rId5"/>
    <p:sldId id="313" r:id="rId6"/>
    <p:sldId id="314" r:id="rId7"/>
    <p:sldId id="335" r:id="rId8"/>
    <p:sldId id="336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348" r:id="rId17"/>
    <p:sldId id="345" r:id="rId18"/>
    <p:sldId id="344" r:id="rId19"/>
    <p:sldId id="347" r:id="rId20"/>
    <p:sldId id="349" r:id="rId21"/>
    <p:sldId id="350" r:id="rId22"/>
    <p:sldId id="351" r:id="rId23"/>
    <p:sldId id="352" r:id="rId24"/>
    <p:sldId id="353" r:id="rId25"/>
    <p:sldId id="354" r:id="rId26"/>
    <p:sldId id="284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4" autoAdjust="0"/>
    <p:restoredTop sz="94660"/>
  </p:normalViewPr>
  <p:slideViewPr>
    <p:cSldViewPr>
      <p:cViewPr varScale="1">
        <p:scale>
          <a:sx n="103" d="100"/>
          <a:sy n="103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FBC47F-7AEA-4B42-BECB-41F7A94D6D9D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87DB35-D879-4BA7-AF96-F3720B46FE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46483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6186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1332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2274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369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3609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9937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2733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2965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540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2081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7417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0533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wmf"/><Relationship Id="rId18" Type="http://schemas.openxmlformats.org/officeDocument/2006/relationships/slide" Target="slide10.xml"/><Relationship Id="rId26" Type="http://schemas.openxmlformats.org/officeDocument/2006/relationships/slide" Target="slide12.xml"/><Relationship Id="rId3" Type="http://schemas.openxmlformats.org/officeDocument/2006/relationships/image" Target="../media/image4.wmf"/><Relationship Id="rId21" Type="http://schemas.openxmlformats.org/officeDocument/2006/relationships/image" Target="../media/image18.wmf"/><Relationship Id="rId34" Type="http://schemas.openxmlformats.org/officeDocument/2006/relationships/slide" Target="slide20.xml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17" Type="http://schemas.openxmlformats.org/officeDocument/2006/relationships/slide" Target="slide7.xml"/><Relationship Id="rId25" Type="http://schemas.openxmlformats.org/officeDocument/2006/relationships/slide" Target="slide13.xml"/><Relationship Id="rId33" Type="http://schemas.openxmlformats.org/officeDocument/2006/relationships/slide" Target="slide21.xml"/><Relationship Id="rId38" Type="http://schemas.openxmlformats.org/officeDocument/2006/relationships/slide" Target="slide9.xml"/><Relationship Id="rId2" Type="http://schemas.openxmlformats.org/officeDocument/2006/relationships/image" Target="../media/image3.wmf"/><Relationship Id="rId16" Type="http://schemas.openxmlformats.org/officeDocument/2006/relationships/image" Target="../media/image17.wmf"/><Relationship Id="rId20" Type="http://schemas.openxmlformats.org/officeDocument/2006/relationships/slide" Target="slide8.xml"/><Relationship Id="rId29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24" Type="http://schemas.openxmlformats.org/officeDocument/2006/relationships/slide" Target="slide14.xml"/><Relationship Id="rId32" Type="http://schemas.openxmlformats.org/officeDocument/2006/relationships/slide" Target="slide22.xml"/><Relationship Id="rId37" Type="http://schemas.openxmlformats.org/officeDocument/2006/relationships/image" Target="../media/image19.wmf"/><Relationship Id="rId5" Type="http://schemas.openxmlformats.org/officeDocument/2006/relationships/image" Target="../media/image6.wmf"/><Relationship Id="rId15" Type="http://schemas.openxmlformats.org/officeDocument/2006/relationships/image" Target="../media/image16.wmf"/><Relationship Id="rId23" Type="http://schemas.openxmlformats.org/officeDocument/2006/relationships/slide" Target="slide15.xml"/><Relationship Id="rId28" Type="http://schemas.openxmlformats.org/officeDocument/2006/relationships/slide" Target="slide16.xml"/><Relationship Id="rId36" Type="http://schemas.openxmlformats.org/officeDocument/2006/relationships/slide" Target="slide18.xml"/><Relationship Id="rId10" Type="http://schemas.openxmlformats.org/officeDocument/2006/relationships/image" Target="../media/image11.wmf"/><Relationship Id="rId19" Type="http://schemas.openxmlformats.org/officeDocument/2006/relationships/slide" Target="slide11.xml"/><Relationship Id="rId31" Type="http://schemas.openxmlformats.org/officeDocument/2006/relationships/slide" Target="slide23.xml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15.wmf"/><Relationship Id="rId22" Type="http://schemas.openxmlformats.org/officeDocument/2006/relationships/slide" Target="slide6.xml"/><Relationship Id="rId27" Type="http://schemas.openxmlformats.org/officeDocument/2006/relationships/slide" Target="slide17.xml"/><Relationship Id="rId30" Type="http://schemas.openxmlformats.org/officeDocument/2006/relationships/slide" Target="slide24.xml"/><Relationship Id="rId35" Type="http://schemas.openxmlformats.org/officeDocument/2006/relationships/slide" Target="slide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1.wav"/><Relationship Id="rId5" Type="http://schemas.openxmlformats.org/officeDocument/2006/relationships/image" Target="../media/image11.wmf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audio" Target="../media/audio2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wmf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wmf"/><Relationship Id="rId4" Type="http://schemas.openxmlformats.org/officeDocument/2006/relationships/image" Target="../media/image2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wmf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9.wmf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37557403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Lenka Rychlá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VY_32_Inovace_Český_ jazyk_5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 dvanácti měsíčkách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884925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000" dirty="0"/>
              <a:t>Vytvořeno v programu </a:t>
            </a:r>
            <a:r>
              <a:rPr lang="cs-CZ" sz="2000" dirty="0" smtClean="0"/>
              <a:t>Microsoft </a:t>
            </a:r>
            <a:r>
              <a:rPr lang="cs-CZ" sz="2000" dirty="0" err="1" smtClean="0"/>
              <a:t>Powerpoint</a:t>
            </a:r>
            <a:r>
              <a:rPr lang="cs-CZ" sz="2000" dirty="0" smtClean="0"/>
              <a:t> pro </a:t>
            </a:r>
            <a:r>
              <a:rPr lang="cs-CZ" sz="2000" dirty="0"/>
              <a:t>práci s interaktivní tabulí</a:t>
            </a:r>
            <a:r>
              <a:rPr lang="cs-CZ" sz="2000" dirty="0" smtClean="0"/>
              <a:t>.</a:t>
            </a:r>
          </a:p>
          <a:p>
            <a:pPr lvl="0"/>
            <a:r>
              <a:rPr lang="cs-CZ" sz="2000" dirty="0" smtClean="0"/>
              <a:t>Určeno žákům 2. ročníku.</a:t>
            </a:r>
            <a:endParaRPr lang="cs-CZ" sz="2000" dirty="0"/>
          </a:p>
          <a:p>
            <a:pPr lvl="0"/>
            <a:r>
              <a:rPr lang="cs-CZ" sz="2000" dirty="0"/>
              <a:t>Aktivity jsou určeny pro práci s </a:t>
            </a:r>
            <a:r>
              <a:rPr lang="cs-CZ" sz="2000" dirty="0" smtClean="0"/>
              <a:t>pohádkou O dvanácti měsíčkách.</a:t>
            </a:r>
          </a:p>
          <a:p>
            <a:pPr lvl="0"/>
            <a:r>
              <a:rPr lang="cs-CZ" sz="2000" dirty="0" smtClean="0"/>
              <a:t>Žáci si vyberou číslo otázky . Za správnou odpověď získávají bod. </a:t>
            </a:r>
            <a:endParaRPr lang="cs-CZ" sz="2000" dirty="0"/>
          </a:p>
          <a:p>
            <a:pPr lvl="0"/>
            <a:r>
              <a:rPr lang="cs-CZ" sz="2000" dirty="0"/>
              <a:t>Materiál vede žáky zábavnou formou k hlasitému a tichému čtení a hlavně </a:t>
            </a:r>
            <a:r>
              <a:rPr lang="cs-CZ" sz="2000" dirty="0" smtClean="0"/>
              <a:t>k porozumění textu.</a:t>
            </a:r>
          </a:p>
          <a:p>
            <a:pPr marL="0" lvl="0" indent="0">
              <a:buNone/>
            </a:pPr>
            <a:endParaRPr lang="cs-CZ" sz="2000" dirty="0" smtClean="0"/>
          </a:p>
          <a:p>
            <a:pPr marL="0" lv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344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1" name="Picture 27" descr="C:\Users\Lenka\AppData\Local\Microsoft\Windows\Temporary Internet Files\Content.IE5\LPNL0WT5\MC9003347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2350" y="4770039"/>
            <a:ext cx="1875434" cy="172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Lenka\AppData\Local\Microsoft\Windows\Temporary Internet Files\Content.IE5\Z6ZF204N\MC9002460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74934" y="5527477"/>
            <a:ext cx="1469502" cy="112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Lenka\AppData\Local\Microsoft\Windows\Temporary Internet Files\Content.IE5\Z6ZF204N\MC9000884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88" y="5438705"/>
            <a:ext cx="1692985" cy="115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Lenka\AppData\Local\Microsoft\Windows\Temporary Internet Files\Content.IE5\Z6ZF204N\MC9003616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491268">
            <a:off x="7314269" y="1826124"/>
            <a:ext cx="1561795" cy="1940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nka\AppData\Local\Microsoft\Windows\Temporary Internet Files\Content.IE5\LPNL0WT5\MC90023222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577" y="1495303"/>
            <a:ext cx="1330555" cy="128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Lenka\AppData\Local\Microsoft\Windows\Temporary Internet Files\Content.IE5\METAATR9\MC9002506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8685" y="3503943"/>
            <a:ext cx="1780420" cy="146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C:\Users\Lenka\AppData\Local\Microsoft\Windows\Temporary Internet Files\Content.IE5\LPNL0WT5\MC900432592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64115" y="785113"/>
            <a:ext cx="1562358" cy="156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Lenka\AppData\Local\Microsoft\Windows\Temporary Internet Files\Content.IE5\METAATR9\MC90023266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2072" y="3699144"/>
            <a:ext cx="1448050" cy="1479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Lenka\AppData\Local\Microsoft\Windows\Temporary Internet Files\Content.IE5\Z6ZF204N\MC90009816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92299" y="25107"/>
            <a:ext cx="1799539" cy="180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Lenka\AppData\Local\Microsoft\Windows\Temporary Internet Files\Content.IE5\Z6ZF204N\MC90042826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0517" y="3748027"/>
            <a:ext cx="1582961" cy="133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Lenka\AppData\Local\Microsoft\Windows\Temporary Internet Files\Content.IE5\METAATR9\MC90022171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7147" y="76540"/>
            <a:ext cx="1854403" cy="161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Lenka\AppData\Local\Microsoft\Windows\Temporary Internet Files\Content.IE5\Z6ZF204N\MC900280878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2871" y="4250564"/>
            <a:ext cx="2138127" cy="247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Lenka\AppData\Local\Microsoft\Windows\Temporary Internet Files\Content.IE5\1SWZ40X0\MC900389356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61660"/>
            <a:ext cx="1126768" cy="111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Lenka\AppData\Local\Microsoft\Windows\Temporary Internet Files\Content.IE5\Z6ZF204N\MC90021270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2721" y="257698"/>
            <a:ext cx="1444426" cy="149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Lenka\AppData\Local\Microsoft\Windows\Temporary Internet Files\Content.IE5\METAATR9\MC900334730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7898" y="779397"/>
            <a:ext cx="2934489" cy="313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Ovál 35"/>
          <p:cNvSpPr/>
          <p:nvPr/>
        </p:nvSpPr>
        <p:spPr>
          <a:xfrm>
            <a:off x="5469844" y="699821"/>
            <a:ext cx="432048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hlinkClick r:id="rId17" action="ppaction://hlinksldjump"/>
              </a:rPr>
              <a:t>2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6592338" y="3401238"/>
            <a:ext cx="432048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hlinkClick r:id="rId18" action="ppaction://hlinksldjump"/>
              </a:rPr>
              <a:t>5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5746363" y="3920583"/>
            <a:ext cx="432048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hlinkClick r:id="rId19" action="ppaction://hlinksldjump"/>
              </a:rPr>
              <a:t>6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7224920" y="1104583"/>
            <a:ext cx="432048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hlinkClick r:id="rId20" action="ppaction://hlinksldjump"/>
              </a:rPr>
              <a:t>3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52" name="Picture 11" descr="C:\Users\Lenka\AppData\Local\Microsoft\Windows\Temporary Internet Files\Content.IE5\LPNL0WT5\MC900432592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587525">
            <a:off x="3475291" y="3655273"/>
            <a:ext cx="1562358" cy="156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Lenka\AppData\Local\Microsoft\Windows\Temporary Internet Files\Content.IE5\1SWZ40X0\MC900335815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9012" y="-25561"/>
            <a:ext cx="1445846" cy="1290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Ovál 36"/>
          <p:cNvSpPr/>
          <p:nvPr/>
        </p:nvSpPr>
        <p:spPr>
          <a:xfrm>
            <a:off x="4461275" y="1045817"/>
            <a:ext cx="432048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hlinkClick r:id="rId22" action="ppaction://hlinksldjump"/>
              </a:rPr>
              <a:t>1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54" name="Ovál 53"/>
          <p:cNvSpPr/>
          <p:nvPr/>
        </p:nvSpPr>
        <p:spPr>
          <a:xfrm>
            <a:off x="966958" y="1882801"/>
            <a:ext cx="607976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  <a:hlinkClick r:id="rId23" action="ppaction://hlinksldjump"/>
              </a:rPr>
              <a:t>10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5" name="Ovál 54"/>
          <p:cNvSpPr/>
          <p:nvPr/>
        </p:nvSpPr>
        <p:spPr>
          <a:xfrm>
            <a:off x="1851078" y="3237435"/>
            <a:ext cx="432048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hlinkClick r:id="rId24" action="ppaction://hlinksldjump"/>
              </a:rPr>
              <a:t>9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56" name="Ovál 55"/>
          <p:cNvSpPr/>
          <p:nvPr/>
        </p:nvSpPr>
        <p:spPr>
          <a:xfrm>
            <a:off x="2792300" y="3773990"/>
            <a:ext cx="432048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hlinkClick r:id="rId25" action="ppaction://hlinksldjump"/>
              </a:rPr>
              <a:t>8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57" name="Ovál 56"/>
          <p:cNvSpPr/>
          <p:nvPr/>
        </p:nvSpPr>
        <p:spPr>
          <a:xfrm>
            <a:off x="4044613" y="3857978"/>
            <a:ext cx="432048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hlinkClick r:id="rId26" action="ppaction://hlinksldjump"/>
              </a:rPr>
              <a:t>7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58" name="Ovál 57"/>
          <p:cNvSpPr/>
          <p:nvPr/>
        </p:nvSpPr>
        <p:spPr>
          <a:xfrm>
            <a:off x="3296240" y="682375"/>
            <a:ext cx="607976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  <a:hlinkClick r:id="rId27" action="ppaction://hlinksldjump"/>
              </a:rPr>
              <a:t>12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9" name="Ovál 58"/>
          <p:cNvSpPr/>
          <p:nvPr/>
        </p:nvSpPr>
        <p:spPr>
          <a:xfrm>
            <a:off x="1673132" y="927210"/>
            <a:ext cx="607976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  <a:hlinkClick r:id="rId28" action="ppaction://hlinksldjump"/>
              </a:rPr>
              <a:t>11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0" name="Ovál 59"/>
          <p:cNvSpPr/>
          <p:nvPr/>
        </p:nvSpPr>
        <p:spPr>
          <a:xfrm>
            <a:off x="7791179" y="6165304"/>
            <a:ext cx="607976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  <a:hlinkClick r:id="rId29" action="ppaction://hlinksldjump"/>
              </a:rPr>
              <a:t>20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1" name="Ovál 60"/>
          <p:cNvSpPr/>
          <p:nvPr/>
        </p:nvSpPr>
        <p:spPr>
          <a:xfrm>
            <a:off x="6504374" y="6165303"/>
            <a:ext cx="607976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  <a:hlinkClick r:id="rId30" action="ppaction://hlinksldjump"/>
              </a:rPr>
              <a:t>19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2" name="Ovál 61"/>
          <p:cNvSpPr/>
          <p:nvPr/>
        </p:nvSpPr>
        <p:spPr>
          <a:xfrm>
            <a:off x="1921783" y="5944402"/>
            <a:ext cx="607976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  <a:hlinkClick r:id="rId31" action="ppaction://hlinksldjump"/>
              </a:rPr>
              <a:t>18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3" name="Ovál 62"/>
          <p:cNvSpPr/>
          <p:nvPr/>
        </p:nvSpPr>
        <p:spPr>
          <a:xfrm>
            <a:off x="1007843" y="5771457"/>
            <a:ext cx="607976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  <a:hlinkClick r:id="rId32" action="ppaction://hlinksldjump"/>
              </a:rPr>
              <a:t>17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4" name="Ovál 63"/>
          <p:cNvSpPr/>
          <p:nvPr/>
        </p:nvSpPr>
        <p:spPr>
          <a:xfrm>
            <a:off x="227653" y="6035632"/>
            <a:ext cx="607976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  <a:hlinkClick r:id="rId33" action="ppaction://hlinksldjump"/>
              </a:rPr>
              <a:t>16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5" name="Ovál 64"/>
          <p:cNvSpPr/>
          <p:nvPr/>
        </p:nvSpPr>
        <p:spPr>
          <a:xfrm>
            <a:off x="4666216" y="6165304"/>
            <a:ext cx="607976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  <a:hlinkClick r:id="rId34" action="ppaction://hlinksldjump"/>
              </a:rPr>
              <a:t>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6" name="Ovál 65"/>
          <p:cNvSpPr/>
          <p:nvPr/>
        </p:nvSpPr>
        <p:spPr>
          <a:xfrm>
            <a:off x="3144652" y="6266487"/>
            <a:ext cx="607976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  <a:hlinkClick r:id="rId35" action="ppaction://hlinksldjump"/>
              </a:rPr>
              <a:t>14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7" name="Ovál 66"/>
          <p:cNvSpPr/>
          <p:nvPr/>
        </p:nvSpPr>
        <p:spPr>
          <a:xfrm>
            <a:off x="4220975" y="2722380"/>
            <a:ext cx="607976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  <a:hlinkClick r:id="rId36" action="ppaction://hlinksldjump"/>
              </a:rPr>
              <a:t>13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049" name="Picture 25" descr="C:\Users\Lenka\AppData\Local\Microsoft\Windows\Temporary Internet Files\Content.IE5\Z6ZF204N\MC900123297[1].wmf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18000" y="5156709"/>
            <a:ext cx="1328000" cy="124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Ovál 33"/>
          <p:cNvSpPr/>
          <p:nvPr/>
        </p:nvSpPr>
        <p:spPr>
          <a:xfrm>
            <a:off x="7529270" y="2260671"/>
            <a:ext cx="432048" cy="461709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hlinkClick r:id="rId38" action="ppaction://hlinksldjump"/>
              </a:rPr>
              <a:t>4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4258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07904" y="5445224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VÝBORNĚ! </a:t>
            </a:r>
          </a:p>
          <a:p>
            <a:pPr algn="ctr"/>
            <a:r>
              <a:rPr lang="cs-CZ" b="1" dirty="0" smtClean="0"/>
              <a:t>ZÍSKÁVÁŠ BOD.</a:t>
            </a:r>
            <a:endParaRPr lang="cs-CZ" b="1" dirty="0"/>
          </a:p>
        </p:txBody>
      </p:sp>
      <p:pic>
        <p:nvPicPr>
          <p:cNvPr id="4" name="Picture 2" descr="C:\Users\Lenka\AppData\Local\Microsoft\Windows\Temporary Internet Files\Content.IE5\H5FLVID2\MC900442158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16407" y="5761628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Lenka\AppData\Local\Microsoft\Windows\Temporary Internet Files\Content.IE5\Z6ZF204N\MC90009816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48680"/>
            <a:ext cx="4824536" cy="4829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623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>
        <p:sndAc>
          <p:stSnd>
            <p:snd r:embed="rId6" name="applause.wav"/>
          </p:stSnd>
        </p:sndAc>
      </p:transition>
    </mc:Choice>
    <mc:Fallback>
      <p:transition spd="slow" advClick="0"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07904" y="544522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MÁŠ SMŮLU……</a:t>
            </a:r>
            <a:endParaRPr lang="cs-CZ" b="1" dirty="0"/>
          </a:p>
        </p:txBody>
      </p:sp>
      <p:pic>
        <p:nvPicPr>
          <p:cNvPr id="4" name="Picture 2" descr="C:\Users\Lenka\AppData\Local\Microsoft\Windows\Temporary Internet Files\Content.IE5\H5FLVID2\MC900442158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16407" y="5761628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nka\AppData\Local\Microsoft\Windows\Temporary Internet Files\Content.IE5\1SWZ40X0\MC90044152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183588"/>
            <a:ext cx="1670050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enka\AppData\Local\Microsoft\Windows\Temporary Internet Files\Content.IE5\Z6ZF204N\MC900431597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852" y="692696"/>
            <a:ext cx="316835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36773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>
        <p:sndAc>
          <p:stSnd>
            <p:snd r:embed="rId7" name="explode.wav"/>
          </p:stSnd>
        </p:sndAc>
      </p:transition>
    </mc:Choice>
    <mc:Fallback>
      <p:transition spd="slow" advClick="0">
        <p:sndAc>
          <p:stSnd>
            <p:snd r:embed="rId2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Vdova s dcerami žila pod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220936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Tatrami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Beskydami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 descr="C:\Users\Lenka\AppData\Local\Microsoft\Windows\Temporary Internet Files\Content.IE5\1SWZ40X0\MC9002035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492896"/>
            <a:ext cx="3359145" cy="38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70843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Vlastní matčina dcera se jmenovala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16961324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Helena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Maruška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 descr="C:\Users\Lenka\AppData\Local\Microsoft\Windows\Temporary Internet Files\Content.IE5\Z6ZF204N\MC9004405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20888"/>
            <a:ext cx="3189635" cy="393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519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Nevlastní dcera Maruška byla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97128284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ošklivá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krásná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4" name="Picture 4" descr="C:\Users\Lenka\AppData\Local\Microsoft\Windows\Temporary Internet Files\Content.IE5\Z6ZF204N\MC9004281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45991"/>
            <a:ext cx="4345655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Lenka\AppData\Local\Microsoft\Windows\Temporary Internet Files\Content.IE5\1SWZ40X0\MC9004281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47758"/>
            <a:ext cx="2376264" cy="349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519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Maruška byla jako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67189381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obrázek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oblázek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7" name="Picture 3" descr="C:\Users\Lenka\AppData\Local\Microsoft\Windows\Temporary Internet Files\Content.IE5\LPNL0WT5\MC9001009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6580" y="2911152"/>
            <a:ext cx="2583356" cy="24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Lenka\AppData\Local\Microsoft\Windows\Temporary Internet Files\Content.IE5\1SWZ40X0\MC90003423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11152"/>
            <a:ext cx="2945432" cy="2660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519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Helena vyhlížela vedle Marušky jako kopřiva vedle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08267972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nůše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růže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 descr="C:\Users\Lenka\AppData\Local\Microsoft\Windows\Temporary Internet Files\Content.IE5\1SWZ40X0\MC9004281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24944"/>
            <a:ext cx="2376264" cy="349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Lenka\AppData\Local\Microsoft\Windows\Temporary Internet Files\Content.IE5\Z6ZF204N\MC90035733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2778" y="2867665"/>
            <a:ext cx="2488745" cy="360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519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Chtěla se Maruška zbavit macechy?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2829913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ano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ne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 descr="C:\Users\Lenka\AppData\Local\Microsoft\Windows\Temporary Internet Files\Content.IE5\Z6ZF204N\MC9003512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670583"/>
            <a:ext cx="4496693" cy="364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519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 nejkrutější zimě měla Maruška najít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55598766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jahody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maliny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24" descr="C:\Users\Lenka\AppData\Local\Microsoft\Windows\Temporary Internet Files\Content.IE5\Z6ZF204N\MC9000884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40968"/>
            <a:ext cx="358385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Lenka\AppData\Local\Microsoft\Windows\Temporary Internet Files\Content.IE5\LPNL0WT5\MC900436900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429000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Lenka\AppData\Local\Microsoft\Windows\Temporary Internet Files\Content.IE5\LPNL0WT5\MC900436900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090912">
            <a:off x="6733741" y="415058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519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 nejkrutější zimě vládl měsíčkům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14496240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březen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leden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 descr="C:\Users\Lenka\AppData\Local\Microsoft\Windows\Temporary Internet Files\Content.IE5\Z6ZF204N\MC9004357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348880"/>
            <a:ext cx="4271294" cy="405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519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FFF200"/>
            </a:gs>
            <a:gs pos="71000">
              <a:srgbClr val="FF7A00"/>
            </a:gs>
            <a:gs pos="85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Jahody vykouzlil měsíc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29002205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červen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duben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4" descr="C:\Users\Lenka\AppData\Local\Microsoft\Windows\Temporary Internet Files\Content.IE5\Z6ZF204N\MC9000884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996952"/>
            <a:ext cx="358385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48242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Podruhé musela Maruška najít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9089834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sněženky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fialky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266" name="Picture 2" descr="C:\Users\Lenka\AppData\Local\Microsoft\Windows\Temporary Internet Files\Content.IE5\Z6ZF204N\MC9001228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36912"/>
            <a:ext cx="3076040" cy="3085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Lenka\AppData\Local\Microsoft\Windows\Temporary Internet Files\Content.IE5\METAATR9\MC90012291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80928"/>
            <a:ext cx="2565388" cy="3182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48242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Fialky vykouzlil měsíc….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78963192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květen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červenec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 descr="C:\Users\Lenka\AppData\Local\Microsoft\Windows\Temporary Internet Files\Content.IE5\METAATR9\MC9001229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528023">
            <a:off x="4267578" y="3033824"/>
            <a:ext cx="2565388" cy="3182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Lenka\AppData\Local\Microsoft\Windows\Temporary Internet Files\Content.IE5\METAATR9\MC9001229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262730">
            <a:off x="2519081" y="2801447"/>
            <a:ext cx="2565388" cy="3182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26599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rgbClr val="FFF200"/>
            </a:gs>
            <a:gs pos="57000">
              <a:srgbClr val="FF7A00"/>
            </a:gs>
            <a:gs pos="92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Potřetí měla Maruška přinést …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54114735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jablko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jablka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C:\Users\Lenka\AppData\Local\Microsoft\Windows\Temporary Internet Files\Content.IE5\1SWZ40X0\MC90044170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717032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enka\AppData\Local\Microsoft\Windows\Temporary Internet Files\Content.IE5\Z6ZF204N\MC90023518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12976"/>
            <a:ext cx="3865814" cy="3525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48242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51000">
              <a:srgbClr val="FF8B00"/>
            </a:gs>
            <a:gs pos="79000">
              <a:srgbClr val="FF7A00"/>
            </a:gs>
            <a:gs pos="67090">
              <a:srgbClr val="FF4200"/>
            </a:gs>
            <a:gs pos="92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Jablka vykouzlil měsíc….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78912893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srpen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září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Users\Lenka\AppData\Local\Microsoft\Windows\Temporary Internet Files\Content.IE5\METAATR9\MC9002804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4368" y="2996952"/>
            <a:ext cx="3853633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48242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Maruška přinesla jablka…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09327171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tři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dvě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 descr="C:\Users\Lenka\AppData\Local\Microsoft\Windows\Temporary Internet Files\Content.IE5\Z6ZF204N\MC90043691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11252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Lenka\AppData\Local\Microsoft\Windows\Temporary Internet Files\Content.IE5\1SWZ40X0\MC9003000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546459"/>
            <a:ext cx="1559499" cy="1685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enka\AppData\Local\Microsoft\Windows\Temporary Internet Files\Content.IE5\1SWZ40X0\MC900441708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733975"/>
            <a:ext cx="2091680" cy="209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48242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Helena se zabalila do…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59566876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kožichu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kabátu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 descr="C:\Users\Lenka\AppData\Local\Microsoft\Windows\Temporary Internet Files\Content.IE5\LPNL0WT5\MC9000555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0810" y="2812378"/>
            <a:ext cx="2669263" cy="3432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Lenka\AppData\Local\Microsoft\Windows\Temporary Internet Files\Content.IE5\1SWZ40X0\MC90043014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564904"/>
            <a:ext cx="3292080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Lenka\AppData\Local\Microsoft\Windows\Temporary Internet Files\Content.IE5\Z6ZF204N\MC9002873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60240" cy="429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3773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Helena měsíčky…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48342692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pozdravila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nepozdravila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 descr="C:\Users\Lenka\AppData\Local\Microsoft\Windows\Temporary Internet Files\Content.IE5\LPNL0WT5\MC9002340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924944"/>
            <a:ext cx="6201454" cy="339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2992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Helena žádala po lednu jablek plný…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20297019"/>
              </p:ext>
            </p:extLst>
          </p:nvPr>
        </p:nvGraphicFramePr>
        <p:xfrm>
          <a:off x="457200" y="1600200"/>
          <a:ext cx="8229600" cy="964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96470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koš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vůz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3" descr="C:\Users\Lenka\AppData\Local\Microsoft\Windows\Temporary Internet Files\Content.IE5\Z6ZF204N\MC9002351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492896"/>
            <a:ext cx="4608512" cy="420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83277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Leden mávl hůlkou a zahučel jako…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95953652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severák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mráz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 descr="C:\Users\Lenka\AppData\Local\Microsoft\Windows\Temporary Internet Files\Content.IE5\Z6ZF204N\MC9004346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212976"/>
            <a:ext cx="5818543" cy="309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200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90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Sníh se začal sypat jako…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77615633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sůl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krupice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 descr="C:\Users\Lenka\AppData\Local\Microsoft\Windows\Temporary Internet Files\Content.IE5\Z6ZF204N\MC9004078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924944"/>
            <a:ext cx="4392488" cy="362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200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77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Maruška se provdala za…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81660449"/>
              </p:ext>
            </p:extLst>
          </p:nvPr>
        </p:nvGraphicFramePr>
        <p:xfrm>
          <a:off x="457200" y="1600200"/>
          <a:ext cx="8229600" cy="110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0872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hlinkClick r:id="rId2" action="ppaction://hlinksldjump"/>
                        </a:rPr>
                        <a:t>chasníka</a:t>
                      </a:r>
                      <a:endParaRPr lang="cs-CZ" sz="40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hlinkClick r:id="rId3" action="ppaction://hlinksldjump"/>
                        </a:rPr>
                        <a:t>lesníka</a:t>
                      </a:r>
                      <a:endParaRPr lang="cs-CZ" sz="4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8" name="Picture 6" descr="C:\Users\Lenka\AppData\Local\Microsoft\Windows\Temporary Internet Files\Content.IE5\Z6ZF204N\MC90038717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1149" y="2834338"/>
            <a:ext cx="36576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200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8712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Citace:</a:t>
            </a:r>
          </a:p>
          <a:p>
            <a:r>
              <a:rPr lang="cs-CZ" dirty="0"/>
              <a:t>Kliparty použity z webu </a:t>
            </a:r>
            <a:r>
              <a:rPr lang="cs-CZ" dirty="0" smtClean="0">
                <a:hlinkClick r:id="rId2"/>
              </a:rPr>
              <a:t>www.office.</a:t>
            </a:r>
            <a:r>
              <a:rPr lang="cs-CZ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dirty="0" smtClean="0"/>
              <a:t>LIŠKOVÁ</a:t>
            </a:r>
            <a:r>
              <a:rPr lang="cs-CZ" dirty="0"/>
              <a:t>, Marie. Hudební výchova: pro 1. ročník základní školy. Praha: SPN, 2005. </a:t>
            </a:r>
          </a:p>
          <a:p>
            <a:r>
              <a:rPr lang="cs-CZ" dirty="0"/>
              <a:t>ISBN 80-7235-294-6.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8952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1002</TotalTime>
  <Words>245</Words>
  <Application>Microsoft Office PowerPoint</Application>
  <PresentationFormat>Předvádění na obrazovce (4:3)</PresentationFormat>
  <Paragraphs>109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Snímek 1</vt:lpstr>
      <vt:lpstr>Anotace:</vt:lpstr>
      <vt:lpstr>Snímek 3</vt:lpstr>
      <vt:lpstr>Snímek 4</vt:lpstr>
      <vt:lpstr>Snímek 5</vt:lpstr>
      <vt:lpstr>Vdova s dcerami žila pod</vt:lpstr>
      <vt:lpstr>Vlastní matčina dcera se jmenovala</vt:lpstr>
      <vt:lpstr>Nevlastní dcera Maruška byla</vt:lpstr>
      <vt:lpstr>Maruška byla jako</vt:lpstr>
      <vt:lpstr>Helena vyhlížela vedle Marušky jako kopřiva vedle</vt:lpstr>
      <vt:lpstr>Chtěla se Maruška zbavit macechy?</vt:lpstr>
      <vt:lpstr>V nejkrutější zimě měla Maruška najít</vt:lpstr>
      <vt:lpstr>V nejkrutější zimě vládl měsíčkům</vt:lpstr>
      <vt:lpstr>Jahody vykouzlil měsíc</vt:lpstr>
      <vt:lpstr>Podruhé musela Maruška najít</vt:lpstr>
      <vt:lpstr>Fialky vykouzlil měsíc….</vt:lpstr>
      <vt:lpstr>Potřetí měla Maruška přinést …</vt:lpstr>
      <vt:lpstr>Jablka vykouzlil měsíc….</vt:lpstr>
      <vt:lpstr>Maruška přinesla jablka…</vt:lpstr>
      <vt:lpstr>Helena se zabalila do…</vt:lpstr>
      <vt:lpstr>Helena měsíčky…</vt:lpstr>
      <vt:lpstr>Helena žádala po lednu jablek plný…</vt:lpstr>
      <vt:lpstr>Leden mávl hůlkou a zahučel jako…</vt:lpstr>
      <vt:lpstr>Sníh se začal sypat jako…</vt:lpstr>
      <vt:lpstr>Maruška se provdala za…</vt:lpstr>
      <vt:lpstr>Snímek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Dum</cp:lastModifiedBy>
  <cp:revision>114</cp:revision>
  <dcterms:created xsi:type="dcterms:W3CDTF">2012-03-11T19:23:37Z</dcterms:created>
  <dcterms:modified xsi:type="dcterms:W3CDTF">2013-05-20T19:38:25Z</dcterms:modified>
</cp:coreProperties>
</file>