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1"/>
  </p:notesMasterIdLst>
  <p:sldIdLst>
    <p:sldId id="260" r:id="rId2"/>
    <p:sldId id="259" r:id="rId3"/>
    <p:sldId id="262" r:id="rId4"/>
    <p:sldId id="263" r:id="rId5"/>
    <p:sldId id="264" r:id="rId6"/>
    <p:sldId id="265" r:id="rId7"/>
    <p:sldId id="266" r:id="rId8"/>
    <p:sldId id="267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4" autoAdjust="0"/>
    <p:restoredTop sz="94615" autoAdjust="0"/>
  </p:normalViewPr>
  <p:slideViewPr>
    <p:cSldViewPr>
      <p:cViewPr varScale="1">
        <p:scale>
          <a:sx n="70" d="100"/>
          <a:sy n="70" d="100"/>
        </p:scale>
        <p:origin x="-102" y="-7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E8BDBF-54A5-4DDA-BFE1-24B02E146E2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AFC12D-7CF8-4CAA-BF4B-BB62FAF1ECF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3D50EE5-6B62-4B96-B778-DC39BA975CEE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www.youtube.com/watch?v=vZOMvjLyz2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68425" y="2924944"/>
          <a:ext cx="6405925" cy="278892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VY_32_INOVACE_13A_17_Cukry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13A_CH9.roč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22.5.2013 v 9.A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a procvičení učiva. Žáci se seznamují 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významnými látkami v organismu – cukry. DUM slouží také k zápisu.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4221088"/>
            <a:ext cx="8305800" cy="1152128"/>
          </a:xfrm>
        </p:spPr>
        <p:txBody>
          <a:bodyPr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Sacharidy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Cukry</a:t>
            </a:r>
            <a:endParaRPr lang="cs-CZ" sz="80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AppData\Local\Microsoft\Windows\Temporary Internet Files\Content.IE5\J8CY1I3J\MC90030004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620688"/>
            <a:ext cx="1755648" cy="1430122"/>
          </a:xfrm>
          <a:prstGeom prst="rect">
            <a:avLst/>
          </a:prstGeom>
          <a:noFill/>
        </p:spPr>
      </p:pic>
      <p:pic>
        <p:nvPicPr>
          <p:cNvPr id="1027" name="Picture 3" descr="C:\Users\admin\AppData\Local\Microsoft\Windows\Temporary Internet Files\Content.IE5\03UNXZVU\MC90011300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08304" y="3933056"/>
            <a:ext cx="1533661" cy="22967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C000"/>
                </a:solidFill>
              </a:rPr>
              <a:t>Významné látky v živých organismech</a:t>
            </a:r>
          </a:p>
          <a:p>
            <a:r>
              <a:rPr lang="cs-CZ" sz="2800" dirty="0" smtClean="0">
                <a:solidFill>
                  <a:srgbClr val="FFC000"/>
                </a:solidFill>
              </a:rPr>
              <a:t>Chemicky jsou složené z vázaných atomů uhlíku, vodíku a kyslíku</a:t>
            </a:r>
          </a:p>
          <a:p>
            <a:r>
              <a:rPr lang="cs-CZ" sz="2800" dirty="0" smtClean="0">
                <a:solidFill>
                  <a:srgbClr val="FFC000"/>
                </a:solidFill>
              </a:rPr>
              <a:t>Stavební a zásobní látky v organismech – zdroje energie</a:t>
            </a:r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u="sng" dirty="0" smtClean="0"/>
              <a:t>Sacharidy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J8CY1I3J\MC90030004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437112"/>
            <a:ext cx="1755648" cy="14301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Glukóza – jednoduchý sacharid, tvořený 6 atomy uhlíku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u="sng" dirty="0" smtClean="0"/>
              <a:t>Struktura sacharidů</a:t>
            </a:r>
            <a:endParaRPr lang="cs-CZ" sz="4800" b="1" u="sng" dirty="0"/>
          </a:p>
        </p:txBody>
      </p:sp>
      <p:pic>
        <p:nvPicPr>
          <p:cNvPr id="4" name="Obrázek 3" descr="160px-Glucose_Haworth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14038" y="2492896"/>
            <a:ext cx="2790311" cy="2232248"/>
          </a:xfrm>
          <a:prstGeom prst="rect">
            <a:avLst/>
          </a:prstGeom>
        </p:spPr>
      </p:pic>
      <p:pic>
        <p:nvPicPr>
          <p:cNvPr id="5" name="Obrázek 4" descr="Strukt_vzorec_D-glukosa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2564904"/>
            <a:ext cx="2520280" cy="25202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043608" y="544522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Fisherův</a:t>
            </a:r>
            <a:r>
              <a:rPr lang="cs-CZ" sz="2400" b="1" dirty="0" smtClean="0"/>
              <a:t> vzorec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4869160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Haworthův</a:t>
            </a:r>
            <a:r>
              <a:rPr lang="cs-CZ" sz="2400" b="1" dirty="0" smtClean="0"/>
              <a:t> vzorec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60032" y="5445224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Čísla označují atomy uhlíku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67744" y="6021288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00FFFF"/>
                </a:solidFill>
              </a:rPr>
              <a:t>Sacharidy obsahují karbonylovou skupinu a  </a:t>
            </a:r>
            <a:r>
              <a:rPr lang="cs-CZ" sz="2000" b="1" i="1" dirty="0" smtClean="0">
                <a:solidFill>
                  <a:srgbClr val="FFFF00"/>
                </a:solidFill>
              </a:rPr>
              <a:t>hydroxylovou skupinu</a:t>
            </a:r>
            <a:endParaRPr lang="cs-CZ" sz="2000" b="1" i="1" dirty="0">
              <a:solidFill>
                <a:srgbClr val="FFFF00"/>
              </a:solidFill>
            </a:endParaRPr>
          </a:p>
        </p:txBody>
      </p:sp>
      <p:cxnSp>
        <p:nvCxnSpPr>
          <p:cNvPr id="11" name="Přímá spojovací šipka 10"/>
          <p:cNvCxnSpPr>
            <a:stCxn id="9" idx="0"/>
          </p:cNvCxnSpPr>
          <p:nvPr/>
        </p:nvCxnSpPr>
        <p:spPr>
          <a:xfrm flipH="1" flipV="1">
            <a:off x="2483768" y="2924944"/>
            <a:ext cx="2376264" cy="3096344"/>
          </a:xfrm>
          <a:prstGeom prst="straightConnector1">
            <a:avLst/>
          </a:prstGeom>
          <a:ln w="38100">
            <a:solidFill>
              <a:srgbClr val="00FF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H="1" flipV="1">
            <a:off x="2699792" y="4365104"/>
            <a:ext cx="504056" cy="2088232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Jednoduché sacharidy – monosacharidy, mají 3 – 6 atomů uhlíku (glukóza)</a:t>
            </a:r>
          </a:p>
          <a:p>
            <a:endParaRPr lang="cs-CZ" dirty="0" smtClean="0"/>
          </a:p>
          <a:p>
            <a:r>
              <a:rPr lang="cs-CZ" dirty="0" smtClean="0"/>
              <a:t>Složitější sacharidy – např. disacharidy s 12 atomy uhlíku (sacharóza)</a:t>
            </a:r>
          </a:p>
          <a:p>
            <a:endParaRPr lang="cs-CZ" dirty="0" smtClean="0"/>
          </a:p>
          <a:p>
            <a:r>
              <a:rPr lang="cs-CZ" dirty="0" smtClean="0"/>
              <a:t>Makromolekulární sacharidy – polysacharidy,jsou tvořeny velkým množstvím vázaných molekul monosacharidů (škrob)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/>
              <a:t>Dělení sacharidů</a:t>
            </a:r>
            <a:endParaRPr lang="cs-CZ" sz="5400" b="1" u="sng" dirty="0"/>
          </a:p>
        </p:txBody>
      </p:sp>
      <p:pic>
        <p:nvPicPr>
          <p:cNvPr id="3074" name="Picture 2" descr="C:\Users\admin\AppData\Local\Microsoft\Windows\Temporary Internet Files\Content.IE5\J8CY1I3J\MC90030004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5013176"/>
            <a:ext cx="1755648" cy="14301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u="sng" dirty="0" smtClean="0"/>
              <a:t>Monosacharidy </a:t>
            </a:r>
          </a:p>
          <a:p>
            <a:r>
              <a:rPr lang="cs-CZ" sz="2800" b="1" u="sng" dirty="0" smtClean="0"/>
              <a:t>Glukosa – C</a:t>
            </a:r>
            <a:r>
              <a:rPr lang="cs-CZ" sz="2800" b="1" u="sng" baseline="-25000" dirty="0" smtClean="0"/>
              <a:t>6</a:t>
            </a:r>
            <a:r>
              <a:rPr lang="cs-CZ" sz="2800" b="1" u="sng" dirty="0" smtClean="0"/>
              <a:t>H</a:t>
            </a:r>
            <a:r>
              <a:rPr lang="cs-CZ" sz="2800" b="1" u="sng" baseline="-25000" dirty="0" smtClean="0"/>
              <a:t>12</a:t>
            </a:r>
            <a:r>
              <a:rPr lang="cs-CZ" sz="2800" b="1" u="sng" dirty="0" smtClean="0"/>
              <a:t>O</a:t>
            </a:r>
            <a:r>
              <a:rPr lang="cs-CZ" sz="2800" b="1" u="sng" baseline="-25000" dirty="0" smtClean="0"/>
              <a:t>6</a:t>
            </a:r>
            <a:r>
              <a:rPr lang="cs-CZ" sz="2800" b="1" u="sng" dirty="0" smtClean="0"/>
              <a:t> </a:t>
            </a:r>
          </a:p>
          <a:p>
            <a:r>
              <a:rPr lang="cs-CZ" dirty="0" smtClean="0"/>
              <a:t>Hroznový cukr – obsažena ve vinných hroznech</a:t>
            </a:r>
          </a:p>
          <a:p>
            <a:pPr>
              <a:buNone/>
            </a:pPr>
            <a:r>
              <a:rPr lang="cs-CZ" dirty="0" smtClean="0"/>
              <a:t>	Bílá</a:t>
            </a:r>
            <a:r>
              <a:rPr lang="cs-CZ" dirty="0" smtClean="0"/>
              <a:t> </a:t>
            </a:r>
            <a:r>
              <a:rPr lang="cs-CZ" dirty="0" smtClean="0"/>
              <a:t>krystalická látka </a:t>
            </a:r>
            <a:r>
              <a:rPr lang="cs-CZ" dirty="0" smtClean="0"/>
              <a:t>sladké </a:t>
            </a:r>
            <a:r>
              <a:rPr lang="cs-CZ" dirty="0" smtClean="0"/>
              <a:t>chuti</a:t>
            </a:r>
          </a:p>
          <a:p>
            <a:r>
              <a:rPr lang="cs-CZ" dirty="0" smtClean="0"/>
              <a:t>Rozkladem glukózy organismy získávají energii, vyskytuje se v krvi organismů, porušení obsahu glukózy v krvi způsobuje onemocnění - cukrovku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/>
              <a:t>Významné sacharidy</a:t>
            </a:r>
            <a:endParaRPr lang="cs-CZ" sz="5400" b="1" u="sng" dirty="0"/>
          </a:p>
        </p:txBody>
      </p:sp>
      <p:pic>
        <p:nvPicPr>
          <p:cNvPr id="1026" name="Picture 2" descr="C:\Users\admin\AppData\Local\Microsoft\Windows\Temporary Internet Files\Content.IE5\VFK6XQHI\MC90030004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797152"/>
            <a:ext cx="1755648" cy="143012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11560" y="5013176"/>
            <a:ext cx="5328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u="sng" dirty="0" smtClean="0">
                <a:solidFill>
                  <a:srgbClr val="FFFF00"/>
                </a:solidFill>
              </a:rPr>
              <a:t>Fruktóza</a:t>
            </a:r>
            <a:r>
              <a:rPr lang="cs-CZ" sz="2800" b="1" i="1" dirty="0" smtClean="0">
                <a:solidFill>
                  <a:srgbClr val="FFFF00"/>
                </a:solidFill>
              </a:rPr>
              <a:t> – další monosacharid</a:t>
            </a:r>
          </a:p>
          <a:p>
            <a:r>
              <a:rPr lang="cs-CZ" sz="2800" b="1" i="1" dirty="0" smtClean="0">
                <a:solidFill>
                  <a:srgbClr val="FFFF00"/>
                </a:solidFill>
              </a:rPr>
              <a:t>Ovocný cukr – vyskytuje se v ovoci</a:t>
            </a:r>
            <a:endParaRPr lang="cs-CZ" sz="28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u="sng" dirty="0" smtClean="0"/>
              <a:t>Sacharóza – C</a:t>
            </a:r>
            <a:r>
              <a:rPr lang="cs-CZ" sz="3600" b="1" u="sng" baseline="-25000" dirty="0" smtClean="0"/>
              <a:t>12</a:t>
            </a:r>
            <a:r>
              <a:rPr lang="cs-CZ" sz="3600" b="1" u="sng" dirty="0" smtClean="0"/>
              <a:t>H</a:t>
            </a:r>
            <a:r>
              <a:rPr lang="cs-CZ" sz="3600" b="1" u="sng" baseline="-25000" dirty="0" smtClean="0"/>
              <a:t>22</a:t>
            </a:r>
            <a:r>
              <a:rPr lang="cs-CZ" sz="3600" b="1" u="sng" dirty="0" smtClean="0"/>
              <a:t>O</a:t>
            </a:r>
            <a:r>
              <a:rPr lang="cs-CZ" sz="3600" b="1" u="sng" baseline="-25000" dirty="0" smtClean="0"/>
              <a:t>6</a:t>
            </a:r>
          </a:p>
          <a:p>
            <a:r>
              <a:rPr lang="cs-CZ" sz="2800" dirty="0" smtClean="0"/>
              <a:t>Cukr, kterým si běžně sladíme</a:t>
            </a:r>
          </a:p>
          <a:p>
            <a:r>
              <a:rPr lang="cs-CZ" sz="2800" dirty="0" smtClean="0"/>
              <a:t>Obsažena v cukrové řepě – řepný cukr, nebo v cukrové třtině – třtinový cukr – z nich se také průmyslově vyrábí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?v=vZOMvjLyz2M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b="1" u="sng" dirty="0" smtClean="0"/>
              <a:t>Disacharidy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VFK6XQHI\MC90030004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653136"/>
            <a:ext cx="1755648" cy="14301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Škrob – (C</a:t>
            </a:r>
            <a:r>
              <a:rPr lang="cs-CZ" u="sng" baseline="-25000" dirty="0" smtClean="0"/>
              <a:t>6</a:t>
            </a:r>
            <a:r>
              <a:rPr lang="cs-CZ" u="sng" dirty="0" smtClean="0"/>
              <a:t>H</a:t>
            </a:r>
            <a:r>
              <a:rPr lang="cs-CZ" u="sng" baseline="-25000" dirty="0" smtClean="0"/>
              <a:t>10</a:t>
            </a:r>
            <a:r>
              <a:rPr lang="cs-CZ" u="sng" dirty="0" smtClean="0"/>
              <a:t>O</a:t>
            </a:r>
            <a:r>
              <a:rPr lang="cs-CZ" u="sng" baseline="-25000" dirty="0" smtClean="0"/>
              <a:t>5</a:t>
            </a:r>
            <a:r>
              <a:rPr lang="cs-CZ" u="sng" dirty="0" smtClean="0"/>
              <a:t>)</a:t>
            </a:r>
            <a:r>
              <a:rPr lang="cs-CZ" u="sng" baseline="-25000" dirty="0" smtClean="0"/>
              <a:t>n</a:t>
            </a:r>
            <a:endParaRPr lang="cs-CZ" u="sng" dirty="0" smtClean="0"/>
          </a:p>
          <a:p>
            <a:r>
              <a:rPr lang="cs-CZ" dirty="0" smtClean="0"/>
              <a:t>Bílá, málo rozpustná látka</a:t>
            </a:r>
          </a:p>
          <a:p>
            <a:r>
              <a:rPr lang="cs-CZ" dirty="0" smtClean="0"/>
              <a:t>Obsažen v bramborách, mouce, v rýži</a:t>
            </a:r>
          </a:p>
          <a:p>
            <a:r>
              <a:rPr lang="cs-CZ" dirty="0" smtClean="0"/>
              <a:t>Zásobní látka rostlin</a:t>
            </a:r>
          </a:p>
          <a:p>
            <a:r>
              <a:rPr lang="cs-CZ" dirty="0" smtClean="0"/>
              <a:t>Použití: výroba lepidel, glukózy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/>
              <a:t>Polysacharidy </a:t>
            </a:r>
            <a:endParaRPr lang="cs-CZ" sz="5400" b="1" u="sng" dirty="0"/>
          </a:p>
        </p:txBody>
      </p:sp>
      <p:pic>
        <p:nvPicPr>
          <p:cNvPr id="3074" name="Picture 2" descr="C:\Users\admin\AppData\Local\Microsoft\Windows\Temporary Internet Files\Content.IE5\VFK6XQHI\MC90030004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5157192"/>
            <a:ext cx="1755648" cy="143012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220072" y="188640"/>
            <a:ext cx="3923928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100" u="sng" dirty="0" smtClean="0">
                <a:solidFill>
                  <a:srgbClr val="FFFF00"/>
                </a:solidFill>
              </a:rPr>
              <a:t>Celulóza – </a:t>
            </a:r>
            <a:r>
              <a:rPr lang="cs-CZ" sz="2100" u="sng" dirty="0" smtClean="0">
                <a:solidFill>
                  <a:srgbClr val="FFFF00"/>
                </a:solidFill>
              </a:rPr>
              <a:t>(</a:t>
            </a:r>
            <a:r>
              <a:rPr lang="cs-CZ" sz="2100" u="sng" dirty="0" smtClean="0">
                <a:solidFill>
                  <a:srgbClr val="FFFF00"/>
                </a:solidFill>
              </a:rPr>
              <a:t>C</a:t>
            </a:r>
            <a:r>
              <a:rPr lang="cs-CZ" sz="2100" u="sng" baseline="-25000" dirty="0" smtClean="0">
                <a:solidFill>
                  <a:srgbClr val="FFFF00"/>
                </a:solidFill>
              </a:rPr>
              <a:t>6</a:t>
            </a:r>
            <a:r>
              <a:rPr lang="cs-CZ" sz="2100" u="sng" dirty="0" smtClean="0">
                <a:solidFill>
                  <a:srgbClr val="FFFF00"/>
                </a:solidFill>
              </a:rPr>
              <a:t>H</a:t>
            </a:r>
            <a:r>
              <a:rPr lang="cs-CZ" sz="2100" u="sng" baseline="-25000" dirty="0" smtClean="0">
                <a:solidFill>
                  <a:srgbClr val="FFFF00"/>
                </a:solidFill>
              </a:rPr>
              <a:t>10</a:t>
            </a:r>
            <a:r>
              <a:rPr lang="cs-CZ" sz="2100" u="sng" dirty="0" smtClean="0">
                <a:solidFill>
                  <a:srgbClr val="FFFF00"/>
                </a:solidFill>
              </a:rPr>
              <a:t>O</a:t>
            </a:r>
            <a:r>
              <a:rPr lang="cs-CZ" sz="2100" u="sng" baseline="-25000" dirty="0" smtClean="0">
                <a:solidFill>
                  <a:srgbClr val="FFFF00"/>
                </a:solidFill>
              </a:rPr>
              <a:t>5</a:t>
            </a:r>
            <a:r>
              <a:rPr lang="cs-CZ" sz="2100" u="sng" dirty="0" smtClean="0">
                <a:solidFill>
                  <a:srgbClr val="FFFF00"/>
                </a:solidFill>
              </a:rPr>
              <a:t>)</a:t>
            </a:r>
            <a:r>
              <a:rPr lang="cs-CZ" sz="2100" u="sng" baseline="-25000" dirty="0" smtClean="0">
                <a:solidFill>
                  <a:srgbClr val="FFFF00"/>
                </a:solidFill>
              </a:rPr>
              <a:t>n</a:t>
            </a:r>
          </a:p>
          <a:p>
            <a:r>
              <a:rPr lang="cs-CZ" sz="2100" dirty="0" smtClean="0">
                <a:solidFill>
                  <a:srgbClr val="FFFF00"/>
                </a:solidFill>
              </a:rPr>
              <a:t>bílá pevná látka, stavební sacharid rostlin</a:t>
            </a:r>
          </a:p>
          <a:p>
            <a:pPr>
              <a:buFontTx/>
              <a:buChar char="-"/>
            </a:pPr>
            <a:r>
              <a:rPr lang="cs-CZ" sz="2100" dirty="0" smtClean="0">
                <a:solidFill>
                  <a:srgbClr val="FFFF00"/>
                </a:solidFill>
              </a:rPr>
              <a:t>d</a:t>
            </a:r>
            <a:r>
              <a:rPr lang="cs-CZ" sz="2100" dirty="0" smtClean="0">
                <a:solidFill>
                  <a:srgbClr val="FFFF00"/>
                </a:solidFill>
              </a:rPr>
              <a:t>řevo – z 50% tvořeno celulózou, téměř čistá celulóza – v oplodí bavlníku, stonky lnu a konopí</a:t>
            </a:r>
            <a:endParaRPr lang="cs-CZ" sz="2100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4077072"/>
            <a:ext cx="54006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u="sng" dirty="0" smtClean="0">
                <a:solidFill>
                  <a:srgbClr val="00FFFF"/>
                </a:solidFill>
              </a:rPr>
              <a:t>Glykogen - </a:t>
            </a:r>
            <a:r>
              <a:rPr lang="cs-CZ" sz="2800" i="1" u="sng" dirty="0" smtClean="0">
                <a:solidFill>
                  <a:srgbClr val="00FFFF"/>
                </a:solidFill>
              </a:rPr>
              <a:t>(</a:t>
            </a:r>
            <a:r>
              <a:rPr lang="cs-CZ" sz="2800" i="1" u="sng" dirty="0" smtClean="0">
                <a:solidFill>
                  <a:srgbClr val="00FFFF"/>
                </a:solidFill>
              </a:rPr>
              <a:t>C</a:t>
            </a:r>
            <a:r>
              <a:rPr lang="cs-CZ" sz="2800" i="1" u="sng" baseline="-25000" dirty="0" smtClean="0">
                <a:solidFill>
                  <a:srgbClr val="00FFFF"/>
                </a:solidFill>
              </a:rPr>
              <a:t>6</a:t>
            </a:r>
            <a:r>
              <a:rPr lang="cs-CZ" sz="2800" i="1" u="sng" dirty="0" smtClean="0">
                <a:solidFill>
                  <a:srgbClr val="00FFFF"/>
                </a:solidFill>
              </a:rPr>
              <a:t>H</a:t>
            </a:r>
            <a:r>
              <a:rPr lang="cs-CZ" sz="2800" i="1" u="sng" baseline="-25000" dirty="0" smtClean="0">
                <a:solidFill>
                  <a:srgbClr val="00FFFF"/>
                </a:solidFill>
              </a:rPr>
              <a:t>10</a:t>
            </a:r>
            <a:r>
              <a:rPr lang="cs-CZ" sz="2800" i="1" u="sng" dirty="0" smtClean="0">
                <a:solidFill>
                  <a:srgbClr val="00FFFF"/>
                </a:solidFill>
              </a:rPr>
              <a:t>O</a:t>
            </a:r>
            <a:r>
              <a:rPr lang="cs-CZ" sz="2800" i="1" u="sng" baseline="-25000" dirty="0" smtClean="0">
                <a:solidFill>
                  <a:srgbClr val="00FFFF"/>
                </a:solidFill>
              </a:rPr>
              <a:t>5</a:t>
            </a:r>
            <a:r>
              <a:rPr lang="cs-CZ" sz="2800" i="1" u="sng" dirty="0" smtClean="0">
                <a:solidFill>
                  <a:srgbClr val="00FFFF"/>
                </a:solidFill>
              </a:rPr>
              <a:t>)</a:t>
            </a:r>
            <a:r>
              <a:rPr lang="cs-CZ" sz="2800" i="1" u="sng" baseline="-25000" dirty="0" smtClean="0">
                <a:solidFill>
                  <a:srgbClr val="00FFFF"/>
                </a:solidFill>
              </a:rPr>
              <a:t>n</a:t>
            </a:r>
          </a:p>
          <a:p>
            <a:r>
              <a:rPr lang="cs-CZ" sz="2400" i="1" dirty="0" smtClean="0">
                <a:solidFill>
                  <a:srgbClr val="00FFFF"/>
                </a:solidFill>
              </a:rPr>
              <a:t>Zásobní sacharid živočichů, živočišný škrob</a:t>
            </a:r>
          </a:p>
          <a:p>
            <a:r>
              <a:rPr lang="cs-CZ" sz="2400" i="1" dirty="0" smtClean="0">
                <a:solidFill>
                  <a:srgbClr val="00FFFF"/>
                </a:solidFill>
              </a:rPr>
              <a:t>Vzniká v játrech z glukózy, ukládá se do svalů jako zdroj energie </a:t>
            </a:r>
            <a:endParaRPr lang="cs-CZ" sz="2400" i="1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611560" y="3618021"/>
          <a:ext cx="7992888" cy="2936423"/>
        </p:xfrm>
        <a:graphic>
          <a:graphicData uri="http://schemas.openxmlformats.org/drawingml/2006/table">
            <a:tbl>
              <a:tblPr firstRow="1" firstCol="1" bandRow="1"/>
              <a:tblGrid>
                <a:gridCol w="1168945"/>
                <a:gridCol w="175565"/>
                <a:gridCol w="6648378"/>
              </a:tblGrid>
              <a:tr h="19549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kumimoji="0" lang="cs-CZ" sz="1100" b="0" i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1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Obrázky jsou použity z galerie Microsoft office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kumimoji="0" lang="cs-CZ" sz="1100" b="0" i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541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541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06084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275856" y="335699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1439</TotalTime>
  <Words>326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Snímek 1</vt:lpstr>
      <vt:lpstr>Cukry</vt:lpstr>
      <vt:lpstr>Sacharidy </vt:lpstr>
      <vt:lpstr>Struktura sacharidů</vt:lpstr>
      <vt:lpstr>Dělení sacharidů</vt:lpstr>
      <vt:lpstr>Významné sacharidy</vt:lpstr>
      <vt:lpstr>Disacharidy </vt:lpstr>
      <vt:lpstr>Polysacharidy 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ARENY</dc:title>
  <dc:creator>admin</dc:creator>
  <cp:lastModifiedBy>admin</cp:lastModifiedBy>
  <cp:revision>141</cp:revision>
  <dcterms:created xsi:type="dcterms:W3CDTF">2013-04-08T19:19:27Z</dcterms:created>
  <dcterms:modified xsi:type="dcterms:W3CDTF">2013-05-20T19:33:00Z</dcterms:modified>
</cp:coreProperties>
</file>