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5"/>
  </p:notesMasterIdLst>
  <p:sldIdLst>
    <p:sldId id="271" r:id="rId2"/>
    <p:sldId id="270" r:id="rId3"/>
    <p:sldId id="316" r:id="rId4"/>
    <p:sldId id="317" r:id="rId5"/>
    <p:sldId id="318" r:id="rId6"/>
    <p:sldId id="319" r:id="rId7"/>
    <p:sldId id="320" r:id="rId8"/>
    <p:sldId id="321" r:id="rId9"/>
    <p:sldId id="323" r:id="rId10"/>
    <p:sldId id="322" r:id="rId11"/>
    <p:sldId id="324" r:id="rId12"/>
    <p:sldId id="325" r:id="rId13"/>
    <p:sldId id="28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CC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49" autoAdjust="0"/>
    <p:restoredTop sz="94660"/>
  </p:normalViewPr>
  <p:slideViewPr>
    <p:cSldViewPr>
      <p:cViewPr varScale="1">
        <p:scale>
          <a:sx n="103" d="100"/>
          <a:sy n="103" d="100"/>
        </p:scale>
        <p:origin x="-1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FBC47F-7AEA-4B42-BECB-41F7A94D6D9D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87DB35-D879-4BA7-AF96-F3720B46FE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64831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61863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13328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2274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369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3609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9937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27330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2965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540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2081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7417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0533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Wild_rye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POL_Hordeum_z003.JPG?uselang=cs" TargetMode="External"/><Relationship Id="rId5" Type="http://schemas.openxmlformats.org/officeDocument/2006/relationships/hyperlink" Target="http://commons.wikimedia.org/wiki/File:Avena_sativa_II.jpg?uselang=cs" TargetMode="External"/><Relationship Id="rId4" Type="http://schemas.openxmlformats.org/officeDocument/2006/relationships/hyperlink" Target="http://cs.wikipedia.org/wiki/Soubor:Wheat_close-up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3373668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VY_32_Inovace_Český_ jazyk_5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14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Kuřátko a obilí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8849255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000" dirty="0"/>
              <a:t>Vytvořeno v programu </a:t>
            </a:r>
            <a:r>
              <a:rPr lang="cs-CZ" sz="2000" dirty="0" smtClean="0"/>
              <a:t>Microsoft </a:t>
            </a:r>
            <a:r>
              <a:rPr lang="cs-CZ" sz="2000" dirty="0" err="1" smtClean="0"/>
              <a:t>Powerpoint</a:t>
            </a:r>
            <a:r>
              <a:rPr lang="cs-CZ" sz="2000" dirty="0" smtClean="0"/>
              <a:t> pro </a:t>
            </a:r>
            <a:r>
              <a:rPr lang="cs-CZ" sz="2000" dirty="0"/>
              <a:t>práci s interaktivní tabulí</a:t>
            </a:r>
            <a:r>
              <a:rPr lang="cs-CZ" sz="2000" dirty="0" smtClean="0"/>
              <a:t>.</a:t>
            </a:r>
          </a:p>
          <a:p>
            <a:pPr lvl="0"/>
            <a:r>
              <a:rPr lang="cs-CZ" sz="2000" dirty="0" smtClean="0"/>
              <a:t>Určeno žákům 2. ročníku.</a:t>
            </a:r>
            <a:endParaRPr lang="cs-CZ" sz="2000" dirty="0"/>
          </a:p>
          <a:p>
            <a:pPr lvl="0"/>
            <a:r>
              <a:rPr lang="cs-CZ" sz="2000" dirty="0"/>
              <a:t>Aktivity jsou určeny pro práci s </a:t>
            </a:r>
            <a:r>
              <a:rPr lang="cs-CZ" sz="2000" dirty="0" smtClean="0"/>
              <a:t>pohádkou Františka Hrubína Kuřátko a obilí</a:t>
            </a:r>
            <a:endParaRPr lang="cs-CZ" sz="2000" dirty="0"/>
          </a:p>
          <a:p>
            <a:pPr lvl="0"/>
            <a:r>
              <a:rPr lang="cs-CZ" sz="2000" dirty="0"/>
              <a:t>Materiál vede žáky zábavnou formou k hlasitému a tichému čtení a hlavně </a:t>
            </a:r>
            <a:r>
              <a:rPr lang="cs-CZ" sz="2000" dirty="0" smtClean="0"/>
              <a:t>k porozumění textu.</a:t>
            </a:r>
          </a:p>
          <a:p>
            <a:pPr marL="0" lvl="0" indent="0">
              <a:buNone/>
            </a:pPr>
            <a:endParaRPr lang="cs-CZ" sz="2000" dirty="0" smtClean="0"/>
          </a:p>
          <a:p>
            <a:pPr marL="0" lv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3440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-104064" y="5418079"/>
            <a:ext cx="4174236" cy="673369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VZPOMENE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609215" y="2195964"/>
            <a:ext cx="2071464" cy="7373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OVSY</a:t>
            </a:r>
            <a:endParaRPr lang="cs-CZ" sz="5400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591742" y="3068960"/>
            <a:ext cx="3332186" cy="711696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JEČMENE</a:t>
            </a:r>
            <a:endParaRPr lang="cs-CZ" sz="54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580672" y="3861048"/>
            <a:ext cx="3775304" cy="747239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JEČMÍNKU</a:t>
            </a:r>
            <a:endParaRPr lang="cs-CZ" sz="54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609215" y="4694712"/>
            <a:ext cx="3511528" cy="665796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ZA VRATY</a:t>
            </a:r>
            <a:endParaRPr lang="cs-CZ" sz="54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0" y="6074066"/>
            <a:ext cx="3312368" cy="7373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KUŘÁTKO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806302" y="5432970"/>
            <a:ext cx="2370313" cy="71169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DO VSI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940152" y="5392992"/>
            <a:ext cx="3383999" cy="737819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MAMINKU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382220" y="6144666"/>
            <a:ext cx="2941016" cy="648071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KUŘATY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7504" y="9178"/>
            <a:ext cx="275177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/>
              <a:t>Vyhledej slova, která se rýmují:</a:t>
            </a:r>
            <a:endParaRPr lang="cs-CZ" sz="4400" i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628328" y="476672"/>
            <a:ext cx="3223592" cy="720080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POHÁDKO</a:t>
            </a:r>
            <a:endParaRPr lang="cs-CZ" sz="54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620488" y="1379370"/>
            <a:ext cx="2871391" cy="673369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POLI</a:t>
            </a:r>
            <a:endParaRPr lang="cs-CZ" sz="54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204147" y="6110580"/>
            <a:ext cx="2178073" cy="7200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BOLÍ</a:t>
            </a:r>
            <a:endParaRPr lang="cs-CZ" sz="5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786797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09215" y="2195964"/>
            <a:ext cx="2071464" cy="7373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OVSY</a:t>
            </a:r>
            <a:endParaRPr lang="cs-CZ" sz="5400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591742" y="3145160"/>
            <a:ext cx="3332186" cy="711696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JEČMENE</a:t>
            </a:r>
            <a:endParaRPr lang="cs-CZ" sz="54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580672" y="4005064"/>
            <a:ext cx="3775304" cy="747239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JEČMÍNKU</a:t>
            </a:r>
            <a:endParaRPr lang="cs-CZ" sz="54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558644" y="4923444"/>
            <a:ext cx="3511528" cy="665796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ZA VRATY</a:t>
            </a:r>
            <a:endParaRPr lang="cs-CZ" sz="54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3995936" y="476672"/>
            <a:ext cx="3312368" cy="7373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KUŘÁTKO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987824" y="2208798"/>
            <a:ext cx="2370313" cy="71169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DO VSI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749840" y="3992083"/>
            <a:ext cx="3383999" cy="737819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MAMINKU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367288" y="4941169"/>
            <a:ext cx="2941016" cy="648071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KUŘATY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7504" y="9178"/>
            <a:ext cx="77579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/>
              <a:t>Řešení:</a:t>
            </a:r>
            <a:endParaRPr lang="cs-CZ" sz="4400" i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628328" y="476672"/>
            <a:ext cx="3223592" cy="720080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POHÁDKO</a:t>
            </a:r>
            <a:endParaRPr lang="cs-CZ" sz="54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620488" y="1379370"/>
            <a:ext cx="2871391" cy="673369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POLI</a:t>
            </a:r>
            <a:endParaRPr lang="cs-CZ" sz="54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635896" y="1342662"/>
            <a:ext cx="2178073" cy="7200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BOLÍ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070172" y="3166767"/>
            <a:ext cx="4174236" cy="673369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VZPOMENE</a:t>
            </a:r>
            <a:endParaRPr lang="cs-CZ" sz="5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134855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>
                <a:lumMod val="40000"/>
                <a:lumOff val="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81829888"/>
              </p:ext>
            </p:extLst>
          </p:nvPr>
        </p:nvGraphicFramePr>
        <p:xfrm>
          <a:off x="179512" y="260648"/>
          <a:ext cx="5472608" cy="61926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</a:tblGrid>
              <a:tr h="774086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P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O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H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Á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D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K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A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O</a:t>
                      </a:r>
                      <a:endParaRPr lang="cs-CZ" sz="4400" dirty="0"/>
                    </a:p>
                  </a:txBody>
                  <a:tcPr/>
                </a:tc>
              </a:tr>
              <a:tr h="774086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O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K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O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N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R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Z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P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V</a:t>
                      </a:r>
                      <a:endParaRPr lang="cs-CZ" sz="4400" dirty="0"/>
                    </a:p>
                  </a:txBody>
                  <a:tcPr/>
                </a:tc>
              </a:tr>
              <a:tr h="774086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B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T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Y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K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U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N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Š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E</a:t>
                      </a:r>
                      <a:endParaRPr lang="cs-CZ" sz="4400" dirty="0"/>
                    </a:p>
                  </a:txBody>
                  <a:tcPr/>
                </a:tc>
              </a:tr>
              <a:tr h="774086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I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Á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S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K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U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E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E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S</a:t>
                      </a:r>
                      <a:endParaRPr lang="cs-CZ" sz="4400" dirty="0"/>
                    </a:p>
                  </a:txBody>
                  <a:tcPr/>
                </a:tc>
              </a:tr>
              <a:tr h="774086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L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Ř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A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Ř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R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M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N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O</a:t>
                      </a:r>
                      <a:endParaRPr lang="cs-CZ" sz="4400" dirty="0"/>
                    </a:p>
                  </a:txBody>
                  <a:tcPr/>
                </a:tc>
              </a:tr>
              <a:tr h="774086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Í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U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L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I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T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Č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I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T</a:t>
                      </a:r>
                      <a:endParaRPr lang="cs-CZ" sz="4400" dirty="0"/>
                    </a:p>
                  </a:txBody>
                  <a:tcPr/>
                </a:tc>
              </a:tr>
              <a:tr h="774086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C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K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K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E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Í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E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C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I</a:t>
                      </a:r>
                      <a:endParaRPr lang="cs-CZ" sz="4400" dirty="0"/>
                    </a:p>
                  </a:txBody>
                  <a:tcPr/>
                </a:tc>
              </a:tr>
              <a:tr h="774086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P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O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L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E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V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J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E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Ž</a:t>
                      </a:r>
                      <a:endParaRPr lang="cs-CZ" sz="4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977976" y="476672"/>
            <a:ext cx="26645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i="1" dirty="0" err="1" smtClean="0"/>
              <a:t>Osmisměrka</a:t>
            </a:r>
            <a:r>
              <a:rPr lang="cs-CZ" sz="1000" i="1" dirty="0" smtClean="0"/>
              <a:t> ti napoví, </a:t>
            </a:r>
          </a:p>
          <a:p>
            <a:r>
              <a:rPr lang="cs-CZ" sz="1000" i="1" dirty="0" smtClean="0"/>
              <a:t>kterou zemědělskou plodinu můžeš najít na poli.</a:t>
            </a:r>
            <a:endParaRPr lang="cs-CZ" sz="10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04248" y="1772816"/>
            <a:ext cx="183824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POHÁDKA</a:t>
            </a:r>
          </a:p>
          <a:p>
            <a:r>
              <a:rPr lang="cs-CZ" sz="2800" dirty="0" smtClean="0"/>
              <a:t>KUŘÁTKO</a:t>
            </a:r>
          </a:p>
          <a:p>
            <a:r>
              <a:rPr lang="cs-CZ" sz="2800" dirty="0" smtClean="0"/>
              <a:t>OBILÍ</a:t>
            </a:r>
          </a:p>
          <a:p>
            <a:r>
              <a:rPr lang="cs-CZ" sz="2800" dirty="0" smtClean="0"/>
              <a:t>POLE</a:t>
            </a:r>
          </a:p>
          <a:p>
            <a:r>
              <a:rPr lang="cs-CZ" sz="2800" dirty="0" smtClean="0"/>
              <a:t>OVES</a:t>
            </a:r>
          </a:p>
          <a:p>
            <a:r>
              <a:rPr lang="cs-CZ" sz="2800" dirty="0" smtClean="0"/>
              <a:t>ŽITO</a:t>
            </a:r>
          </a:p>
          <a:p>
            <a:r>
              <a:rPr lang="cs-CZ" sz="2800" dirty="0" smtClean="0"/>
              <a:t>PŠENICE</a:t>
            </a:r>
          </a:p>
          <a:p>
            <a:r>
              <a:rPr lang="cs-CZ" sz="2800" dirty="0" smtClean="0"/>
              <a:t>JEČMEN</a:t>
            </a:r>
          </a:p>
          <a:p>
            <a:r>
              <a:rPr lang="cs-CZ" sz="2800" dirty="0" smtClean="0"/>
              <a:t>VÍTR</a:t>
            </a:r>
          </a:p>
          <a:p>
            <a:r>
              <a:rPr lang="cs-CZ" sz="2800" dirty="0" smtClean="0"/>
              <a:t>ZRNO</a:t>
            </a:r>
          </a:p>
          <a:p>
            <a:r>
              <a:rPr lang="cs-CZ" sz="2800" dirty="0" smtClean="0"/>
              <a:t>KLASY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5962218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>
                <a:lumMod val="40000"/>
                <a:lumOff val="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61498477"/>
              </p:ext>
            </p:extLst>
          </p:nvPr>
        </p:nvGraphicFramePr>
        <p:xfrm>
          <a:off x="179512" y="260648"/>
          <a:ext cx="5472608" cy="61926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84076"/>
                <a:gridCol w="684076"/>
                <a:gridCol w="684076"/>
                <a:gridCol w="684076"/>
                <a:gridCol w="720080"/>
                <a:gridCol w="648072"/>
                <a:gridCol w="684076"/>
                <a:gridCol w="684076"/>
              </a:tblGrid>
              <a:tr h="774086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P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O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H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Á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D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K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A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O</a:t>
                      </a:r>
                      <a:endParaRPr lang="cs-CZ" sz="4400" dirty="0"/>
                    </a:p>
                  </a:txBody>
                  <a:tcPr/>
                </a:tc>
              </a:tr>
              <a:tr h="774086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O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K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O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N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R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Z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P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V</a:t>
                      </a:r>
                      <a:endParaRPr lang="cs-CZ" sz="4400" dirty="0"/>
                    </a:p>
                  </a:txBody>
                  <a:tcPr/>
                </a:tc>
              </a:tr>
              <a:tr h="774086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B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T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Y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K</a:t>
                      </a:r>
                      <a:endParaRPr lang="cs-CZ" sz="44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U</a:t>
                      </a:r>
                      <a:endParaRPr lang="cs-CZ" sz="44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N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Š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E</a:t>
                      </a:r>
                      <a:endParaRPr lang="cs-CZ" sz="4400" dirty="0"/>
                    </a:p>
                  </a:txBody>
                  <a:tcPr/>
                </a:tc>
              </a:tr>
              <a:tr h="774086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I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Á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S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K</a:t>
                      </a:r>
                      <a:endParaRPr lang="cs-CZ" sz="44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U</a:t>
                      </a:r>
                      <a:endParaRPr lang="cs-CZ" sz="44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E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E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S</a:t>
                      </a:r>
                      <a:endParaRPr lang="cs-CZ" sz="4400" dirty="0"/>
                    </a:p>
                  </a:txBody>
                  <a:tcPr/>
                </a:tc>
              </a:tr>
              <a:tr h="774086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L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Ř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A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Ř</a:t>
                      </a:r>
                      <a:endParaRPr lang="cs-CZ" sz="44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R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M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N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O</a:t>
                      </a:r>
                      <a:endParaRPr lang="cs-CZ" sz="4400" dirty="0"/>
                    </a:p>
                  </a:txBody>
                  <a:tcPr/>
                </a:tc>
              </a:tr>
              <a:tr h="774086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Í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U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L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I</a:t>
                      </a:r>
                      <a:endParaRPr lang="cs-CZ" sz="44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T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Č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I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T</a:t>
                      </a:r>
                      <a:endParaRPr lang="cs-CZ" sz="4400" dirty="0"/>
                    </a:p>
                  </a:txBody>
                  <a:tcPr/>
                </a:tc>
              </a:tr>
              <a:tr h="774086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C</a:t>
                      </a:r>
                      <a:endParaRPr lang="cs-CZ" sz="44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K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K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E</a:t>
                      </a:r>
                      <a:endParaRPr lang="cs-CZ" sz="44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Í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E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C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I</a:t>
                      </a:r>
                      <a:endParaRPr lang="cs-CZ" sz="4400" dirty="0"/>
                    </a:p>
                  </a:txBody>
                  <a:tcPr/>
                </a:tc>
              </a:tr>
              <a:tr h="774086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P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O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L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E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V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J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E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Ž</a:t>
                      </a:r>
                      <a:endParaRPr lang="cs-CZ" sz="4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977976" y="476672"/>
            <a:ext cx="55335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i="1" smtClean="0"/>
              <a:t>Řešení:</a:t>
            </a:r>
            <a:endParaRPr lang="cs-CZ" sz="10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04248" y="1772816"/>
            <a:ext cx="183824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POHÁDKA</a:t>
            </a:r>
          </a:p>
          <a:p>
            <a:r>
              <a:rPr lang="cs-CZ" sz="2800" dirty="0" smtClean="0"/>
              <a:t>KUŘÁTKO</a:t>
            </a:r>
          </a:p>
          <a:p>
            <a:r>
              <a:rPr lang="cs-CZ" sz="2800" dirty="0" smtClean="0"/>
              <a:t>OBILÍ</a:t>
            </a:r>
          </a:p>
          <a:p>
            <a:r>
              <a:rPr lang="cs-CZ" sz="2800" dirty="0" smtClean="0"/>
              <a:t>POLE</a:t>
            </a:r>
          </a:p>
          <a:p>
            <a:r>
              <a:rPr lang="cs-CZ" sz="2800" dirty="0" smtClean="0"/>
              <a:t>OVES</a:t>
            </a:r>
          </a:p>
          <a:p>
            <a:r>
              <a:rPr lang="cs-CZ" sz="2800" dirty="0" smtClean="0"/>
              <a:t>ŽITO</a:t>
            </a:r>
          </a:p>
          <a:p>
            <a:r>
              <a:rPr lang="cs-CZ" sz="2800" dirty="0" smtClean="0"/>
              <a:t>PŠENICE</a:t>
            </a:r>
          </a:p>
          <a:p>
            <a:r>
              <a:rPr lang="cs-CZ" sz="2800" dirty="0" smtClean="0"/>
              <a:t>JEČMEN</a:t>
            </a:r>
          </a:p>
          <a:p>
            <a:r>
              <a:rPr lang="cs-CZ" sz="2800" dirty="0" smtClean="0"/>
              <a:t>VÍTR</a:t>
            </a:r>
          </a:p>
          <a:p>
            <a:r>
              <a:rPr lang="cs-CZ" sz="2800" dirty="0" smtClean="0"/>
              <a:t>ZRNO</a:t>
            </a:r>
          </a:p>
          <a:p>
            <a:r>
              <a:rPr lang="cs-CZ" sz="2800" dirty="0" smtClean="0"/>
              <a:t>KLASY</a:t>
            </a:r>
            <a:endParaRPr lang="cs-CZ" sz="28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251520" y="620688"/>
            <a:ext cx="4536504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835696" y="1418801"/>
            <a:ext cx="216024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4644008" y="1406289"/>
            <a:ext cx="0" cy="483102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5317232" y="701819"/>
            <a:ext cx="0" cy="231807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3275856" y="3501008"/>
            <a:ext cx="0" cy="2637559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1187624" y="476672"/>
            <a:ext cx="0" cy="489654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835696" y="2204864"/>
            <a:ext cx="0" cy="31683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5928" y="1386655"/>
            <a:ext cx="0" cy="3266481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995936" y="2060848"/>
            <a:ext cx="0" cy="4077719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317232" y="3645024"/>
            <a:ext cx="0" cy="244827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51520" y="6093296"/>
            <a:ext cx="249266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7624295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Lenka\AppData\Local\Microsoft\Windows\Temporary Internet Files\Content.IE5\METAATR9\MC9004046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23155" y="812128"/>
            <a:ext cx="1602630" cy="1404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enka\AppData\Local\Microsoft\Windows\Temporary Internet Files\Content.IE5\METAATR9\MC9003316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36961" y="3607635"/>
            <a:ext cx="2052203" cy="1838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RDCTX7H9\MC9003264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541210"/>
            <a:ext cx="3262986" cy="2823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Lenka\AppData\Local\Microsoft\Windows\Temporary Internet Files\Content.IE5\RDCTX7H9\MC900436255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2686" y="764704"/>
            <a:ext cx="2289114" cy="2289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Lenka\AppData\Local\Microsoft\Windows\Temporary Internet Files\Content.IE5\METAATR9\MC90032647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571" y="5418195"/>
            <a:ext cx="1864462" cy="990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Lenka\AppData\Local\Microsoft\Windows\Temporary Internet Files\Content.IE5\L8B9VPU4\MC90032447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31358" y="2656809"/>
            <a:ext cx="1854403" cy="133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Lenka\AppData\Local\Microsoft\Windows\Temporary Internet Files\Content.IE5\HXR2EAWT\MC90042414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615450"/>
            <a:ext cx="1854200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43608" y="260648"/>
            <a:ext cx="52552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Označ zvířata, o kterých uslyšíš ve veršované pohádce.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88772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Lenka\AppData\Local\Microsoft\Windows\Temporary Internet Files\Content.IE5\METAATR9\MC9004046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70803" y="3142425"/>
            <a:ext cx="1602630" cy="1404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enka\AppData\Local\Microsoft\Windows\Temporary Internet Files\Content.IE5\METAATR9\MC9003316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72267" y="2924944"/>
            <a:ext cx="2052203" cy="1838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RDCTX7H9\MC9003264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332301"/>
            <a:ext cx="2810141" cy="2431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Lenka\AppData\Local\Microsoft\Windows\Temporary Internet Files\Content.IE5\RDCTX7H9\MC900436255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564904"/>
            <a:ext cx="2289114" cy="2289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43608" y="260648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76789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39468922"/>
              </p:ext>
            </p:extLst>
          </p:nvPr>
        </p:nvGraphicFramePr>
        <p:xfrm>
          <a:off x="179512" y="476672"/>
          <a:ext cx="6360369" cy="561662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120123"/>
                <a:gridCol w="2120123"/>
                <a:gridCol w="2120123"/>
              </a:tblGrid>
              <a:tr h="702078">
                <a:tc>
                  <a:txBody>
                    <a:bodyPr/>
                    <a:lstStyle/>
                    <a:p>
                      <a:r>
                        <a:rPr lang="cs-CZ" dirty="0" smtClean="0"/>
                        <a:t>JEDNOSLABIČNÁ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DVOJSLABIČNÁ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TROJSLABIČNÁ</a:t>
                      </a:r>
                      <a:endParaRPr lang="cs-CZ" dirty="0"/>
                    </a:p>
                  </a:txBody>
                  <a:tcPr/>
                </a:tc>
              </a:tr>
              <a:tr h="70207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0207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0207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0207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0207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0207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0207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6732240" y="548680"/>
            <a:ext cx="4426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TO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490835" y="4922372"/>
            <a:ext cx="4238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92280" y="1052736"/>
            <a:ext cx="6605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BYLO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8776" y="4941168"/>
            <a:ext cx="672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VŠAK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729523" y="5531118"/>
            <a:ext cx="5148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NIC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51775" y="5531118"/>
            <a:ext cx="5196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120035" y="4365104"/>
            <a:ext cx="4782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VSI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53072" y="4941168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32240" y="1556792"/>
            <a:ext cx="12686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ZAHRADOU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244408" y="1556792"/>
            <a:ext cx="6580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MEZI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00475" y="2092015"/>
            <a:ext cx="5956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PÍPÁ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00475" y="2636912"/>
            <a:ext cx="8215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NOŽKY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59983" y="3212976"/>
            <a:ext cx="9025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BLOUDÍ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714704" y="3742717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PŠENIC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108438" y="4401140"/>
            <a:ext cx="6443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TAKÉ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524328" y="548680"/>
            <a:ext cx="11371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POHÁDKO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120035" y="1052736"/>
            <a:ext cx="675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OBILÍ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730870" y="2092015"/>
            <a:ext cx="10270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POVĚZTE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877756" y="2636912"/>
            <a:ext cx="11597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JEČMÍNKU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854224" y="3212976"/>
            <a:ext cx="11832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MAMINKU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905233" y="3746649"/>
            <a:ext cx="8899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NEVĚDÍ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64935" y="75982"/>
            <a:ext cx="42659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 sloupců roztřiď slova podle počtu slabik: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757503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97233427"/>
              </p:ext>
            </p:extLst>
          </p:nvPr>
        </p:nvGraphicFramePr>
        <p:xfrm>
          <a:off x="179512" y="476672"/>
          <a:ext cx="6360369" cy="561662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120123"/>
                <a:gridCol w="2120123"/>
                <a:gridCol w="2120123"/>
              </a:tblGrid>
              <a:tr h="702078">
                <a:tc>
                  <a:txBody>
                    <a:bodyPr/>
                    <a:lstStyle/>
                    <a:p>
                      <a:r>
                        <a:rPr lang="cs-CZ" dirty="0" smtClean="0"/>
                        <a:t>JEDNOSLABIČNÁ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DVOJSLABIČNÁ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TROJSLABIČNÁ</a:t>
                      </a:r>
                      <a:endParaRPr lang="cs-CZ" dirty="0"/>
                    </a:p>
                  </a:txBody>
                  <a:tcPr/>
                </a:tc>
              </a:tr>
              <a:tr h="70207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0207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0207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0207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0207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0207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0207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971600" y="1278052"/>
            <a:ext cx="4426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TO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98482" y="2060848"/>
            <a:ext cx="4238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59832" y="1284568"/>
            <a:ext cx="6605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BYLO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31491" y="2734980"/>
            <a:ext cx="672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VŠAK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42789" y="5589240"/>
            <a:ext cx="5148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NIC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4941168"/>
            <a:ext cx="5196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28441" y="4221088"/>
            <a:ext cx="4782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VSI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63473" y="3501008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38260" y="2022038"/>
            <a:ext cx="12686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ZAHRADOU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071122" y="2132856"/>
            <a:ext cx="6580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MEZI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081092" y="2789885"/>
            <a:ext cx="5956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PÍPÁ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081091" y="3429000"/>
            <a:ext cx="8215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NOŽKY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091046" y="4149080"/>
            <a:ext cx="9025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BLOUDÍ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112896" y="4922941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PŠENIC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081092" y="5589240"/>
            <a:ext cx="6443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TAKÉ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04048" y="1289130"/>
            <a:ext cx="11371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POHÁDKO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97292" y="2704753"/>
            <a:ext cx="675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OBILÍ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059063" y="3429000"/>
            <a:ext cx="10270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POVĚZTE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992730" y="4149080"/>
            <a:ext cx="11597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JEČMÍNKU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952256" y="4896618"/>
            <a:ext cx="11832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MAMINKU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127607" y="5589240"/>
            <a:ext cx="8899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NEVĚDÍ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64935" y="75982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962791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2852936"/>
            <a:ext cx="2743998" cy="3831363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89275" y="620688"/>
            <a:ext cx="3682617" cy="245814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11760" y="607966"/>
            <a:ext cx="2664296" cy="355239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99849" y="3645024"/>
            <a:ext cx="3661467" cy="27461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05247" y="214464"/>
            <a:ext cx="29805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Poznáš jednotlivé druhy obilí?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23528" y="1069294"/>
            <a:ext cx="1066800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JEČMEN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1390328" y="638072"/>
            <a:ext cx="914400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ŽITO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1274502" y="1621161"/>
            <a:ext cx="914400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OVES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604726" y="2204864"/>
            <a:ext cx="1126976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PŠENICE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959954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2852936"/>
            <a:ext cx="2743998" cy="3831363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89275" y="620688"/>
            <a:ext cx="3682617" cy="245814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11760" y="607966"/>
            <a:ext cx="2664296" cy="355239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99849" y="3645024"/>
            <a:ext cx="3661467" cy="27461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05247" y="214464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851920" y="3931761"/>
            <a:ext cx="1066800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JEČMEN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7452320" y="2852936"/>
            <a:ext cx="914400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ŽITO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2555776" y="5933924"/>
            <a:ext cx="914400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OVES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4636361" y="6162524"/>
            <a:ext cx="1126976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PŠENICE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347146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871296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Citace:</a:t>
            </a:r>
          </a:p>
          <a:p>
            <a:r>
              <a:rPr lang="cs-CZ" dirty="0"/>
              <a:t>Kliparty použity z webu </a:t>
            </a:r>
            <a:r>
              <a:rPr lang="cs-CZ" dirty="0" smtClean="0">
                <a:hlinkClick r:id="rId2"/>
              </a:rPr>
              <a:t>www.office.</a:t>
            </a:r>
            <a:r>
              <a:rPr lang="cs-CZ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/>
              <a:t>HRUBÍN, František. Dvakrát sedm pohádek. Praha: Albatros, </a:t>
            </a:r>
            <a:r>
              <a:rPr lang="cs-CZ" dirty="0" smtClean="0"/>
              <a:t>2007. </a:t>
            </a:r>
            <a:r>
              <a:rPr lang="cs-CZ" dirty="0"/>
              <a:t>ISBN: </a:t>
            </a:r>
            <a:r>
              <a:rPr lang="cs-CZ" dirty="0" smtClean="0"/>
              <a:t>978-80-00-01879-9</a:t>
            </a:r>
          </a:p>
          <a:p>
            <a:r>
              <a:rPr lang="cs-CZ" dirty="0"/>
              <a:t>Obrázky:</a:t>
            </a:r>
          </a:p>
          <a:p>
            <a:r>
              <a:rPr lang="cs-CZ" dirty="0"/>
              <a:t>&lt;cit. </a:t>
            </a:r>
            <a:r>
              <a:rPr lang="cs-CZ" dirty="0" smtClean="0"/>
              <a:t>2013-06-24&gt;. </a:t>
            </a:r>
            <a:r>
              <a:rPr lang="cs-CZ" dirty="0"/>
              <a:t>Dostupné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</a:t>
            </a:r>
          </a:p>
          <a:p>
            <a:r>
              <a:rPr lang="cs-CZ" dirty="0">
                <a:hlinkClick r:id="rId3"/>
              </a:rPr>
              <a:t>http://cs.wikipedia.org/wiki/Soubor:Wild_rye.jpg</a:t>
            </a:r>
            <a:endParaRPr lang="cs-CZ" dirty="0"/>
          </a:p>
          <a:p>
            <a:r>
              <a:rPr lang="cs-CZ" dirty="0">
                <a:hlinkClick r:id="rId4"/>
              </a:rPr>
              <a:t>http://cs.wikipedia.org/wiki/Soubor:Wheat_close-up.JPG</a:t>
            </a:r>
            <a:endParaRPr lang="cs-CZ" dirty="0"/>
          </a:p>
          <a:p>
            <a:r>
              <a:rPr lang="cs-CZ" dirty="0">
                <a:hlinkClick r:id="rId5"/>
              </a:rPr>
              <a:t>http://commons.wikimedia.org/wiki/File:Avena_sativa_II.jpg?uselang=cs</a:t>
            </a:r>
            <a:endParaRPr lang="cs-CZ" dirty="0"/>
          </a:p>
          <a:p>
            <a:r>
              <a:rPr lang="cs-CZ" dirty="0">
                <a:hlinkClick r:id="rId6"/>
              </a:rPr>
              <a:t>http://commons.wikimedia.org/wiki/File:POL_Hordeum_z003.JPG?uselang=cs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8952397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951</TotalTime>
  <Words>386</Words>
  <Application>Microsoft Office PowerPoint</Application>
  <PresentationFormat>Předvádění na obrazovce (4:3)</PresentationFormat>
  <Paragraphs>271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Dum</cp:lastModifiedBy>
  <cp:revision>107</cp:revision>
  <dcterms:created xsi:type="dcterms:W3CDTF">2012-03-11T19:23:37Z</dcterms:created>
  <dcterms:modified xsi:type="dcterms:W3CDTF">2013-05-20T19:39:37Z</dcterms:modified>
</cp:coreProperties>
</file>