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6"/>
  </p:notesMasterIdLst>
  <p:sldIdLst>
    <p:sldId id="271" r:id="rId2"/>
    <p:sldId id="270" r:id="rId3"/>
    <p:sldId id="285" r:id="rId4"/>
    <p:sldId id="284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49" autoAdjust="0"/>
    <p:restoredTop sz="94660"/>
  </p:normalViewPr>
  <p:slideViewPr>
    <p:cSldViewPr>
      <p:cViewPr varScale="1">
        <p:scale>
          <a:sx n="103" d="100"/>
          <a:sy n="103" d="100"/>
        </p:scale>
        <p:origin x="-1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FBC47F-7AEA-4B42-BECB-41F7A94D6D9D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87DB35-D879-4BA7-AF96-F3720B46FE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46483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6186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1332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2274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2369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3609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9937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2733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2965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540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2081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7417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63C58-D25A-46D3-BBFA-A25D01329842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D779E-533D-4B19-AC1B-6287A8336C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0533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006378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Lenka Rychlá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VY_32_Inovace_Český_ jazyk_5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Sedm havranů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3/2013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884925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sz="2000" dirty="0"/>
              <a:t>Vytvořeno v programu </a:t>
            </a:r>
            <a:r>
              <a:rPr lang="cs-CZ" sz="2000" dirty="0" smtClean="0"/>
              <a:t>Microsoft </a:t>
            </a:r>
            <a:r>
              <a:rPr lang="cs-CZ" sz="2000" dirty="0" err="1" smtClean="0"/>
              <a:t>Powerpoint</a:t>
            </a:r>
            <a:r>
              <a:rPr lang="cs-CZ" sz="2000" dirty="0" smtClean="0"/>
              <a:t> pro </a:t>
            </a:r>
            <a:r>
              <a:rPr lang="cs-CZ" sz="2000" dirty="0"/>
              <a:t>práci s interaktivní tabulí</a:t>
            </a:r>
            <a:r>
              <a:rPr lang="cs-CZ" sz="2000" dirty="0" smtClean="0"/>
              <a:t>.</a:t>
            </a:r>
          </a:p>
          <a:p>
            <a:pPr lvl="0"/>
            <a:r>
              <a:rPr lang="cs-CZ" sz="2000" dirty="0" smtClean="0"/>
              <a:t>Určeno žákům 2. ročníku.</a:t>
            </a:r>
            <a:endParaRPr lang="cs-CZ" sz="2000" dirty="0"/>
          </a:p>
          <a:p>
            <a:pPr lvl="0"/>
            <a:r>
              <a:rPr lang="cs-CZ" sz="2000" dirty="0"/>
              <a:t>Aktivity jsou určeny pro práci s </a:t>
            </a:r>
            <a:r>
              <a:rPr lang="cs-CZ" sz="2000" dirty="0" smtClean="0"/>
              <a:t>pohádkou </a:t>
            </a:r>
            <a:r>
              <a:rPr lang="cs-CZ" sz="2000" smtClean="0"/>
              <a:t>Sedm havranů.</a:t>
            </a:r>
            <a:endParaRPr lang="cs-CZ" sz="2000" dirty="0"/>
          </a:p>
          <a:p>
            <a:pPr lvl="0"/>
            <a:r>
              <a:rPr lang="cs-CZ" sz="2000" dirty="0"/>
              <a:t>Materiál vede žáky zábavnou formou k hlasitému a tichému čtení a hlavně </a:t>
            </a:r>
            <a:r>
              <a:rPr lang="cs-CZ" sz="2000" dirty="0" smtClean="0"/>
              <a:t>k porozumění textu.</a:t>
            </a:r>
          </a:p>
          <a:p>
            <a:pPr lvl="0"/>
            <a:r>
              <a:rPr lang="cs-CZ" sz="2000" dirty="0" smtClean="0"/>
              <a:t>Žák si vybere otázku a odpoví na ni. Kliknutím na vybranou otázku se mu zobrazí správná odpověď. Na závěr lze kliknutím na „</a:t>
            </a:r>
            <a:r>
              <a:rPr lang="cs-CZ" sz="2000" dirty="0" err="1" smtClean="0"/>
              <a:t>smajlíka</a:t>
            </a:r>
            <a:r>
              <a:rPr lang="cs-CZ" sz="2000" dirty="0" smtClean="0"/>
              <a:t>“ odejmout odpovědi a objeví se obrázek havrana.</a:t>
            </a:r>
          </a:p>
          <a:p>
            <a:pPr marL="0" lvl="0" indent="0">
              <a:buNone/>
            </a:pPr>
            <a:endParaRPr lang="cs-CZ" sz="2000" dirty="0" smtClean="0"/>
          </a:p>
          <a:p>
            <a:pPr marL="0" lv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4344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enka\AppData\Local\Microsoft\Windows\Temporary Internet Files\Content.IE5\B0FQA132\MC9004244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0392" y="836712"/>
            <a:ext cx="818858" cy="88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02696" y="1910603"/>
            <a:ext cx="6097581" cy="4229387"/>
          </a:xfrm>
          <a:prstGeom prst="rect">
            <a:avLst/>
          </a:prstGeom>
        </p:spPr>
      </p:pic>
      <p:sp>
        <p:nvSpPr>
          <p:cNvPr id="32" name="Obdélník 31"/>
          <p:cNvSpPr/>
          <p:nvPr/>
        </p:nvSpPr>
        <p:spPr>
          <a:xfrm>
            <a:off x="6879041" y="3414774"/>
            <a:ext cx="2160240" cy="1152128"/>
          </a:xfrm>
          <a:prstGeom prst="rect">
            <a:avLst/>
          </a:prstGeom>
          <a:gradFill>
            <a:gsLst>
              <a:gs pos="47000">
                <a:srgbClr val="FFFF00"/>
              </a:gs>
              <a:gs pos="7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 KOPŘIVOVÝCH VLÁKEN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3880" y="4987862"/>
            <a:ext cx="2160240" cy="1152128"/>
          </a:xfrm>
          <a:prstGeom prst="rect">
            <a:avLst/>
          </a:prstGeom>
          <a:gradFill>
            <a:gsLst>
              <a:gs pos="47000">
                <a:srgbClr val="FFFF00"/>
              </a:gs>
              <a:gs pos="7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 DUTÉ VRBĚ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2350499" y="4997994"/>
            <a:ext cx="2160240" cy="1152128"/>
          </a:xfrm>
          <a:prstGeom prst="rect">
            <a:avLst/>
          </a:prstGeom>
          <a:gradFill>
            <a:gsLst>
              <a:gs pos="47000">
                <a:srgbClr val="FFFF00"/>
              </a:gs>
              <a:gs pos="7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NĚMÁ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4659659" y="4997994"/>
            <a:ext cx="2160240" cy="1152128"/>
          </a:xfrm>
          <a:prstGeom prst="rect">
            <a:avLst/>
          </a:prstGeom>
          <a:gradFill>
            <a:gsLst>
              <a:gs pos="47000">
                <a:srgbClr val="FFFF00"/>
              </a:gs>
              <a:gs pos="7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KRÁLOVA MATKA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644008" y="3429195"/>
            <a:ext cx="2160240" cy="1152128"/>
          </a:xfrm>
          <a:prstGeom prst="rect">
            <a:avLst/>
          </a:prstGeom>
          <a:gradFill>
            <a:gsLst>
              <a:gs pos="47000">
                <a:srgbClr val="FFFF00"/>
              </a:gs>
              <a:gs pos="7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VÍTR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2350499" y="3429195"/>
            <a:ext cx="2160240" cy="1152128"/>
          </a:xfrm>
          <a:prstGeom prst="rect">
            <a:avLst/>
          </a:prstGeom>
          <a:gradFill>
            <a:gsLst>
              <a:gs pos="47000">
                <a:srgbClr val="FFFF00"/>
              </a:gs>
              <a:gs pos="7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SLUNCE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43930" y="3429195"/>
            <a:ext cx="2160240" cy="1152128"/>
          </a:xfrm>
          <a:prstGeom prst="rect">
            <a:avLst/>
          </a:prstGeom>
          <a:gradFill>
            <a:gsLst>
              <a:gs pos="47000">
                <a:srgbClr val="FFFF00"/>
              </a:gs>
              <a:gs pos="7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PRSTEN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879041" y="1864347"/>
            <a:ext cx="2160240" cy="1152128"/>
          </a:xfrm>
          <a:prstGeom prst="rect">
            <a:avLst/>
          </a:prstGeom>
          <a:gradFill>
            <a:gsLst>
              <a:gs pos="47000">
                <a:srgbClr val="FFFF00"/>
              </a:gs>
              <a:gs pos="7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 PATNÁCTI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4644008" y="1864347"/>
            <a:ext cx="2160240" cy="1152128"/>
          </a:xfrm>
          <a:prstGeom prst="rect">
            <a:avLst/>
          </a:prstGeom>
          <a:gradFill>
            <a:gsLst>
              <a:gs pos="47000">
                <a:srgbClr val="FFFF00"/>
              </a:gs>
              <a:gs pos="7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SOUSEDI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2350499" y="1864347"/>
            <a:ext cx="2160240" cy="1152128"/>
          </a:xfrm>
          <a:prstGeom prst="rect">
            <a:avLst/>
          </a:prstGeom>
          <a:gradFill>
            <a:gsLst>
              <a:gs pos="47000">
                <a:srgbClr val="FFFF00"/>
              </a:gs>
              <a:gs pos="7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 HAVRANY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6876256" y="4987862"/>
            <a:ext cx="2160240" cy="1152128"/>
          </a:xfrm>
          <a:prstGeom prst="rect">
            <a:avLst/>
          </a:prstGeom>
          <a:gradFill>
            <a:gsLst>
              <a:gs pos="47000">
                <a:srgbClr val="FFFF00"/>
              </a:gs>
              <a:gs pos="7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HAVRANI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3880" y="1853906"/>
            <a:ext cx="2160240" cy="1152128"/>
          </a:xfrm>
          <a:prstGeom prst="rect">
            <a:avLst/>
          </a:prstGeom>
          <a:gradFill>
            <a:gsLst>
              <a:gs pos="47000">
                <a:srgbClr val="FFFF00"/>
              </a:gs>
              <a:gs pos="78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DCERA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317781" y="1853906"/>
            <a:ext cx="2326228" cy="1520580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 co se proměnili chlapci?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03119" y="1864346"/>
            <a:ext cx="2220476" cy="1510139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Kdo prozradil tajemství Bohdance?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823595" y="1878621"/>
            <a:ext cx="2320403" cy="1495863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 kolika letech odešla Bohdanka z domu?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819898" y="3374487"/>
            <a:ext cx="2324101" cy="1512168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 čeho Bohdanka musela utkat košile?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591671" y="3374487"/>
            <a:ext cx="2231924" cy="1512168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Kdo jí poradil cestu k sídlu havranů?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317780" y="3374487"/>
            <a:ext cx="2273891" cy="1512168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Koho prvního prosila Bohdanka o pomoc?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-28652" y="1853905"/>
            <a:ext cx="2343314" cy="1520581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Bohdanka byla matčina…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043" y="3374487"/>
            <a:ext cx="2306619" cy="1512168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Co si vzala Bohdanka na cestu?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591671" y="4891746"/>
            <a:ext cx="2216597" cy="1364623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Kdo neměl Bohdanku rád?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19898" y="4897572"/>
            <a:ext cx="2324100" cy="1352970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Kdo zachránil synáčka od Bohdanky?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314662" y="4898325"/>
            <a:ext cx="2288457" cy="1364623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Jaká musela být Bohdanka?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2475" y="4898325"/>
            <a:ext cx="2305305" cy="1364623"/>
          </a:xfrm>
          <a:prstGeom prst="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Kde se Bohdanka usídlila?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494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1" grpId="0" animBg="1"/>
      <p:bldP spid="30" grpId="0" animBg="1"/>
      <p:bldP spid="29" grpId="0" animBg="1"/>
      <p:bldP spid="28" grpId="0" animBg="1"/>
      <p:bldP spid="37" grpId="0" animBg="1"/>
      <p:bldP spid="27" grpId="0" animBg="1"/>
      <p:bldP spid="36" grpId="0" animBg="1"/>
      <p:bldP spid="16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260648"/>
            <a:ext cx="871296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Citace:</a:t>
            </a:r>
          </a:p>
          <a:p>
            <a:r>
              <a:rPr lang="cs-CZ" dirty="0"/>
              <a:t>Kliparty použity z webu </a:t>
            </a: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dirty="0"/>
              <a:t>LIŠKOVÁ, Marie. Hudební výchova: pro 1. ročník základní školy. Praha: SPN, 2005. </a:t>
            </a:r>
          </a:p>
          <a:p>
            <a:r>
              <a:rPr lang="cs-CZ" dirty="0"/>
              <a:t>ISBN 80-7235-294-6. </a:t>
            </a:r>
            <a:endParaRPr lang="cs-CZ" dirty="0" smtClean="0"/>
          </a:p>
          <a:p>
            <a:r>
              <a:rPr lang="cs-CZ" dirty="0"/>
              <a:t>Obrázky:</a:t>
            </a:r>
          </a:p>
          <a:p>
            <a:r>
              <a:rPr lang="cs-CZ" dirty="0"/>
              <a:t>&lt;cit. </a:t>
            </a:r>
            <a:r>
              <a:rPr lang="cs-CZ" dirty="0" smtClean="0"/>
              <a:t>2013-03-10&gt;. </a:t>
            </a:r>
            <a:r>
              <a:rPr lang="cs-CZ" dirty="0"/>
              <a:t>Dostupné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</a:t>
            </a:r>
          </a:p>
          <a:p>
            <a:endParaRPr lang="cs-CZ" dirty="0" smtClean="0"/>
          </a:p>
          <a:p>
            <a:r>
              <a:rPr lang="cs-CZ" dirty="0"/>
              <a:t>http://cs.wikipedia.org/wiki/Soubor:Corvus_frugilegus_2.jpg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8952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1019</TotalTime>
  <Words>188</Words>
  <Application>Microsoft Office PowerPoint</Application>
  <PresentationFormat>Předvádění na obrazovce (4:3)</PresentationFormat>
  <Paragraphs>54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Snímek 1</vt:lpstr>
      <vt:lpstr>Anotace: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Dum</cp:lastModifiedBy>
  <cp:revision>115</cp:revision>
  <dcterms:created xsi:type="dcterms:W3CDTF">2012-03-11T19:23:37Z</dcterms:created>
  <dcterms:modified xsi:type="dcterms:W3CDTF">2013-05-20T19:41:11Z</dcterms:modified>
</cp:coreProperties>
</file>