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0"/>
  </p:notesMasterIdLst>
  <p:sldIdLst>
    <p:sldId id="271" r:id="rId2"/>
    <p:sldId id="270" r:id="rId3"/>
    <p:sldId id="285" r:id="rId4"/>
    <p:sldId id="286" r:id="rId5"/>
    <p:sldId id="287" r:id="rId6"/>
    <p:sldId id="288" r:id="rId7"/>
    <p:sldId id="289" r:id="rId8"/>
    <p:sldId id="28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49" autoAdjust="0"/>
    <p:restoredTop sz="94660"/>
  </p:normalViewPr>
  <p:slideViewPr>
    <p:cSldViewPr>
      <p:cViewPr varScale="1">
        <p:scale>
          <a:sx n="103" d="100"/>
          <a:sy n="103" d="100"/>
        </p:scale>
        <p:origin x="-1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FBC47F-7AEA-4B42-BECB-41F7A94D6D9D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87DB35-D879-4BA7-AF96-F3720B46FE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6483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6186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1332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2274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369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3609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937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2733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2965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540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2081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7417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0533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5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slide" Target="slide7.xml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03375181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VY_32_Inovace_Český_ jazyk_5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16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Otesánek</a:t>
                      </a:r>
                      <a:endParaRPr lang="cs-CZ" sz="1200" dirty="0" smtClean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84925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000" dirty="0"/>
              <a:t>Vytvořeno v programu </a:t>
            </a:r>
            <a:r>
              <a:rPr lang="cs-CZ" sz="2000" dirty="0" smtClean="0"/>
              <a:t>Microsoft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 pro </a:t>
            </a:r>
            <a:r>
              <a:rPr lang="cs-CZ" sz="2000" dirty="0"/>
              <a:t>práci s interaktivní tabulí</a:t>
            </a:r>
            <a:r>
              <a:rPr lang="cs-CZ" sz="2000" dirty="0" smtClean="0"/>
              <a:t>.</a:t>
            </a:r>
          </a:p>
          <a:p>
            <a:pPr lvl="0"/>
            <a:r>
              <a:rPr lang="cs-CZ" sz="2000" dirty="0" smtClean="0"/>
              <a:t>Určeno žákům 2. ročníku.</a:t>
            </a:r>
            <a:endParaRPr lang="cs-CZ" sz="2000" dirty="0"/>
          </a:p>
          <a:p>
            <a:pPr lvl="0"/>
            <a:r>
              <a:rPr lang="cs-CZ" sz="2000" dirty="0"/>
              <a:t>Aktivity jsou určeny pro práci s </a:t>
            </a:r>
            <a:r>
              <a:rPr lang="cs-CZ" sz="2000" dirty="0" smtClean="0"/>
              <a:t>pohádkou </a:t>
            </a:r>
            <a:r>
              <a:rPr lang="cs-CZ" sz="2000" dirty="0" err="1" smtClean="0"/>
              <a:t>Otesánek</a:t>
            </a:r>
            <a:r>
              <a:rPr lang="cs-CZ" sz="2000" dirty="0" smtClean="0"/>
              <a:t>.</a:t>
            </a:r>
            <a:endParaRPr lang="cs-CZ" sz="2000" dirty="0"/>
          </a:p>
          <a:p>
            <a:pPr lvl="0"/>
            <a:r>
              <a:rPr lang="cs-CZ" sz="2000" dirty="0"/>
              <a:t>Materiál vede žáky zábavnou formou k hlasitému a tichému čtení a hlavně </a:t>
            </a:r>
            <a:r>
              <a:rPr lang="cs-CZ" sz="2000" dirty="0" smtClean="0"/>
              <a:t>k porozumění textu.</a:t>
            </a:r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3440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Lenka\AppData\Local\Microsoft\Windows\Temporary Internet Files\Content.IE5\ZO2HSDTF\MC900193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3815" y="2163659"/>
            <a:ext cx="3137448" cy="2958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192795" y="5753479"/>
            <a:ext cx="818858" cy="696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Obdélník 30"/>
          <p:cNvSpPr/>
          <p:nvPr/>
        </p:nvSpPr>
        <p:spPr>
          <a:xfrm>
            <a:off x="5824271" y="3858076"/>
            <a:ext cx="2160240" cy="1152128"/>
          </a:xfrm>
          <a:prstGeom prst="rect">
            <a:avLst/>
          </a:prstGeom>
          <a:gradFill>
            <a:gsLst>
              <a:gs pos="47000">
                <a:srgbClr val="FFFF00"/>
              </a:gs>
              <a:gs pos="78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NESNĚDL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549346" y="3858076"/>
            <a:ext cx="2160240" cy="1152128"/>
          </a:xfrm>
          <a:prstGeom prst="rect">
            <a:avLst/>
          </a:prstGeom>
          <a:gradFill>
            <a:gsLst>
              <a:gs pos="47000">
                <a:srgbClr val="FFFF00"/>
              </a:gs>
              <a:gs pos="78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 BŘÍZY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231850" y="3896040"/>
            <a:ext cx="2160240" cy="1152128"/>
          </a:xfrm>
          <a:prstGeom prst="rect">
            <a:avLst/>
          </a:prstGeom>
          <a:gradFill>
            <a:gsLst>
              <a:gs pos="47000">
                <a:srgbClr val="FFFF00"/>
              </a:gs>
              <a:gs pos="78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VODU V MALOVANÉM DŽBÁNKU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5788429" y="2167131"/>
            <a:ext cx="2160240" cy="1152128"/>
          </a:xfrm>
          <a:prstGeom prst="rect">
            <a:avLst/>
          </a:prstGeom>
          <a:gradFill>
            <a:gsLst>
              <a:gs pos="47000">
                <a:srgbClr val="FFFF00"/>
              </a:gs>
              <a:gs pos="78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SLÁMOU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522104" y="2199324"/>
            <a:ext cx="2160240" cy="1152128"/>
          </a:xfrm>
          <a:prstGeom prst="rect">
            <a:avLst/>
          </a:prstGeom>
          <a:gradFill>
            <a:gsLst>
              <a:gs pos="47000">
                <a:srgbClr val="FFFF00"/>
              </a:gs>
              <a:gs pos="78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 PAŘÍZKU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255837" y="2199324"/>
            <a:ext cx="2160240" cy="1152128"/>
          </a:xfrm>
          <a:prstGeom prst="rect">
            <a:avLst/>
          </a:prstGeom>
          <a:gradFill>
            <a:gsLst>
              <a:gs pos="47000">
                <a:srgbClr val="FFFF00"/>
              </a:gs>
              <a:gs pos="78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KLOUČKA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426658" y="2089440"/>
            <a:ext cx="2326228" cy="1520580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 čeho si kloučka vytesal?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43769" y="2089440"/>
            <a:ext cx="2220476" cy="1510139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Čím máma vystlala zem?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52587" y="3610020"/>
            <a:ext cx="2231924" cy="1512168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Snědl </a:t>
            </a:r>
            <a:r>
              <a:rPr lang="cs-CZ" sz="2400" b="1" dirty="0" err="1" smtClean="0">
                <a:solidFill>
                  <a:schemeClr val="tx1"/>
                </a:solidFill>
              </a:rPr>
              <a:t>Otesánek</a:t>
            </a:r>
            <a:r>
              <a:rPr lang="cs-CZ" sz="2400" b="1" dirty="0" smtClean="0">
                <a:solidFill>
                  <a:schemeClr val="tx1"/>
                </a:solidFill>
              </a:rPr>
              <a:t> mámu a tátu?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65279" y="3610020"/>
            <a:ext cx="2273891" cy="1512168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 čeho </a:t>
            </a:r>
            <a:r>
              <a:rPr lang="cs-CZ" sz="2400" b="1" dirty="0" err="1" smtClean="0">
                <a:solidFill>
                  <a:schemeClr val="tx1"/>
                </a:solidFill>
              </a:rPr>
              <a:t>Otesánek</a:t>
            </a:r>
            <a:r>
              <a:rPr lang="cs-CZ" sz="2400" b="1" dirty="0" smtClean="0">
                <a:solidFill>
                  <a:schemeClr val="tx1"/>
                </a:solidFill>
              </a:rPr>
              <a:t> řezal dříví?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58660" y="2093790"/>
            <a:ext cx="2302187" cy="1520581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Koho si chtěl tatínek vytesat?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158660" y="3610020"/>
            <a:ext cx="2306619" cy="1512168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Co měl přinést </a:t>
            </a:r>
            <a:r>
              <a:rPr lang="cs-CZ" sz="2400" b="1" dirty="0" err="1" smtClean="0">
                <a:solidFill>
                  <a:schemeClr val="tx1"/>
                </a:solidFill>
              </a:rPr>
              <a:t>Otesánek</a:t>
            </a:r>
            <a:r>
              <a:rPr lang="cs-CZ" sz="2400" b="1" dirty="0" smtClean="0">
                <a:solidFill>
                  <a:schemeClr val="tx1"/>
                </a:solidFill>
              </a:rPr>
              <a:t> mámě?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99592" y="692696"/>
            <a:ext cx="77262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i="1" dirty="0" smtClean="0"/>
              <a:t>Přečti si pohádku </a:t>
            </a:r>
            <a:r>
              <a:rPr lang="cs-CZ" i="1" dirty="0" err="1" smtClean="0"/>
              <a:t>Otesánek</a:t>
            </a:r>
            <a:r>
              <a:rPr lang="cs-CZ" i="1" dirty="0" smtClean="0"/>
              <a:t> od Františka Hrubína. Dokážeš odpovědět na otázky?</a:t>
            </a:r>
          </a:p>
          <a:p>
            <a:pPr algn="ctr"/>
            <a:r>
              <a:rPr lang="cs-CZ" i="1" dirty="0" smtClean="0"/>
              <a:t>Kliknutím na otázku se zobrazí odpověď. Na závěr klikni na sluníčko.</a:t>
            </a:r>
            <a:endParaRPr lang="cs-CZ" i="1" dirty="0"/>
          </a:p>
        </p:txBody>
      </p:sp>
      <p:pic>
        <p:nvPicPr>
          <p:cNvPr id="1028" name="Picture 4" descr="C:\Users\Lenka\AppData\Local\Microsoft\Windows\Temporary Internet Files\Content.IE5\5NSGU9ER\MC900441896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37842" y="6101493"/>
            <a:ext cx="576064" cy="399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4942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31" grpId="0" animBg="1"/>
      <p:bldP spid="30" grpId="0" animBg="1"/>
      <p:bldP spid="29" grpId="0" animBg="1"/>
      <p:bldP spid="37" grpId="0" animBg="1"/>
      <p:bldP spid="27" grpId="0" animBg="1"/>
      <p:bldP spid="16" grpId="0" animBg="1"/>
      <p:bldP spid="4" grpId="0" animBg="1"/>
      <p:bldP spid="5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4700" y="666045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KOUSEK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4700" y="1439438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USNE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20325" y="2204864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MILÁ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0325" y="2996952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MLADÁ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12705" y="3789040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MALOVANÝ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2705" y="4581128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PEKÁČ 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20325" y="5366513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TALÍŘ 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13238" y="6137920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PEKÁČ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860032" y="666045"/>
            <a:ext cx="2160240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HNED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847115" y="1439438"/>
            <a:ext cx="2160240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SÝRA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845657" y="2204864"/>
            <a:ext cx="2160240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BŘÍZA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845657" y="2996952"/>
            <a:ext cx="2160240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PILA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838037" y="3789040"/>
            <a:ext cx="2160240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KUŘATY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838037" y="4581128"/>
            <a:ext cx="2160240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DŽBÁNEK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845657" y="5366513"/>
            <a:ext cx="2160240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BUCHET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838570" y="6137920"/>
            <a:ext cx="2160240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BUCHTAMI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67562" y="188640"/>
            <a:ext cx="74842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Vytvoř slovní spojení. Kliknutím na slovo v prvním sloupci se správně přiřadí slovo z druhého sloupce.</a:t>
            </a:r>
            <a:endParaRPr lang="cs-CZ" sz="1400" i="1" dirty="0"/>
          </a:p>
        </p:txBody>
      </p:sp>
      <p:pic>
        <p:nvPicPr>
          <p:cNvPr id="32" name="Picture 4" descr="C:\Users\Lenka\AppData\Local\Microsoft\Windows\Temporary Internet Files\Content.IE5\5NSGU9ER\MC900441896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37842" y="6101493"/>
            <a:ext cx="576064" cy="399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Lenka\AppData\Local\Microsoft\Windows\Temporary Internet Files\Content.IE5\5NSGU9ER\MC9001233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1636" y="826438"/>
            <a:ext cx="1378820" cy="1225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enka\AppData\Local\Microsoft\Windows\Temporary Internet Files\Content.IE5\4MQOJVHU\MC9003410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15202" y="2001744"/>
            <a:ext cx="1487729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ka\AppData\Local\Microsoft\Windows\Temporary Internet Files\Content.IE5\5NSGU9ER\MC9002900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57158" y="2001744"/>
            <a:ext cx="1244851" cy="1152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14135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3.48601E-6 L -0.25052 -0.1087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35" y="-54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26394E-6 L -0.25191 0.1089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04" y="54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26E-6 L -0.25035 -0.115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17" y="-57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15984E-6 L -0.25035 0.1156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17" y="57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60328E-7 L -0.24965 -0.115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83" y="-57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36017E-6 L -0.24965 0.1156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83" y="57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79366E-6 L -0.24965 -0.1112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83" y="-55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27712E-6 L -0.25035 0.1163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17" y="5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230393064"/>
              </p:ext>
            </p:extLst>
          </p:nvPr>
        </p:nvGraphicFramePr>
        <p:xfrm>
          <a:off x="107504" y="548680"/>
          <a:ext cx="4536504" cy="621792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2268252"/>
                <a:gridCol w="2268252"/>
              </a:tblGrid>
              <a:tr h="482469">
                <a:tc>
                  <a:txBody>
                    <a:bodyPr/>
                    <a:lstStyle/>
                    <a:p>
                      <a:pPr algn="just"/>
                      <a:r>
                        <a:rPr lang="cs-CZ" sz="2800" b="1" dirty="0" smtClean="0"/>
                        <a:t>TATÍNEK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cs-CZ" sz="2800" b="1" dirty="0"/>
                    </a:p>
                  </a:txBody>
                  <a:tcPr/>
                </a:tc>
              </a:tr>
              <a:tr h="482469">
                <a:tc>
                  <a:txBody>
                    <a:bodyPr/>
                    <a:lstStyle/>
                    <a:p>
                      <a:pPr algn="just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800" b="1" dirty="0" smtClean="0"/>
                        <a:t>PAŘÍZEK</a:t>
                      </a:r>
                      <a:endParaRPr lang="cs-CZ" sz="2800" b="1" dirty="0"/>
                    </a:p>
                  </a:txBody>
                  <a:tcPr/>
                </a:tc>
              </a:tr>
              <a:tr h="482469">
                <a:tc>
                  <a:txBody>
                    <a:bodyPr/>
                    <a:lstStyle/>
                    <a:p>
                      <a:pPr algn="just"/>
                      <a:r>
                        <a:rPr lang="cs-CZ" sz="2800" b="1" dirty="0" smtClean="0"/>
                        <a:t>KOŘÍNKY 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cs-CZ" sz="2800" b="1"/>
                    </a:p>
                  </a:txBody>
                  <a:tcPr/>
                </a:tc>
              </a:tr>
              <a:tr h="482469">
                <a:tc>
                  <a:txBody>
                    <a:bodyPr/>
                    <a:lstStyle/>
                    <a:p>
                      <a:pPr algn="just"/>
                      <a:r>
                        <a:rPr lang="cs-CZ" sz="2800" b="1" dirty="0" smtClean="0"/>
                        <a:t>MAMINKA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cs-CZ" sz="2800" b="1"/>
                    </a:p>
                  </a:txBody>
                  <a:tcPr/>
                </a:tc>
              </a:tr>
              <a:tr h="482469">
                <a:tc>
                  <a:txBody>
                    <a:bodyPr/>
                    <a:lstStyle/>
                    <a:p>
                      <a:pPr algn="just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800" b="1" dirty="0" smtClean="0"/>
                        <a:t>MÁMĚ</a:t>
                      </a:r>
                      <a:endParaRPr lang="cs-CZ" sz="2800" b="1" dirty="0"/>
                    </a:p>
                  </a:txBody>
                  <a:tcPr/>
                </a:tc>
              </a:tr>
              <a:tr h="482469">
                <a:tc>
                  <a:txBody>
                    <a:bodyPr/>
                    <a:lstStyle/>
                    <a:p>
                      <a:pPr algn="just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800" b="1" dirty="0" smtClean="0"/>
                        <a:t>ZPÁTKY</a:t>
                      </a:r>
                      <a:endParaRPr lang="cs-CZ" sz="2800" b="1" dirty="0"/>
                    </a:p>
                  </a:txBody>
                  <a:tcPr/>
                </a:tc>
              </a:tr>
              <a:tr h="482469">
                <a:tc>
                  <a:txBody>
                    <a:bodyPr/>
                    <a:lstStyle/>
                    <a:p>
                      <a:pPr algn="just"/>
                      <a:r>
                        <a:rPr lang="cs-CZ" sz="2800" b="1" dirty="0" smtClean="0"/>
                        <a:t>OTESÁNEK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cs-CZ" sz="2800" b="1"/>
                    </a:p>
                  </a:txBody>
                  <a:tcPr/>
                </a:tc>
              </a:tr>
              <a:tr h="482469">
                <a:tc>
                  <a:txBody>
                    <a:bodyPr/>
                    <a:lstStyle/>
                    <a:p>
                      <a:pPr algn="just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800" b="1" dirty="0" smtClean="0"/>
                        <a:t>S TÁTOU</a:t>
                      </a:r>
                      <a:endParaRPr lang="cs-CZ" sz="2800" b="1" dirty="0"/>
                    </a:p>
                  </a:txBody>
                  <a:tcPr/>
                </a:tc>
              </a:tr>
              <a:tr h="482469">
                <a:tc>
                  <a:txBody>
                    <a:bodyPr/>
                    <a:lstStyle/>
                    <a:p>
                      <a:pPr algn="just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800" b="1" dirty="0" smtClean="0"/>
                        <a:t>VDOLEČKY</a:t>
                      </a:r>
                      <a:endParaRPr lang="cs-CZ" sz="2800" b="1" dirty="0"/>
                    </a:p>
                  </a:txBody>
                  <a:tcPr/>
                </a:tc>
              </a:tr>
              <a:tr h="482469">
                <a:tc>
                  <a:txBody>
                    <a:bodyPr/>
                    <a:lstStyle/>
                    <a:p>
                      <a:pPr algn="just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800" b="1" dirty="0" smtClean="0"/>
                        <a:t>HNED</a:t>
                      </a:r>
                      <a:endParaRPr lang="cs-CZ" sz="2800" b="1" dirty="0"/>
                    </a:p>
                  </a:txBody>
                  <a:tcPr/>
                </a:tc>
              </a:tr>
              <a:tr h="482469">
                <a:tc>
                  <a:txBody>
                    <a:bodyPr/>
                    <a:lstStyle/>
                    <a:p>
                      <a:pPr algn="just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800" b="1" dirty="0" smtClean="0"/>
                        <a:t>CHLEBA</a:t>
                      </a:r>
                      <a:endParaRPr lang="cs-CZ" sz="2800" b="1" dirty="0"/>
                    </a:p>
                  </a:txBody>
                  <a:tcPr/>
                </a:tc>
              </a:tr>
              <a:tr h="482469">
                <a:tc>
                  <a:txBody>
                    <a:bodyPr/>
                    <a:lstStyle/>
                    <a:p>
                      <a:pPr algn="just"/>
                      <a:r>
                        <a:rPr lang="cs-CZ" sz="2800" b="1" dirty="0" smtClean="0"/>
                        <a:t>DOBŘE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7161112" y="2132856"/>
            <a:ext cx="18722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ŠEL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155263" y="2132856"/>
            <a:ext cx="18722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SE RADUJE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12789" y="2701161"/>
            <a:ext cx="3024336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SE NADZVEDNOU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07535" y="3205217"/>
            <a:ext cx="18722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NAŠEL SI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53710" y="3457245"/>
            <a:ext cx="18722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PŘINES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991113" y="3861048"/>
            <a:ext cx="18722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PŮJDEM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733484" y="4221088"/>
            <a:ext cx="18722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UDĚLEJ MI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07398" y="4653136"/>
            <a:ext cx="18722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ŘEŽE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585002" y="5013176"/>
            <a:ext cx="18722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BĚŽÍ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29102" y="5445224"/>
            <a:ext cx="18722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USNE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648898" y="6237312"/>
            <a:ext cx="18722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DOSTAL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053710" y="5820121"/>
            <a:ext cx="18722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SPÍ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90467" y="188639"/>
            <a:ext cx="557562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Doplň vhodná slovesa. Kliknutím na sloveso se přesune do správného pole.</a:t>
            </a:r>
            <a:endParaRPr lang="cs-CZ" sz="1400" i="1" dirty="0"/>
          </a:p>
        </p:txBody>
      </p:sp>
      <p:pic>
        <p:nvPicPr>
          <p:cNvPr id="23" name="Picture 4" descr="C:\Users\Lenka\AppData\Local\Microsoft\Windows\Temporary Internet Files\Content.IE5\5NSGU9ER\MC900441896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47600" y="6366385"/>
            <a:ext cx="576064" cy="399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57910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9047E-6 L -0.51146 -0.2255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73" y="-112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97872E-7 L -0.59028 -0.0786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14" y="-39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22068E-6 L -0.49982 0.0659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00" y="32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5.01966E-7 L -0.5224 -0.0367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128" y="-18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8.79019E-8 L -0.69254 -0.1205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635" y="-6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1.4018E-6 L -0.27604 -0.1415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02" y="-70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8.11936E-7 L -0.70886 0.0684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451" y="34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30164E-6 L -0.51823 -0.099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920" y="-49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4.51307E-6 L -0.74392 -0.12469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205" y="-62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20611E-6 L -0.55295 -0.30835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656" y="-154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23387E-6 L -0.48837 -0.16147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27" y="-80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9047E-6 L -0.29219 -0.00509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618" y="-2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294405032"/>
              </p:ext>
            </p:extLst>
          </p:nvPr>
        </p:nvGraphicFramePr>
        <p:xfrm>
          <a:off x="683568" y="548680"/>
          <a:ext cx="3744416" cy="59766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48"/>
                <a:gridCol w="504056"/>
                <a:gridCol w="468052"/>
                <a:gridCol w="468052"/>
                <a:gridCol w="468052"/>
                <a:gridCol w="468052"/>
                <a:gridCol w="468052"/>
                <a:gridCol w="468052"/>
              </a:tblGrid>
              <a:tr h="597666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b="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597666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b="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597666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b="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597666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b="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rowSpan="2" gridSpan="3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597666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b="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597666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b="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U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97666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b="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97666"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b="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597666"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b="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59766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10.</a:t>
                      </a:r>
                      <a:endParaRPr lang="cs-CZ" sz="1600" b="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Í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859047672"/>
              </p:ext>
            </p:extLst>
          </p:nvPr>
        </p:nvGraphicFramePr>
        <p:xfrm>
          <a:off x="683568" y="548680"/>
          <a:ext cx="3744416" cy="59766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48"/>
                <a:gridCol w="504056"/>
                <a:gridCol w="468052"/>
                <a:gridCol w="468052"/>
                <a:gridCol w="468052"/>
                <a:gridCol w="468052"/>
                <a:gridCol w="468052"/>
                <a:gridCol w="468052"/>
              </a:tblGrid>
              <a:tr h="597666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b="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Š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597666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b="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É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597666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b="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CH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597666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b="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Á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U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rowSpan="2" gridSpan="3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597666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b="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Á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U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597666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b="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Ě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U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97666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b="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Á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97666"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b="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Á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597666"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b="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Á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59766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10.</a:t>
                      </a:r>
                      <a:endParaRPr lang="cs-CZ" sz="1600" b="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Í</a:t>
                      </a:r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8" name="Picture 2" descr="C:\Users\Lenka\AppData\Local\Microsoft\Windows\Temporary Internet Files\Content.IE5\4MQOJVHU\MC90044179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76613" y="5639579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7504" y="116632"/>
            <a:ext cx="613821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/>
              <a:t>Poslechni si pohádku </a:t>
            </a:r>
            <a:r>
              <a:rPr lang="cs-CZ" sz="1100" i="1" dirty="0" err="1" smtClean="0"/>
              <a:t>Otesánek</a:t>
            </a:r>
            <a:r>
              <a:rPr lang="cs-CZ" sz="1100" i="1" dirty="0" smtClean="0"/>
              <a:t> od K J. Erbena. Dokážeš vepsat vše, co snědl a vypil  ve správném pořadí? </a:t>
            </a:r>
            <a:endParaRPr lang="cs-CZ" sz="11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19872" y="6212496"/>
            <a:ext cx="864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Řešení</a:t>
            </a:r>
            <a:endParaRPr lang="cs-CZ" sz="1400" dirty="0"/>
          </a:p>
        </p:txBody>
      </p:sp>
      <p:pic>
        <p:nvPicPr>
          <p:cNvPr id="4099" name="Picture 3" descr="C:\Users\Lenka\AppData\Local\Microsoft\Windows\Temporary Internet Files\Content.IE5\5NSGU9ER\MC9001124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2898" y="741235"/>
            <a:ext cx="2392961" cy="1885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Lenka\AppData\Local\Microsoft\Windows\Temporary Internet Files\Content.IE5\4MQOJVHU\MP9004033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05363" y="4219459"/>
            <a:ext cx="2146926" cy="2146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Lenka\AppData\Local\Microsoft\Windows\Temporary Internet Files\Content.IE5\ZO2HSDTF\MC9002785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7217" y="1412776"/>
            <a:ext cx="2266310" cy="2678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901553" y="2870967"/>
            <a:ext cx="1068369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KAŠI</a:t>
            </a:r>
          </a:p>
          <a:p>
            <a:endParaRPr lang="cs-CZ" dirty="0"/>
          </a:p>
          <a:p>
            <a:r>
              <a:rPr lang="cs-CZ" dirty="0" smtClean="0"/>
              <a:t>MÁMU</a:t>
            </a:r>
          </a:p>
          <a:p>
            <a:endParaRPr lang="cs-CZ" dirty="0"/>
          </a:p>
          <a:p>
            <a:r>
              <a:rPr lang="cs-CZ" dirty="0" smtClean="0"/>
              <a:t>TÁTU</a:t>
            </a:r>
          </a:p>
          <a:p>
            <a:endParaRPr lang="cs-CZ" dirty="0"/>
          </a:p>
          <a:p>
            <a:r>
              <a:rPr lang="cs-CZ" dirty="0" smtClean="0"/>
              <a:t>OVČÁKA</a:t>
            </a:r>
          </a:p>
          <a:p>
            <a:endParaRPr lang="cs-CZ" dirty="0"/>
          </a:p>
          <a:p>
            <a:r>
              <a:rPr lang="cs-CZ" dirty="0" smtClean="0"/>
              <a:t>PASÁKA</a:t>
            </a:r>
          </a:p>
          <a:p>
            <a:endParaRPr lang="cs-CZ" dirty="0"/>
          </a:p>
          <a:p>
            <a:r>
              <a:rPr lang="cs-CZ" dirty="0" smtClean="0"/>
              <a:t>DĚVEČKU</a:t>
            </a:r>
          </a:p>
          <a:p>
            <a:endParaRPr lang="cs-CZ" dirty="0"/>
          </a:p>
          <a:p>
            <a:r>
              <a:rPr lang="cs-CZ" dirty="0" smtClean="0"/>
              <a:t>SEDLÁKA</a:t>
            </a:r>
            <a:endParaRPr lang="cs-CZ" dirty="0"/>
          </a:p>
        </p:txBody>
      </p:sp>
      <p:pic>
        <p:nvPicPr>
          <p:cNvPr id="14" name="Picture 4" descr="C:\Users\Lenka\AppData\Local\Microsoft\Windows\Temporary Internet Files\Content.IE5\5NSGU9ER\MC900441896[1].wmf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66488" y="6395663"/>
            <a:ext cx="576064" cy="399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23036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716946107"/>
              </p:ext>
            </p:extLst>
          </p:nvPr>
        </p:nvGraphicFramePr>
        <p:xfrm>
          <a:off x="107504" y="9178"/>
          <a:ext cx="9001000" cy="68912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80368"/>
                <a:gridCol w="2520245"/>
                <a:gridCol w="2700387"/>
              </a:tblGrid>
              <a:tr h="539502">
                <a:tc>
                  <a:txBody>
                    <a:bodyPr/>
                    <a:lstStyle/>
                    <a:p>
                      <a:r>
                        <a:rPr lang="cs-CZ" dirty="0" smtClean="0"/>
                        <a:t>Urči  ANO x NE </a:t>
                      </a:r>
                      <a:r>
                        <a:rPr lang="cs-CZ" sz="1100" i="1" dirty="0" smtClean="0"/>
                        <a:t>(po kliknutí na obrázek se ti objeví správná odpověď)</a:t>
                      </a:r>
                      <a:endParaRPr lang="cs-CZ" sz="1100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VERŠOVANÁ POHÁDKA </a:t>
                      </a:r>
                    </a:p>
                    <a:p>
                      <a:r>
                        <a:rPr lang="cs-CZ" sz="1100" dirty="0" smtClean="0"/>
                        <a:t>od F. Hrubína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POHÁDKA </a:t>
                      </a:r>
                    </a:p>
                    <a:p>
                      <a:r>
                        <a:rPr lang="cs-CZ" sz="1100" dirty="0" smtClean="0"/>
                        <a:t>od K. J. Erbena</a:t>
                      </a:r>
                      <a:endParaRPr lang="cs-CZ" sz="1100" dirty="0"/>
                    </a:p>
                  </a:txBody>
                  <a:tcPr/>
                </a:tc>
              </a:tr>
              <a:tr h="96462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Toužili rodiče po dítěti?</a:t>
                      </a:r>
                    </a:p>
                    <a:p>
                      <a:endParaRPr lang="cs-CZ" b="1" dirty="0" smtClean="0"/>
                    </a:p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ANO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ANO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763569">
                <a:tc>
                  <a:txBody>
                    <a:bodyPr/>
                    <a:lstStyle/>
                    <a:p>
                      <a:r>
                        <a:rPr lang="cs-CZ" b="1" dirty="0" smtClean="0"/>
                        <a:t>Byl </a:t>
                      </a:r>
                      <a:r>
                        <a:rPr lang="cs-CZ" b="1" dirty="0" err="1" smtClean="0"/>
                        <a:t>Otesánek</a:t>
                      </a:r>
                      <a:r>
                        <a:rPr lang="cs-CZ" b="1" dirty="0" smtClean="0"/>
                        <a:t> vytvořený z pařízku?</a:t>
                      </a:r>
                    </a:p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ANO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ANO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96462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Zpívala maminka </a:t>
                      </a:r>
                    </a:p>
                    <a:p>
                      <a:r>
                        <a:rPr lang="cs-CZ" b="1" dirty="0" err="1" smtClean="0"/>
                        <a:t>Otesánkovi</a:t>
                      </a:r>
                      <a:r>
                        <a:rPr lang="cs-CZ" b="1" dirty="0" smtClean="0"/>
                        <a:t>?</a:t>
                      </a:r>
                    </a:p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NE</a:t>
                      </a:r>
                      <a:endParaRPr lang="cs-CZ" sz="3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ANO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96462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Byl </a:t>
                      </a:r>
                      <a:r>
                        <a:rPr lang="cs-CZ" b="1" dirty="0" err="1" smtClean="0"/>
                        <a:t>Otesánek</a:t>
                      </a:r>
                      <a:r>
                        <a:rPr lang="cs-CZ" b="1" dirty="0" smtClean="0"/>
                        <a:t> nenasytný?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ANO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96462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Snědl </a:t>
                      </a:r>
                      <a:r>
                        <a:rPr lang="cs-CZ" b="1" dirty="0" err="1" smtClean="0"/>
                        <a:t>Otesánek</a:t>
                      </a:r>
                      <a:r>
                        <a:rPr lang="cs-CZ" b="1" dirty="0" smtClean="0"/>
                        <a:t> mámu i </a:t>
                      </a:r>
                    </a:p>
                    <a:p>
                      <a:r>
                        <a:rPr lang="cs-CZ" b="1" dirty="0" smtClean="0"/>
                        <a:t>tátu?</a:t>
                      </a:r>
                    </a:p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NE</a:t>
                      </a:r>
                      <a:endParaRPr lang="cs-CZ" sz="3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ANO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96462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Byl </a:t>
                      </a:r>
                      <a:r>
                        <a:rPr lang="cs-CZ" b="1" dirty="0" err="1" smtClean="0"/>
                        <a:t>Otesánek</a:t>
                      </a:r>
                      <a:r>
                        <a:rPr lang="cs-CZ" b="1" dirty="0" smtClean="0"/>
                        <a:t> pracovitý?</a:t>
                      </a:r>
                    </a:p>
                    <a:p>
                      <a:endParaRPr lang="cs-CZ" b="1" dirty="0" smtClean="0"/>
                    </a:p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NE</a:t>
                      </a:r>
                      <a:endParaRPr lang="cs-CZ" sz="3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75236">
                <a:tc>
                  <a:txBody>
                    <a:bodyPr/>
                    <a:lstStyle/>
                    <a:p>
                      <a:r>
                        <a:rPr lang="cs-CZ" b="1" dirty="0" smtClean="0"/>
                        <a:t>Měli rodiče nakonec z </a:t>
                      </a:r>
                      <a:r>
                        <a:rPr lang="cs-CZ" b="1" dirty="0" err="1" smtClean="0"/>
                        <a:t>Otesánka</a:t>
                      </a:r>
                      <a:r>
                        <a:rPr lang="cs-CZ" b="1" dirty="0" smtClean="0"/>
                        <a:t> radost?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ANO</a:t>
                      </a:r>
                      <a:endParaRPr lang="cs-CZ" sz="3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NE</a:t>
                      </a:r>
                      <a:endParaRPr lang="cs-CZ" sz="3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5" name="Picture 11" descr="C:\Users\Lenka\AppData\Local\Microsoft\Windows\Temporary Internet Files\Content.IE5\5NSGU9ER\MC900193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24191" y="2303578"/>
            <a:ext cx="1046254" cy="723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enka\AppData\Local\Microsoft\Windows\Temporary Internet Files\Content.IE5\4MQOJVHU\MC9000575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604928"/>
            <a:ext cx="1368152" cy="757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0" descr="C:\Users\Lenka\AppData\Local\Microsoft\Windows\Temporary Internet Files\Content.IE5\ZO2HSDTF\MC9002811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7967" y="245151"/>
            <a:ext cx="1161777" cy="1090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C:\Users\Lenka\AppData\Local\Microsoft\Windows\Temporary Internet Files\Content.IE5\5NSGU9ER\MC9004418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685214">
            <a:off x="7132990" y="1419721"/>
            <a:ext cx="1065310" cy="817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enka\AppData\Local\Microsoft\Windows\Temporary Internet Files\Content.IE5\B0FQA132\MC9002155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97381" y="3099328"/>
            <a:ext cx="1202378" cy="1131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2" descr="C:\Users\Lenka\AppData\Local\Microsoft\Windows\Temporary Internet Files\Content.IE5\4MQOJVHU\MC9000575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63242" y="6132691"/>
            <a:ext cx="1368152" cy="757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2" descr="C:\Users\Lenka\AppData\Local\Microsoft\Windows\Temporary Internet Files\Content.IE5\4MQOJVHU\MC9000575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2275" y="3241330"/>
            <a:ext cx="1368152" cy="757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0" descr="C:\Users\Lenka\AppData\Local\Microsoft\Windows\Temporary Internet Files\Content.IE5\ZO2HSDTF\MC9002811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98316" y="5799507"/>
            <a:ext cx="1161777" cy="1090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0" descr="C:\Users\Lenka\AppData\Local\Microsoft\Windows\Temporary Internet Files\Content.IE5\ZO2HSDTF\MC9002811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37706" y="4035823"/>
            <a:ext cx="1161777" cy="1090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3" descr="C:\Users\Lenka\AppData\Local\Microsoft\Windows\Temporary Internet Files\Content.IE5\B0FQA132\MC9002155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65582" y="4047075"/>
            <a:ext cx="1202378" cy="1131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3" descr="C:\Users\Lenka\AppData\Local\Microsoft\Windows\Temporary Internet Files\Content.IE5\B0FQA132\MC9002155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65582" y="2147251"/>
            <a:ext cx="1202378" cy="1131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1" descr="C:\Users\Lenka\AppData\Local\Microsoft\Windows\Temporary Internet Files\Content.IE5\5NSGU9ER\MC900193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98316" y="1466954"/>
            <a:ext cx="1046254" cy="723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1" descr="C:\Users\Lenka\AppData\Local\Microsoft\Windows\Temporary Internet Files\Content.IE5\5NSGU9ER\MC900193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74896" y="5298851"/>
            <a:ext cx="1046254" cy="723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8" descr="C:\Users\Lenka\AppData\Local\Microsoft\Windows\Temporary Internet Files\Content.IE5\5NSGU9ER\MC9004418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685214">
            <a:off x="4499862" y="5251617"/>
            <a:ext cx="1065310" cy="817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87478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71296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Citace:</a:t>
            </a:r>
          </a:p>
          <a:p>
            <a:r>
              <a:rPr lang="cs-CZ" dirty="0"/>
              <a:t>Kliparty použity z webu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/>
              <a:t>LIŠKOVÁ, Marie. Hudební výchova: pro 1. ročník základní školy. Praha: SPN, 2005. </a:t>
            </a:r>
          </a:p>
          <a:p>
            <a:r>
              <a:rPr lang="cs-CZ" dirty="0"/>
              <a:t>ISBN 80-7235-294-6. </a:t>
            </a:r>
            <a:endParaRPr lang="cs-CZ" dirty="0" smtClean="0"/>
          </a:p>
          <a:p>
            <a:r>
              <a:rPr lang="cs-CZ" dirty="0"/>
              <a:t>Obrázky:</a:t>
            </a:r>
          </a:p>
          <a:p>
            <a:r>
              <a:rPr lang="cs-CZ" dirty="0"/>
              <a:t>&lt;cit. </a:t>
            </a:r>
            <a:r>
              <a:rPr lang="cs-CZ" dirty="0" smtClean="0"/>
              <a:t>2013-03-10&gt;. </a:t>
            </a:r>
            <a:r>
              <a:rPr lang="cs-CZ" dirty="0"/>
              <a:t>Dostupné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</a:t>
            </a:r>
          </a:p>
          <a:p>
            <a:endParaRPr lang="cs-CZ" dirty="0" smtClean="0"/>
          </a:p>
          <a:p>
            <a:r>
              <a:rPr lang="cs-CZ" dirty="0"/>
              <a:t>http://cs.wikipedia.org/wiki/Soubor:Corvus_frugilegus_2.jpg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89523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1151</TotalTime>
  <Words>455</Words>
  <Application>Microsoft Office PowerPoint</Application>
  <PresentationFormat>Předvádění na obrazovce (4:3)</PresentationFormat>
  <Paragraphs>210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129</cp:revision>
  <dcterms:created xsi:type="dcterms:W3CDTF">2012-03-11T19:23:37Z</dcterms:created>
  <dcterms:modified xsi:type="dcterms:W3CDTF">2013-05-20T19:42:29Z</dcterms:modified>
</cp:coreProperties>
</file>