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1"/>
  </p:notesMasterIdLst>
  <p:sldIdLst>
    <p:sldId id="271" r:id="rId2"/>
    <p:sldId id="270" r:id="rId3"/>
    <p:sldId id="290" r:id="rId4"/>
    <p:sldId id="291" r:id="rId5"/>
    <p:sldId id="285" r:id="rId6"/>
    <p:sldId id="286" r:id="rId7"/>
    <p:sldId id="287" r:id="rId8"/>
    <p:sldId id="292" r:id="rId9"/>
    <p:sldId id="28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49" autoAdjust="0"/>
    <p:restoredTop sz="94660"/>
  </p:normalViewPr>
  <p:slideViewPr>
    <p:cSldViewPr>
      <p:cViewPr varScale="1">
        <p:scale>
          <a:sx n="103" d="100"/>
          <a:sy n="103" d="100"/>
        </p:scale>
        <p:origin x="-1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BC47F-7AEA-4B42-BECB-41F7A94D6D9D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87DB35-D879-4BA7-AF96-F3720B46FE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6483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618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332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227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6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360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37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273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2965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540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2081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741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053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wmf"/><Relationship Id="rId15" Type="http://schemas.openxmlformats.org/officeDocument/2006/relationships/image" Target="../media/image15.png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wmf"/><Relationship Id="rId3" Type="http://schemas.openxmlformats.org/officeDocument/2006/relationships/image" Target="../media/image24.wmf"/><Relationship Id="rId7" Type="http://schemas.openxmlformats.org/officeDocument/2006/relationships/image" Target="../media/image28.wmf"/><Relationship Id="rId12" Type="http://schemas.openxmlformats.org/officeDocument/2006/relationships/image" Target="../media/image33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11" Type="http://schemas.openxmlformats.org/officeDocument/2006/relationships/image" Target="../media/image32.wmf"/><Relationship Id="rId5" Type="http://schemas.openxmlformats.org/officeDocument/2006/relationships/image" Target="../media/image26.wmf"/><Relationship Id="rId10" Type="http://schemas.openxmlformats.org/officeDocument/2006/relationships/image" Target="../media/image31.wmf"/><Relationship Id="rId4" Type="http://schemas.openxmlformats.org/officeDocument/2006/relationships/image" Target="../media/image25.wmf"/><Relationship Id="rId9" Type="http://schemas.openxmlformats.org/officeDocument/2006/relationships/image" Target="../media/image30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24006193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17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Červená Karkulka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84925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/>
              <a:t>Vytvořeno v programu </a:t>
            </a:r>
            <a:r>
              <a:rPr lang="cs-CZ" sz="2000" dirty="0" smtClean="0"/>
              <a:t>Microsoft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 pro </a:t>
            </a:r>
            <a:r>
              <a:rPr lang="cs-CZ" sz="2000" dirty="0"/>
              <a:t>práci s interaktivní tabulí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Určeno žákům 2. ročníku.</a:t>
            </a:r>
            <a:endParaRPr lang="cs-CZ" sz="2000" dirty="0"/>
          </a:p>
          <a:p>
            <a:pPr lvl="0"/>
            <a:r>
              <a:rPr lang="cs-CZ" sz="2000" dirty="0"/>
              <a:t>Aktivity jsou určeny pro práci s </a:t>
            </a:r>
            <a:r>
              <a:rPr lang="cs-CZ" sz="2000" dirty="0" smtClean="0"/>
              <a:t>pohádkou Červená Karkulka.</a:t>
            </a:r>
            <a:endParaRPr lang="cs-CZ" sz="2000" dirty="0"/>
          </a:p>
          <a:p>
            <a:pPr lvl="0"/>
            <a:r>
              <a:rPr lang="cs-CZ" sz="2000" dirty="0"/>
              <a:t>Materiál vede žáky zábavnou formou k hlasitému a tichému čtení a hlavně </a:t>
            </a:r>
            <a:r>
              <a:rPr lang="cs-CZ" sz="2000" dirty="0" smtClean="0"/>
              <a:t>k porozumění textu.</a:t>
            </a:r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3440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7359128" y="5154922"/>
            <a:ext cx="1198534" cy="1105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Ě</a:t>
            </a:r>
            <a:endParaRPr lang="cs-CZ" sz="7200" b="1" dirty="0"/>
          </a:p>
        </p:txBody>
      </p:sp>
      <p:sp>
        <p:nvSpPr>
          <p:cNvPr id="24" name="Ovál 23"/>
          <p:cNvSpPr/>
          <p:nvPr/>
        </p:nvSpPr>
        <p:spPr>
          <a:xfrm>
            <a:off x="5055310" y="4760304"/>
            <a:ext cx="1198534" cy="1105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N</a:t>
            </a:r>
            <a:endParaRPr lang="cs-CZ" sz="7200" b="1" dirty="0"/>
          </a:p>
        </p:txBody>
      </p:sp>
      <p:sp>
        <p:nvSpPr>
          <p:cNvPr id="25" name="Ovál 24"/>
          <p:cNvSpPr/>
          <p:nvPr/>
        </p:nvSpPr>
        <p:spPr>
          <a:xfrm>
            <a:off x="2337069" y="5373216"/>
            <a:ext cx="1198534" cy="1105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V</a:t>
            </a:r>
            <a:endParaRPr lang="cs-CZ" sz="7200" b="1" dirty="0"/>
          </a:p>
        </p:txBody>
      </p:sp>
      <p:sp>
        <p:nvSpPr>
          <p:cNvPr id="28" name="Ovál 27"/>
          <p:cNvSpPr/>
          <p:nvPr/>
        </p:nvSpPr>
        <p:spPr>
          <a:xfrm>
            <a:off x="7387652" y="1201669"/>
            <a:ext cx="1198534" cy="1105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P</a:t>
            </a:r>
            <a:endParaRPr lang="cs-CZ" sz="7200" b="1" dirty="0"/>
          </a:p>
        </p:txBody>
      </p:sp>
      <p:sp>
        <p:nvSpPr>
          <p:cNvPr id="29" name="Ovál 28"/>
          <p:cNvSpPr/>
          <p:nvPr/>
        </p:nvSpPr>
        <p:spPr>
          <a:xfrm>
            <a:off x="683568" y="1124744"/>
            <a:ext cx="1198534" cy="1105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S</a:t>
            </a:r>
            <a:endParaRPr lang="cs-CZ" sz="72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98976" cy="346050"/>
          </a:xfrm>
        </p:spPr>
        <p:txBody>
          <a:bodyPr>
            <a:noAutofit/>
          </a:bodyPr>
          <a:lstStyle/>
          <a:p>
            <a:pPr algn="l"/>
            <a:r>
              <a:rPr lang="cs-CZ" sz="1400" i="1" dirty="0" smtClean="0"/>
              <a:t>Klikni na obrázky, které se vztahují k veršované pohádce Červená Karkulka.</a:t>
            </a:r>
            <a:endParaRPr lang="cs-CZ" sz="1400" i="1" dirty="0"/>
          </a:p>
        </p:txBody>
      </p:sp>
      <p:pic>
        <p:nvPicPr>
          <p:cNvPr id="1026" name="Picture 2" descr="C:\Users\Lenka\AppData\Local\Microsoft\Windows\Temporary Internet Files\Content.IE5\B0FQA132\MP90014513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980728"/>
            <a:ext cx="2160240" cy="1425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5NSGU9ER\MC9002961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018606"/>
            <a:ext cx="1732230" cy="1471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5NSGU9ER\MC9000837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1413" y="4909783"/>
            <a:ext cx="1773097" cy="206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B0FQA132\MC9003015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06898" y="4581128"/>
            <a:ext cx="1058875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enka\AppData\Local\Microsoft\Windows\Temporary Internet Files\Content.IE5\4MQOJVHU\MP90017509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7312" y="1021083"/>
            <a:ext cx="2425597" cy="1608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enka\AppData\Local\Microsoft\Windows\Temporary Internet Files\Content.IE5\4MQOJVHU\MP90017898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13816" y="1021082"/>
            <a:ext cx="1402887" cy="2104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enka\AppData\Local\Microsoft\Windows\Temporary Internet Files\Content.IE5\B0FQA132\MC9000884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2598" y="3555359"/>
            <a:ext cx="1996487" cy="1636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enka\AppData\Local\Microsoft\Windows\Temporary Internet Files\Content.IE5\4MQOJVHU\MC90035858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1876" y="2838409"/>
            <a:ext cx="1828800" cy="153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Lenka\AppData\Local\Microsoft\Windows\Temporary Internet Files\Content.IE5\B0FQA132\MC90039657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9329" y="2969118"/>
            <a:ext cx="1675181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vál 25"/>
          <p:cNvSpPr/>
          <p:nvPr/>
        </p:nvSpPr>
        <p:spPr>
          <a:xfrm>
            <a:off x="612507" y="5229111"/>
            <a:ext cx="1198534" cy="1105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Á</a:t>
            </a:r>
            <a:endParaRPr lang="cs-CZ" sz="7200" b="1" dirty="0"/>
          </a:p>
        </p:txBody>
      </p:sp>
      <p:sp>
        <p:nvSpPr>
          <p:cNvPr id="27" name="Ovál 26"/>
          <p:cNvSpPr/>
          <p:nvPr/>
        </p:nvSpPr>
        <p:spPr>
          <a:xfrm>
            <a:off x="5050843" y="3268624"/>
            <a:ext cx="1198534" cy="1105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R</a:t>
            </a:r>
            <a:endParaRPr lang="cs-CZ" sz="7200" b="1" dirty="0"/>
          </a:p>
        </p:txBody>
      </p:sp>
      <p:pic>
        <p:nvPicPr>
          <p:cNvPr id="1027" name="Picture 3" descr="C:\Users\Lenka\AppData\Local\Microsoft\Windows\Temporary Internet Files\Content.IE5\ZO2HSDTF\MP90040140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23023" y="3036509"/>
            <a:ext cx="1872208" cy="1497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Lenka\AppData\Local\Microsoft\Windows\Temporary Internet Files\Content.IE5\B0FQA132\MP900431696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078" y="4878109"/>
            <a:ext cx="2187391" cy="1519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Lenka\AppData\Local\Microsoft\Windows\Temporary Internet Files\Content.IE5\5NSGU9ER\MC90001432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23023" y="4688873"/>
            <a:ext cx="1714845" cy="203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Lenka\AppData\Local\Microsoft\Windows\Temporary Internet Files\Content.IE5\B0FQA132\MC900442158[1].png">
            <a:hlinkClick r:id="rId14" action="ppaction://hlinksldjump"/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57934" y="6168355"/>
            <a:ext cx="671831" cy="671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71152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445669114"/>
              </p:ext>
            </p:extLst>
          </p:nvPr>
        </p:nvGraphicFramePr>
        <p:xfrm>
          <a:off x="1729201" y="908720"/>
          <a:ext cx="7406640" cy="5791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0664"/>
                <a:gridCol w="740664"/>
                <a:gridCol w="740664"/>
                <a:gridCol w="740664"/>
                <a:gridCol w="740664"/>
                <a:gridCol w="740664"/>
                <a:gridCol w="740664"/>
                <a:gridCol w="740664"/>
                <a:gridCol w="740664"/>
                <a:gridCol w="740664"/>
              </a:tblGrid>
              <a:tr h="370840">
                <a:tc gridSpan="4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 gridSpan="4"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Kdo má nejraději kosti ?</a:t>
                      </a:r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sz="12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70840">
                <a:tc gridSpan="4"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Karkulka prošla lesů…</a:t>
                      </a:r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70840">
                <a:tc rowSpan="4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4973" y="2276872"/>
            <a:ext cx="17922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Opak slova chlapeček.</a:t>
            </a:r>
          </a:p>
          <a:p>
            <a:endParaRPr lang="cs-CZ" sz="11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356992"/>
            <a:ext cx="1866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Nesla upečenou…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02" y="4509120"/>
            <a:ext cx="40468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Koho měla Karkulka pozdravovat od vlka?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-42256" y="5085184"/>
            <a:ext cx="3512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košíku měla Karkulka natrhanou…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-8365" y="5733256"/>
            <a:ext cx="1685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Babička slavila…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1301" y="6309320"/>
            <a:ext cx="21430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Karkulčin tatínek je…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87210" y="4005064"/>
            <a:ext cx="1060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Pes nejí…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570" y="96887"/>
            <a:ext cx="607018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Křížovka ti napoví, kdo byl František Hrubín. Kliknutím na sluníčko se objeví řešení.</a:t>
            </a:r>
            <a:endParaRPr lang="cs-CZ" sz="1400" i="1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36296" y="250775"/>
            <a:ext cx="1662089" cy="1412776"/>
          </a:xfrm>
          <a:prstGeom prst="rect">
            <a:avLst/>
          </a:prstGeom>
        </p:spPr>
      </p:pic>
      <p:graphicFrame>
        <p:nvGraphicFramePr>
          <p:cNvPr id="1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055028036"/>
              </p:ext>
            </p:extLst>
          </p:nvPr>
        </p:nvGraphicFramePr>
        <p:xfrm>
          <a:off x="1738543" y="915955"/>
          <a:ext cx="7406640" cy="5791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0664"/>
                <a:gridCol w="740664"/>
                <a:gridCol w="740664"/>
                <a:gridCol w="740664"/>
                <a:gridCol w="740664"/>
                <a:gridCol w="740664"/>
                <a:gridCol w="740664"/>
                <a:gridCol w="740664"/>
                <a:gridCol w="740664"/>
                <a:gridCol w="740664"/>
              </a:tblGrid>
              <a:tr h="370840">
                <a:tc gridSpan="4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 gridSpan="4"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Kdo má nejraději kosti ?</a:t>
                      </a:r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Č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Č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sz="12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70840">
                <a:tc gridSpan="4"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Karkulka prošla lesů…</a:t>
                      </a:r>
                      <a:endParaRPr lang="cs-CZ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70840">
                <a:tc rowSpan="4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Á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Á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Č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Č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Á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6" name="Picture 22" descr="C:\Users\Lenka\AppData\Local\Microsoft\Windows\Temporary Internet Files\Content.IE5\B0FQA132\MC900442158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57934" y="6168355"/>
            <a:ext cx="671831" cy="671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810127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Lenka\AppData\Local\Microsoft\Windows\Temporary Internet Files\Content.IE5\5NSGU9ER\MC90044189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37842" y="6101493"/>
            <a:ext cx="576064" cy="399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68144" y="5373216"/>
            <a:ext cx="2821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„Kam, Karkulko malá, kam?“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12799" y="764704"/>
            <a:ext cx="23136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„Vědí, pane vlku, vědí,</a:t>
            </a:r>
          </a:p>
          <a:p>
            <a:r>
              <a:rPr lang="cs-CZ" dirty="0" smtClean="0"/>
              <a:t>ale odkud, nepovědí!“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82169" y="3469724"/>
            <a:ext cx="2131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„To holčičky nevědí!“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70375" y="1772816"/>
            <a:ext cx="20554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„Vlku, vlku, to je lež,</a:t>
            </a:r>
          </a:p>
          <a:p>
            <a:r>
              <a:rPr lang="cs-CZ" dirty="0" smtClean="0"/>
              <a:t>vlci trávu nejedí!“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88553" y="4149080"/>
            <a:ext cx="29156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„Sháním na zub kousek trávy,</a:t>
            </a:r>
          </a:p>
          <a:p>
            <a:r>
              <a:rPr lang="cs-CZ" dirty="0" smtClean="0"/>
              <a:t>po trávě se dobře tráví.“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506841" y="2636912"/>
            <a:ext cx="27226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„Lesem chodím sem a tam.</a:t>
            </a:r>
          </a:p>
          <a:p>
            <a:r>
              <a:rPr lang="cs-CZ" dirty="0" smtClean="0"/>
              <a:t>Co ty, vlku, tady chceš?“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107504" y="223338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1.</a:t>
            </a:r>
            <a:endParaRPr lang="cs-CZ" sz="4000" dirty="0"/>
          </a:p>
        </p:txBody>
      </p:sp>
      <p:sp>
        <p:nvSpPr>
          <p:cNvPr id="25" name="Ovál 24"/>
          <p:cNvSpPr/>
          <p:nvPr/>
        </p:nvSpPr>
        <p:spPr>
          <a:xfrm>
            <a:off x="107504" y="1315616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2.</a:t>
            </a:r>
            <a:endParaRPr lang="cs-CZ" sz="4000" dirty="0"/>
          </a:p>
        </p:txBody>
      </p:sp>
      <p:sp>
        <p:nvSpPr>
          <p:cNvPr id="26" name="Ovál 25"/>
          <p:cNvSpPr/>
          <p:nvPr/>
        </p:nvSpPr>
        <p:spPr>
          <a:xfrm>
            <a:off x="107504" y="2415561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3.</a:t>
            </a:r>
            <a:endParaRPr lang="cs-CZ" sz="4000" dirty="0"/>
          </a:p>
        </p:txBody>
      </p:sp>
      <p:sp>
        <p:nvSpPr>
          <p:cNvPr id="28" name="Ovál 27"/>
          <p:cNvSpPr/>
          <p:nvPr/>
        </p:nvSpPr>
        <p:spPr>
          <a:xfrm>
            <a:off x="107504" y="3519520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4.</a:t>
            </a:r>
            <a:endParaRPr lang="cs-CZ" sz="4000" dirty="0"/>
          </a:p>
        </p:txBody>
      </p:sp>
      <p:sp>
        <p:nvSpPr>
          <p:cNvPr id="32" name="Ovál 31"/>
          <p:cNvSpPr/>
          <p:nvPr/>
        </p:nvSpPr>
        <p:spPr>
          <a:xfrm>
            <a:off x="69729" y="4643482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5.</a:t>
            </a:r>
            <a:endParaRPr lang="cs-CZ" sz="4000" dirty="0"/>
          </a:p>
        </p:txBody>
      </p:sp>
      <p:sp>
        <p:nvSpPr>
          <p:cNvPr id="33" name="Ovál 32"/>
          <p:cNvSpPr/>
          <p:nvPr/>
        </p:nvSpPr>
        <p:spPr>
          <a:xfrm>
            <a:off x="107504" y="5742548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6.</a:t>
            </a:r>
            <a:endParaRPr lang="cs-CZ" sz="4000" dirty="0"/>
          </a:p>
        </p:txBody>
      </p:sp>
      <p:pic>
        <p:nvPicPr>
          <p:cNvPr id="2051" name="Picture 3" descr="C:\Users\Lenka\AppData\Local\Microsoft\Windows\Temporary Internet Files\Content.IE5\ZO2HSDTF\MC9003466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759362"/>
            <a:ext cx="2099459" cy="2085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167562" y="34751"/>
            <a:ext cx="546123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Sestav rozhovor vlka a Karkulky. Kliknutím na číslo se text </a:t>
            </a:r>
            <a:r>
              <a:rPr lang="cs-CZ" sz="1400" i="1" smtClean="0"/>
              <a:t>správně seřadí.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xmlns="" val="3734942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403 0.00556 L -0.45764 0.7455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83" y="369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51145E-6 L -0.5592 0.2678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969" y="13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26787E-6 L -0.5007 -0.6983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35" y="-349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0495E-6 L -0.36997 -0.1727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07" y="-86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8.11936E-7 L -0.43316 -0.2463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67" y="-12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5.78302E-7 L -0.58646 0.2084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323" y="104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2" grpId="0"/>
      <p:bldP spid="19" grpId="0"/>
      <p:bldP spid="20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4700" y="666045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ČERVENÝ ČEPEČEK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4700" y="1439438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BÁBOVKA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0325" y="2204864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ŽELEZITÉ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0325" y="2996952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DLOUHÁ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2705" y="3789040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VĚNEČEK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2705" y="4581128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MLSNÝ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20325" y="5366513"/>
            <a:ext cx="216024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TEPLÁ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60032" y="666045"/>
            <a:ext cx="2160240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smtClean="0">
                <a:solidFill>
                  <a:schemeClr val="tx1"/>
                </a:solidFill>
              </a:rPr>
              <a:t>S </a:t>
            </a:r>
            <a:r>
              <a:rPr lang="cs-CZ" sz="2800" b="1" dirty="0" smtClean="0">
                <a:solidFill>
                  <a:schemeClr val="tx1"/>
                </a:solidFill>
              </a:rPr>
              <a:t>ROZINKAMI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847115" y="1439438"/>
            <a:ext cx="2160240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KARKULKA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845657" y="2204864"/>
            <a:ext cx="2160240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CHVÍLE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845657" y="2996952"/>
            <a:ext cx="2160240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VÍNO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838037" y="3789040"/>
            <a:ext cx="2160240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 KOPRETIN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838037" y="4581128"/>
            <a:ext cx="2160240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JAZYK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845657" y="5366513"/>
            <a:ext cx="2160240" cy="72008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PŘEDLOŽKA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67562" y="34751"/>
            <a:ext cx="769736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Která slova k sobě patří? Kliknutím na slovo v prvním sloupci se správně přiřadí slovo z druhého sloupce.</a:t>
            </a:r>
            <a:endParaRPr lang="cs-CZ" sz="1400" i="1" dirty="0"/>
          </a:p>
        </p:txBody>
      </p:sp>
      <p:pic>
        <p:nvPicPr>
          <p:cNvPr id="32" name="Picture 4" descr="C:\Users\Lenka\AppData\Local\Microsoft\Windows\Temporary Internet Files\Content.IE5\5NSGU9ER\MC90044189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37842" y="6101493"/>
            <a:ext cx="576064" cy="399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Lenka\AppData\Local\Microsoft\Windows\Temporary Internet Files\Content.IE5\5NSGU9ER\MC9002808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645024"/>
            <a:ext cx="1739774" cy="3016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14135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48601E-6 L -0.25052 -0.1087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35" y="-54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26394E-6 L -0.25191 0.1089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04" y="54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26E-6 L -0.25035 -0.115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17" y="-57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15984E-6 L -0.25035 0.1156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17" y="57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0.00023 L -0.24965 0.0002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60328E-7 L -0.24965 0.0002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27712E-6 L -0.25035 0.0011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17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75872799"/>
              </p:ext>
            </p:extLst>
          </p:nvPr>
        </p:nvGraphicFramePr>
        <p:xfrm>
          <a:off x="107504" y="548680"/>
          <a:ext cx="5758592" cy="4068453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2879296"/>
                <a:gridCol w="2879296"/>
              </a:tblGrid>
              <a:tr h="1356151">
                <a:tc>
                  <a:txBody>
                    <a:bodyPr/>
                    <a:lstStyle/>
                    <a:p>
                      <a:pPr algn="just"/>
                      <a:r>
                        <a:rPr lang="cs-CZ" sz="2800" b="1" dirty="0" smtClean="0"/>
                        <a:t>NŮŽ JAKO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cs-CZ" sz="2800" b="1" dirty="0"/>
                    </a:p>
                  </a:txBody>
                  <a:tcPr/>
                </a:tc>
              </a:tr>
              <a:tr h="1356151">
                <a:tc>
                  <a:txBody>
                    <a:bodyPr/>
                    <a:lstStyle/>
                    <a:p>
                      <a:pPr algn="just"/>
                      <a:r>
                        <a:rPr lang="cs-CZ" sz="2800" b="1" dirty="0" smtClean="0"/>
                        <a:t>BŘICHO JAKO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cs-CZ" sz="2800" b="1" dirty="0"/>
                    </a:p>
                  </a:txBody>
                  <a:tcPr/>
                </a:tc>
              </a:tr>
              <a:tr h="1356151">
                <a:tc>
                  <a:txBody>
                    <a:bodyPr/>
                    <a:lstStyle/>
                    <a:p>
                      <a:pPr algn="just"/>
                      <a:r>
                        <a:rPr lang="cs-CZ" sz="2800" b="1" dirty="0" smtClean="0"/>
                        <a:t>SLABÁ JAKO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" name="Obdélník 13"/>
          <p:cNvSpPr/>
          <p:nvPr/>
        </p:nvSpPr>
        <p:spPr>
          <a:xfrm>
            <a:off x="3347864" y="5949280"/>
            <a:ext cx="18722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BUBEN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940152" y="5916253"/>
            <a:ext cx="18722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VĚCHÝTEK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99592" y="5949280"/>
            <a:ext cx="1872208" cy="5040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BŘITVA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90467" y="188639"/>
            <a:ext cx="36561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Doplň přirovnání. Kliknutím na slovo (kontrola) .</a:t>
            </a:r>
            <a:endParaRPr lang="cs-CZ" sz="1400" i="1" dirty="0"/>
          </a:p>
        </p:txBody>
      </p:sp>
      <p:pic>
        <p:nvPicPr>
          <p:cNvPr id="23" name="Picture 4" descr="C:\Users\Lenka\AppData\Local\Microsoft\Windows\Temporary Internet Files\Content.IE5\5NSGU9ER\MC90044189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47600" y="6366385"/>
            <a:ext cx="576064" cy="399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Lenka\AppData\Local\Microsoft\Windows\Temporary Internet Files\Content.IE5\4MQOJVHU\MC9001421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608966"/>
            <a:ext cx="1673480" cy="2155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Lenka\AppData\Local\Microsoft\Windows\Temporary Internet Files\Content.IE5\B0FQA132\MC9003349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988840"/>
            <a:ext cx="1821485" cy="187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Lenka\AppData\Local\Microsoft\Windows\Temporary Internet Files\Content.IE5\ZO2HSDTF\MC9002900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5731" y="620688"/>
            <a:ext cx="2011515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5791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44444E-6 L -0.28333 -0.3467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67" y="-17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3333E-6 L 0.28351 -0.7192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167" y="-35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33333E-6 L 0.00018 -0.5196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5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3987" y="188640"/>
            <a:ext cx="6851104" cy="490066"/>
          </a:xfrm>
        </p:spPr>
        <p:txBody>
          <a:bodyPr>
            <a:normAutofit/>
          </a:bodyPr>
          <a:lstStyle/>
          <a:p>
            <a:r>
              <a:rPr lang="cs-CZ" sz="1600" i="1" dirty="0" smtClean="0"/>
              <a:t>Která chaloupka je od babičky? Motýl ti to prozradí.</a:t>
            </a:r>
            <a:endParaRPr lang="cs-CZ" sz="1600" i="1" dirty="0"/>
          </a:p>
        </p:txBody>
      </p:sp>
      <p:pic>
        <p:nvPicPr>
          <p:cNvPr id="5122" name="Picture 2" descr="C:\Users\Lenka\AppData\Local\Microsoft\Windows\Temporary Internet Files\Content.IE5\4MQOJVHU\MC900441738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631767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Lenka\AppData\Local\Microsoft\Windows\Temporary Internet Files\Content.IE5\4MQOJVHU\MC9002337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909" y="882828"/>
            <a:ext cx="3453705" cy="320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Lenka\AppData\Local\Microsoft\Windows\Temporary Internet Files\Content.IE5\B0FQA132\MC9001900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63991" y="4083999"/>
            <a:ext cx="2736304" cy="2309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Lenka\AppData\Local\Microsoft\Windows\Temporary Internet Files\Content.IE5\ZO2HSDTF\MC9004295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1670" y="1628800"/>
            <a:ext cx="3271381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Lenka\AppData\Local\Microsoft\Windows\Temporary Internet Files\Content.IE5\4MQOJVHU\MC9004281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17566" y="3363084"/>
            <a:ext cx="472512" cy="694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Lenka\AppData\Local\Microsoft\Windows\Temporary Internet Files\Content.IE5\5NSGU9ER\MC90029632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5972" y="3212976"/>
            <a:ext cx="1511594" cy="983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Lenka\AppData\Local\Microsoft\Windows\Temporary Internet Files\Content.IE5\4MQOJVHU\MC90042814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563035"/>
            <a:ext cx="366712" cy="90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Lenka\AppData\Local\Microsoft\Windows\Temporary Internet Files\Content.IE5\4MQOJVHU\MC90033160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637371"/>
            <a:ext cx="1333803" cy="83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5" name="Picture 15" descr="C:\Users\Lenka\AppData\Local\Microsoft\Windows\Temporary Internet Files\Content.IE5\ZO2HSDTF\MC90023223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9057" y="5637371"/>
            <a:ext cx="862189" cy="772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C:\Users\Lenka\AppData\Local\Microsoft\Windows\Temporary Internet Files\Content.IE5\B0FQA132\MC90033160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7" y="3297379"/>
            <a:ext cx="536069" cy="600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5" descr="C:\Users\Lenka\AppData\Local\Microsoft\Windows\Temporary Internet Files\Content.IE5\ZO2HSDTF\MC90023223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637371"/>
            <a:ext cx="862189" cy="772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7" descr="C:\Users\Lenka\AppData\Local\Microsoft\Windows\Temporary Internet Files\Content.IE5\B0FQA132\MC90033160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75197" y="3283461"/>
            <a:ext cx="513892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40" name="Picture 20" descr="C:\Users\Lenka\AppData\Local\Microsoft\Windows\Temporary Internet Files\Content.IE5\4MQOJVHU\MC900438043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81385" y="89016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659255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46945E-18 1.12422E-6 C 0.00608 0.00555 0.01407 0.0236 0.02049 0.02614 C 0.02379 0.03262 0.03143 0.03794 0.03646 0.04233 C 0.03941 0.04488 0.04132 0.04835 0.0448 0.04974 C 0.04792 0.05598 0.05139 0.05621 0.05608 0.05968 C 0.06546 0.06662 0.07917 0.07333 0.08959 0.07726 C 0.09757 0.0842 0.11337 0.09091 0.1224 0.09207 C 0.12744 0.09461 0.13299 0.09461 0.1382 0.09577 C 0.14462 0.09901 0.15018 0.1034 0.15608 0.10826 C 0.15921 0.11081 0.16094 0.11428 0.16441 0.1159 C 0.16997 0.12654 0.16268 0.11404 0.1691 0.12075 C 0.16997 0.12168 0.17014 0.1233 0.17101 0.12445 C 0.17327 0.12746 0.17622 0.13047 0.17935 0.13209 C 0.18021 0.13371 0.18108 0.13556 0.18212 0.13695 C 0.18316 0.13833 0.1849 0.13903 0.18594 0.14065 C 0.18837 0.14435 0.18959 0.14921 0.1915 0.15314 C 0.19219 0.15453 0.19341 0.15545 0.19428 0.15684 C 0.19566 0.15915 0.1981 0.16447 0.1981 0.16447 C 0.19914 0.1691 0.2007 0.1728 0.20278 0.17673 C 0.20365 0.18066 0.204 0.18298 0.20556 0.18668 C 0.2066 0.18922 0.20921 0.19431 0.20921 0.19431 C 0.21025 0.1994 0.21181 0.20357 0.21389 0.20796 C 0.21632 0.22022 0.22101 0.23156 0.22327 0.24405 C 0.22257 0.25631 0.22379 0.26001 0.21962 0.26903 C 0.21823 0.27504 0.21737 0.2799 0.21494 0.28522 C 0.2132 0.29309 0.20973 0.29794 0.20469 0.30257 C 0.20365 0.3035 0.20278 0.30419 0.20174 0.30512 C 0.20087 0.30604 0.19983 0.30673 0.19896 0.30766 C 0.1981 0.30812 0.19619 0.30974 0.19619 0.30974 C 0.19271 0.31691 0.18542 0.32061 0.18039 0.32617 C 0.17223 0.33449 0.16233 0.34675 0.15313 0.3523 C 0.1507 0.35786 0.14705 0.35855 0.14289 0.36225 C 0.1349 0.36919 0.12796 0.37451 0.11858 0.37729 C 0.11181 0.38353 0.10313 0.38469 0.09532 0.38723 C 0.0698 0.38654 0.04862 0.38608 0.02431 0.38238 C 0.01719 0.37983 0.0099 0.37844 0.00278 0.37613 C -0.00121 0.37243 -0.00381 0.36711 -0.0085 0.3648 C -0.01163 0.36063 -0.01597 0.35786 -0.01875 0.35369 C -0.02986 0.33704 -0.02899 0.31784 -0.03368 0.29771 C -0.03541 0.28083 -0.03697 0.26255 -0.03003 0.24775 C -0.02847 0.24058 -0.02743 0.2341 -0.0243 0.22785 C -0.02204 0.2186 -0.02031 0.21744 -0.01406 0.21166 C -0.01284 0.20634 -0.01093 0.20472 -0.0085 0.20056 C -0.00815 0.2001 -0.00312 0.18946 -0.0019 0.18807 C 0.0007 0.18506 0.00591 0.18321 0.00921 0.18182 C 0.0165 0.17558 0.02535 0.17511 0.03351 0.17187 C 0.04115 0.16887 0.04827 0.16494 0.05608 0.16308 C 0.0665 0.16401 0.07448 0.1654 0.08403 0.16933 C 0.08681 0.17187 0.08924 0.1728 0.09254 0.17442 C 0.0948 0.17928 0.09844 0.1809 0.10087 0.18552 C 0.10452 0.19223 0.1066 0.1994 0.11112 0.20542 C 0.11233 0.21004 0.11372 0.21398 0.1158 0.21791 C 0.11685 0.22207 0.11858 0.22508 0.11962 0.22901 C 0.12205 0.25677 0.12691 0.30003 0.10921 0.32246 C 0.10469 0.33588 0.08785 0.34884 0.07848 0.35739 C 0.07535 0.36341 0.06789 0.37127 0.0625 0.37359 C 0.05869 0.37868 0.05487 0.38215 0.05035 0.38608 C 0.0382 0.39695 0.04948 0.39163 0.04202 0.39464 C 0.03889 0.39741 0.03803 0.40065 0.03455 0.40227 C 0.03073 0.40736 0.02761 0.41106 0.02431 0.41707 C 0.02292 0.41962 0.02049 0.42471 0.02049 0.42471 C 0.01858 0.43327 0.01511 0.4409 0.01303 0.44946 C 0.01164 0.46542 0.00851 0.48624 0.0158 0.50058 C 0.01667 0.50451 0.01685 0.50544 0.01858 0.50914 C 0.0198 0.51168 0.0224 0.51654 0.0224 0.51654 C 0.02431 0.5251 0.02987 0.53274 0.03455 0.53898 C 0.03612 0.54615 0.03421 0.53991 0.0382 0.54638 C 0.04393 0.55633 0.04931 0.56674 0.05504 0.57622 C 0.06025 0.58548 0.06164 0.59542 0.06528 0.60514 C 0.06598 0.60699 0.06737 0.60838 0.06823 0.61023 C 0.07136 0.61694 0.07257 0.62619 0.07379 0.63382 C 0.07344 0.64146 0.07327 0.64932 0.07275 0.65742 C 0.07205 0.66852 0.06511 0.67615 0.06077 0.68471 C 0.05816 0.69026 0.05417 0.69235 0.05035 0.69605 C 0.04827 0.6979 0.04393 0.70206 0.04393 0.70206 C 0.0349 0.71964 0.0158 0.72519 0.00087 0.72566 C -0.01597 0.72635 -0.03281 0.72681 -0.04965 0.72704 C -0.05868 0.72959 -0.06805 0.73075 -0.07673 0.73445 C -0.0835 0.74069 -0.09913 0.74254 -0.10746 0.74439 C -0.11996 0.7474 -0.13142 0.75665 -0.14392 0.75943 C -0.15086 0.76105 -0.15763 0.7629 -0.16458 0.76429 C -0.16857 0.76498 -0.17673 0.76683 -0.17673 0.76683 C -0.19722 0.7666 -0.21788 0.7666 -0.23836 0.76591 C -0.2526 0.76544 -0.26788 0.7592 -0.28229 0.75689 C -0.29357 0.75365 -0.30538 0.75249 -0.31684 0.74948 C -0.3342 0.75064 -0.35329 0.75411 -0.37013 0.74694 C -0.37291 0.74185 -0.37552 0.73306 -0.37951 0.72959 C -0.38055 0.7245 -0.38177 0.72265 -0.38506 0.71964 C -0.38697 0.7127 -0.3901 0.70785 -0.39166 0.70091 C -0.39288 0.68795 -0.39548 0.65187 -0.3842 0.64261 C -0.38298 0.63706 -0.38107 0.63521 -0.37864 0.63128 C -0.37864 0.63128 -0.37395 0.62203 -0.37291 0.62017 C -0.37048 0.61532 -0.36475 0.61393 -0.3618 0.61023 C -0.35034 0.59473 -0.32326 0.59357 -0.3085 0.59149 C -0.30295 0.58918 -0.29739 0.58848 -0.29166 0.58779 C -0.2835 0.58363 -0.27222 0.58293 -0.26354 0.58154 C -0.25295 0.57807 -0.24166 0.57599 -0.2309 0.57414 C -0.22413 0.57067 -0.21718 0.56813 -0.21041 0.56535 C -0.20486 0.56049 -0.19791 0.55795 -0.19166 0.5554 C -0.18819 0.55193 -0.18506 0.55078 -0.18142 0.548 C -0.17725 0.54453 -0.17378 0.53898 -0.16927 0.53644 C -0.16649 0.53181 -0.16493 0.52996 -0.16076 0.52788 C -0.15625 0.52163 -0.14947 0.51539 -0.14392 0.5103 C -0.14218 0.50289 -0.1375 0.49734 -0.13472 0.49063 C -0.13333 0.4874 -0.13211 0.4837 -0.1309 0.48069 C -0.1302 0.47907 -0.12899 0.4756 -0.12899 0.4756 C -0.12777 0.46635 -0.12552 0.45617 -0.12152 0.4483 C -0.11927 0.43836 -0.12256 0.45131 -0.11875 0.4409 C -0.11718 0.43651 -0.11614 0.43026 -0.1151 0.42586 C -0.11354 0.41939 -0.11111 0.41337 -0.10937 0.40713 C -0.10815 0.39834 -0.10781 0.38955 -0.10572 0.38099 C -0.10416 0.36387 -0.10295 0.34513 -0.09913 0.32871 C -0.09756 0.30882 -0.09461 0.28962 -0.09253 0.26995 C -0.0934 0.22924 -0.09496 0.18714 -0.1019 0.14689 C -0.10347 0.13764 -0.10677 0.12977 -0.1085 0.12075 C -0.11215 0.10132 -0.1118 0.07935 -0.12065 0.06223 C -0.12135 0.05945 -0.12291 0.05298 -0.1243 0.05113 C -0.12586 0.04904 -0.12847 0.04812 -0.13003 0.04604 C -0.13611 0.03794 -0.14218 0.03123 -0.14965 0.02499 C -0.16059 0.01573 -0.14531 0.02545 -0.1552 0.01874 C -0.16006 0.0155 -0.16597 0.0155 -0.17118 0.01365 C -0.18177 0.00394 -0.19947 0.01273 -0.21215 0.01504 C -0.21961 0.01805 -0.22777 0.01874 -0.23559 0.0199 C -0.24548 0.02406 -0.25451 0.0229 -0.26545 0.0236 C -0.27361 0.02522 -0.28159 0.02637 -0.28975 0.0273 C -0.29548 0.02938 -0.30104 0.03077 -0.30659 0.03354 C -0.31631 0.0384 -0.32569 0.04442 -0.33559 0.04858 C -0.33854 0.05136 -0.34149 0.05321 -0.34496 0.05483 C -0.35121 0.06315 -0.36006 0.07056 -0.36736 0.07726 C -0.37222 0.08166 -0.37638 0.08791 -0.38142 0.09207 C -0.38454 0.09831 -0.38767 0.10456 -0.39079 0.11081 C -0.39201 0.11335 -0.39444 0.11821 -0.39444 0.11821 C -0.39618 0.12584 -0.39913 0.13371 -0.4019 0.14065 C -0.40347 0.14481 -0.40295 0.15013 -0.40572 0.15314 " pathEditMode="relative" ptsTypes="fffffffffffffffffffffffffffffffffffffffffffffffffffffffffffffffffffffffffffffffffffffffffffffffffffffffffffffffffffffffffffffffffffffA">
                                      <p:cBhvr>
                                        <p:cTn id="6" dur="5000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26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51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51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4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71296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Citace:</a:t>
            </a:r>
          </a:p>
          <a:p>
            <a:r>
              <a:rPr lang="cs-CZ" dirty="0"/>
              <a:t>Kliparty použity z webu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NOVÁKOVÁ</a:t>
            </a:r>
            <a:r>
              <a:rPr lang="cs-CZ" dirty="0"/>
              <a:t>, Zuzana. Zahrajeme si pohádky. Vyd. 1. Ilustrace Vlasta Švejdová. Všeň: Alter, 1995, 62 s. Pojďte si s námi hrát. ISBN 80-857-7537-9</a:t>
            </a:r>
            <a:r>
              <a:rPr lang="cs-CZ" dirty="0" smtClean="0"/>
              <a:t>.</a:t>
            </a:r>
          </a:p>
          <a:p>
            <a:r>
              <a:rPr lang="cs-CZ" dirty="0"/>
              <a:t>HRUBÍN, František. Dvakrát sedm pohádek. Praha: Albatros, 2007. ISBN: 978-80-00-01879-9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89523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1270</TotalTime>
  <Words>407</Words>
  <Application>Microsoft Office PowerPoint</Application>
  <PresentationFormat>Předvádění na obrazovce (4:3)</PresentationFormat>
  <Paragraphs>142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Anotace:</vt:lpstr>
      <vt:lpstr>Klikni na obrázky, které se vztahují k veršované pohádce Červená Karkulka.</vt:lpstr>
      <vt:lpstr>Snímek 4</vt:lpstr>
      <vt:lpstr>Snímek 5</vt:lpstr>
      <vt:lpstr>Snímek 6</vt:lpstr>
      <vt:lpstr>Snímek 7</vt:lpstr>
      <vt:lpstr>Která chaloupka je od babičky? Motýl ti to prozradí.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142</cp:revision>
  <dcterms:created xsi:type="dcterms:W3CDTF">2012-03-11T19:23:37Z</dcterms:created>
  <dcterms:modified xsi:type="dcterms:W3CDTF">2013-05-20T19:43:33Z</dcterms:modified>
</cp:coreProperties>
</file>