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ink/ink1.xml" ContentType="application/inkml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9"/>
  </p:notesMasterIdLst>
  <p:sldIdLst>
    <p:sldId id="271" r:id="rId2"/>
    <p:sldId id="270" r:id="rId3"/>
    <p:sldId id="290" r:id="rId4"/>
    <p:sldId id="286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2" r:id="rId14"/>
    <p:sldId id="301" r:id="rId15"/>
    <p:sldId id="303" r:id="rId16"/>
    <p:sldId id="304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20" units="cm"/>
        </inkml:traceFormat>
        <inkml:channelProperties>
          <inkml:channelProperty channel="X" name="resolution" value="28.31858" units="1/cm"/>
          <inkml:channelProperty channel="Y" name="resolution" value="28.34646" units="1/cm"/>
        </inkml:channelProperties>
      </inkml:inkSource>
      <inkml:timestamp xml:id="ts0" timeString="2013-03-13T09:30:58.770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brush xml:id="br1">
      <inkml:brushProperty name="width" value="0.05292" units="cm"/>
      <inkml:brushProperty name="height" value="0.05292" units="cm"/>
    </inkml:brush>
    <inkml:brush xml:id="br2">
      <inkml:brushProperty name="width" value="0.05292" units="cm"/>
      <inkml:brushProperty name="height" value="0.05292" units="cm"/>
      <inkml:brushProperty name="color" value="#1F497D"/>
    </inkml:brush>
  </inkml:definitions>
  <inkml:trace contextRef="#ctx0" brushRef="#br0">2276 5054,'26'0,"-26"0,27 0,-27 0,0 0,26 26,-26 0,0-26,27 27,-27-27,0 26,26-26,-26 27,27-27,-27 26,0-26,26 0,-26 27,0-27,26 26,-26 1,27-27,-27 0,0 26,0-26,0 0,26 0,-26 27,0-27,0 26,0-26,27 0,-27 27,0-27,0 0,26 26,-26-26,27 0,-27 26,0-26,26 27,-26-27,0 26,0 1,27-1,-1-26,-26 27,0-27,27 0,-27 26,0 1,26-27,-26 26,0-26,26 27,-26-27,27 26,-27 0,26-26,-26 27,0-27,0 0,27 26,-27-26,26 0,-26 27,0-1,0-26,0 27,0-27,27 0,-27 26,0 1,0-27,0 53,26-53,-26 0,0 26,0 1,0-1,27-26,-27 26,26 1,-26-1,0 1,27-27,-27 53,0-53,0 26,26 1,-26-1,27-26,-27 27,0-1,0 0,0-26,26 27,-26-1,0 1,0-27,26 26,-26 27,27-53,-27 27,0-27,0 26,0 1,26-1,-26-26,0 27,0-1,0-26,0 26,27-26,-27 27,0-1,0-26,26 27,-26-27,0 53,27-53,-27 26,0 1,0-1,26 1,1-27,-27 52,0-52,0 27,26-1,-26 1,0-27,0 53,27-53,-27 26,0-26,26 27,-26-1,0 1,26-27,-26 26,0-26,0 27,0-1,0-26,0 26,27-26,-27 0,0 27,0-27,0 26,0 1,26-27,-26 0,27 26,-27-26,0 53,0-53,26 27,-26-27,0 53,27-53,-27 26,26 0,-26 1,0-1,0 1,27-1,-27-26,0 53,26-53,-26 27,0-1,0 1,27-1,-1-26,-26 53,0-53,0 26,27 1,-27-1,0-26,0 27,26-1,-26 1,26-1,-26 1,0-1,27-26,-27 27,0-1,0 0,26-26,-26 53,27-53,-27 27,0-1,0 1,26-1,-26-26,0 27,0-1,27-26,-27 27,0-1,26-26,-26 27,0-1,0-26,0 26,27-26,-27 27,0-27,0 0,0 26,0-26,0 27,26-27,-26 26,0 1,0-27,0 0,0 26,27-26,-27 27,0-27,0 26,26-26,-26 27,0-27,0 0,0 26,0 0</inkml:trace>
  <inkml:trace contextRef="#ctx0" brushRef="#br0" timeOffset="5415.3097">5689 11404,'0'0,"0"26,0-26,26 26,1-26,-1 27,1-1,-1 1,27-1,0-26,-53 0,53 27,-27-27,1 26,-1-26,1 0,-1 27,1-27,-1 0,1 26,-27-26,26 0,1 27,-27-27,26 0,-26 0,0 0,26 0,1 26,-27-26,26 0,-26 0,27 27,-27-27,0 26,26-26,-26 0,27 0,-27 26,0-26,53 27,-53-27,26 26,-26-26,27 27,-27-27,26 0,0 0,1 26,-27-26,26 0,1 0,-27 27,0-1,26-26,-26 0,53 0,-53 27,27-27,-27 0,53 0,-27 26,1 1,-1-27,0 0,1 26,26-26,-27 0,1 26,-1 1,-26-27,53 0,-26 0,-1 0,-26 26,26-26,1 0,-1 27,-26-27,27 26,-1-26,1 0,-27 0,26 27,1-27,-1 0,-26 0,27 26,-1-26,1 27,-27-27,26 0,0 26,1-26,52 0,-52 27,26 26,0-53,26 52,-26 1,26 27,1-27,25 0,-52-1,0 1,53 27,-27-27,27 26,-53-52,0 52,27-53,-28 27,-25-26,26-1,0 1,-27-1,1 1,-1-1,-26 0,27-26,-1 0,-26 27,26-27,-26 0,27 26,-27 1,53-27,-27 0,1 53,-1-53,1 26,26 1,0-27,-1 26,1 1,-26-1,26-26,0 27,-27-1,27-26,0 26,-27 1,27-1,-26 1,-1-1,1-26,-1 27,1-1,-1 1,27-1,-27 1,1-1,-1 0,27-26,-26 53,26-53,-53 27,26-1,-26-26,27 27,-1-27,0 26,-26 1,53-27,-53 53,53-53,0 26,-26 1,-1-27,1 26,-1 27,1-53,-27 0,26 26,-26-26,26 0,-26 27,27-27,-27 0,26 26,-26-26,0 27,27-27,-27 0,26 26,1-26,-27 0,26 27,-26-1,27-26,-1 0,-26 27,27-27,-1 26,0-26,1 26,-27 1,53-27,-53 53,53-53,-53 26,53 1,-53-27,26 26,1 1,-27-27,26 0,-26 26,27-26,-27 0,52 27,-52-1,0-26,27 0,-1 27,1-27,-27 26,26-26,1 26,-27-26,26 27,-26-27,27 26,-27 1,53-1,-27 1,27-1,-27 1,27-1,-26 1,-1-1,1 0,-1 1,1-27,-1 26,-26-26,27 0,-27 27,0-27,26 0,0 0,-26 0,0 0,27 0</inkml:trace>
  <inkml:trace contextRef="#ctx0" brushRef="#br1" timeOffset="19920.1393">13018 5054,'26'0,"-26"0,27 0,-27 0,26 0,-26 0,53 0,-53 26,53-26,-26 0,-27 26,26-26,0 0,1 27,-27-27,26 26,1-26,-27 0,26 27,-26-27,27 26,-1 1,1-27,-1 26,1 1,-27-27,26 26,0-26,1 27,-1-1,1-26,-27 27,26-27,-26 26,27-26,-1 0,-26 26,27 1,-1-27,1 26,-1 1,1-1,25-26,1 80,27-54,26 53,-54-26,107 80,-26-107,-54 27,159 0,-106 26,54 1,-54-27,53 0,-53 26,54-26,-54 26,0-26,-26 0,0-26,26 25,-53-25,27 26,-26-27,-27 1,-27-1,53 1,-52-27,26 26,0 1,-27-27,1 0,26 52,-27-52,27 27,-27-27,1 0,-27 26,26-26,-26 0,0 0,27 0,-27 27,26-27,1 26,-1-26,1 27,-1-27,-26 0,26 26,1 1,-27-27,26 26,-26-26,53 27,-53-1,27-26,-1 27,1-27,26 26,-53 0,79 1,-79 26,26 0,1-27,-1 1,27-1,-26-26,-1 53,27-27,-26 1,25-1,-25 27,26-26,-27-1,27 27,0-53,0 80,-26-28,25-25,1 26,-26-27,26 27,-27-26,27-1,0 1,-27 25,27-52,-26 27,-1-1,27 1,-53-27,53 26,-26 1,26 26,-27-27,27 1,26 26,-52-27,26 27,0-53,-27 53,53-27,-52 27,-1-26,27-1,-26 1,26-1,-53 0,26-26,-26 27,27-27,-1 0,-26 0,0 26,26 1,-26-27,53 26,-26 1,-1-27,27 53,-53-53,53 26,-26-26,-1 27,0-1,1-26,-1 53,1-53,-1 0,-26 53,27-53,-27 53,0-53,0 0,0 0,0 0,26 26,-26-26,27 27,-1-1,1-26,-1 27,1-1,-1-26,-26 27,53-27,-53 26,26-26</inkml:trace>
  <inkml:trace contextRef="#ctx0" brushRef="#br1" timeOffset="28170.6112">20267 12118,'0'0,"0"0,-26 0,26 26,-26-26,-1 27,1-27,-1 26,1-26,-1 27,1-1,-1-26,1 0,-1 0,1 27,26-27,-27 26,27-26,-26 0,26 0,-26 0,-1 27,27-27,-26 0,26 0,-27 26,1 1,-1-27,1 0,-1 26,27-26,-53 0,53 0,-52 26,25 1,1-27,-1 26,1-26,-27 27,0-1,0-26,26 27,-25-1,-1-26,0 27,-27-1,54 1,-27-27,-26 52,52-52,1 27,-27-27,26 0,1 26,-1 1,27-27,-26 0,-1 26,-25-26,25 0,1 27,-27-27,0 0,0 26,-26 1,-1-27,1 0,26 0,0 26,0 1,-26-27,26 0,-27 26,54-26,-1 0,-78 0,78 0,-52 27,52-27,-52 26,0 0,-1-26,27 0,0 0,0 27,-26-27,26 26,27-26,-27 27,0-27,26 0,1 0,-27 0,27 0,-1 26,-79-26,80 27,-27-27,0 0,0 0,0 26,27-26,-54 27,54-27,-1 0,-26 26,27-26,-27 0,27 0,-27 0,26 0,-26 27,27-27,-53 0,26 26,0-26,0 0,0 26,-27-26,54 27,-27-27,0 0,27 26,-1-26,-26 0,53 0,-53 0,27 0,26 0,-53 27,27-27,-1 0,1 0,-1 0,1 0,-27 26,26-26,1 0,-27 27,27-27,-27 26,53-26,-53 0,26 0,-26 0,-26 27,53-27,-27 26,-27-26,27 0,0 0,27 0,-53 27,52-27,-26 0,0 26,0-26,27 0,-1 0,-52 0,53 0,-54 27,54-27,-27 0,-27 0,54 0,-27 0,27 0,-27 0,0 0,0 0,0 26,-53-26,53 0,-26 26,26-26,0 0,-26 0,26 0,-53 0,79 0,-25 0,25 0,-52 27,26-27,26 0,-52 0,26 26,-26-26,-1 0,27 27,0-27,-26 26,0 1,26-27,0 0,0 0,0 0,0 26,0-26,27 27,-27-27,26 0,1 0,-1 0,-25 0,25 0,1 26,-1-26,-26 0,27 27,-1-27,-26 0,27 26,-27-26,0 0,0 0,0 26,0-26,0 27,27-27,0 0,-27 0,26 0,1 0,-1 0,27 0,-26 0,26 26,-53-26,0 0,26 0,1 0,-53 0,26 27,0-27,26 0,-52 0,53 0,-1 0,-26 0,27 0,-27 26,26-26,-52 27,52-27,1 26,-27-26,27 0,-1 0,-26 0,0 0,27 27,-27-27,0 26,27-26,-27 0,-27 0,54 27,-1-1,1-26,-1 27,-25-27,52 0,-27 26,-26-26,53 0,-53 26,53 1,-26-27,-1 0,1 0,-1 0,1 0,26 0,-26 0,-1 0,1 26,-1-26,27 0,-26 0,-1 27,1-27,26 26,-27-26,1 0,-1 0,27 27,-26-27,-1 0,27 0,-26 0,26 26,-53 1,53-27,-53 0,53 0,-26 26,26-26,-53 0,53 0,-27 27,27-27,-53 26,53-26,-52 26,25 1,1-1,-27 1,26-1,-26-26,53 0,-26 27,-1-27,-26 0,27 26,26 1,-26-27,-1 0,1 0,26 0,-27 26,27-26,-26 27,26-27,-27 26,1-26,26 0,0 27,-27-27,27 0,0 0,-26 0,26 26,-27-26,27 0,-26 26,26-26,0 27,-26-27,26 0,0 26,-27-26,1 0,26 27,-27-27,27 26,0-26,-26 0,-1 27,27-27,-26 0,26 26,-27-26,27 27,0-27,0 0,-26 0,-1 26,27-26,-26 0,26 27,-27-27,27 0,-26 26,26-26,-26 26,26-26,0 0,-27 0,27 0,-26 27,-1-27,27 0,-26 0,26 0,0 26,-27-26,1 0,26 27,0-27,-27 0,27 0,0 0,-26 0,26 26,0-26,0 0,-27 0,1 0</inkml:trace>
  <inkml:trace contextRef="#ctx0" brushRef="#br2" timeOffset="39736.2728">19580 5054,'-27'26,"27"-26,-26 26,-1 1,1 26,-1-53,1 53,-27-27,26 1,-26-1,27 1,-80 52,80-79,-27 53,-27-27,54 1,-27-1,27-26,-27 27,26-1,-26-26,27 27,-1-1,-26-26,27 27,0-27,-1 0,1 26,-27 0,26-26,1 0,-27 53,26-53,-25 27,-1-27,0 53,0-27,-27-26,1 53,53-26,-80 26,53-1,0-25,0 26,-26-27,-1 27,54-53,-80 53,53-26,0-1,0 0,-26 1,26-1,0 1,-26-1,52 1,-26-1,27 1,-1-27,1 0,-1 0,-26 53,27-53,-27 26,53-26,-53 27,-26-1,52 0,-26 1,1-27,-1 26,26 1,-26-1,0-26,0 53,0-53,27 27,-27-1,27 1,-27-27,53 26,-53-26,26 0,1 53,-27-53,27 26,-27-26,26 27,1-1,-27-26,26 27,-26-1,27 1,-1-1,-25 1,25-1,-26 27,27-27,-27 1,0-1,26 1,-52 26,79-53,-26 26,-54 1,54 26,-27-27,26 0,1 1,-27-1,27 1,-1-1,1 1,-1-27,1 26,-1 1,1-1,-1-26,1 27,-1-1,1-26,26 27,-26-27,-1 26,1 0,26-26,-53 27,53-27,-53 26,53 1,-27-1,-26 1,53-27,-53 53,53-53,-52 26,52-26,-53 27,26 25,1-25,-1-1,1 1,-27-1,53 1,-53-1,53 1,-53-1,53 1,-26-27,26 26,-27-26,27 27,0-27,0 26,-26-26,26 0,-27 26,27-26,0 27,-26-27,26 26,0-26,-27 27,27-27,-26 0,26 26,0-26,0 27,-27-1,27-26,0 27,-26-27,26 26,0-26,0 27,0-27,0 26,-27-26,27 0,0 26,-26-26,26 0,0 53,0-53,0 0,-26 27,26-27,0 0,0 26,-27-26,27 27,-26-27,26 0,0 26,-27-26,27 27,0-27,0 26,0 1,0-27</inkml:trace>
  <inkml:trace contextRef="#ctx0" brushRef="#br2" timeOffset="44616.5519">13362 12832,'0'0,"0"0,0 0,0 0,26 27,-26-1,0-26,27 27,-27-27,26 26,-26-26,27 27,-1-27,-26 0,27 26,-27-26,52 27,-52-27,27 26,-27 0,26-26,1 27,-1-27,1 26,-1 1,-26-27,27 26,-1-26,1 53,-1-53,1 27,-1-1,0-26,-26 27,53-27,-53 26,27 0,-1-26,1 27,-1-27,1 26,-1 1,-26-1,27-26,25 27,-25-1,-27-26,26 27,1-1,-1-26,-26 27,53-27,-53 0,27 26,26 1,0-27,-27 0,0 26,1 0,26-26,0 0,-53 27,53-1,26-26,-53 0,1 27,52-1,-52-26,26 27,26-1,-52 1,52-1,-26 1,0-1,-27-26,54 26,-54 1,0-27,27 26,-26-26,-1 0,27 27,-26-27,-1 26,27-26,-26 0,25 0,-52 27,27-27,26 0,-27 0,1 26,-1-26,1 0,26 27,-53-27,26 0,27 26,-53-26,53 0,0 0,-27 0,1 53,26-53,-27 0,27 27,-27-27,1 26,-1-26,1 0,26 0,-53 26,26-26,1 0,-1 0,1 27,-1-27,0 0,1 0,-27 26,26-26,27 0,-26 27,-1-27,1 26,26-26,-27 0,1 27,25-1,-52-26,53 27,0-1,0 1,-26-27,52 26,-53 0,27-26,-26 0,-1 27,27-1,-26 1,-1-27,1 0,-1 26,1-26,-27 0,52 0,-52 27,27-27,-1 26,1-26,-27 0,26 0,1 27,-1-27,1 0,-27 0,26 0,1 26,-27-26,26 27,0-27,1 0,-27 0,26 26,1-26,-1 0,1 27,-1-27,-26 26,27-26,-27 0,26 0,1 0,-1 26,-26-26,27 27,-1-1,0-26,-26 27,53-27,-53 26,53 1,-53-27,27 26,-1 1,1-1,-1-26,1 27,25-1,-52-26,27 26,-27 1,26-27,1 26,-27-26,26 0,-26 27,27-1,-1-26,1 27,-1-27,-26 0,27 0,-27 0,0 26,26-26,-26 27,0-27,27 0,-1 0,-26 26,0-26,0 0,26 0,-26 27,0-27,0 0,27 0,-1 0,-26 26,0-26,27 27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87DB35-D879-4BA7-AF96-F3720B46FE0E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0608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11.wmf"/><Relationship Id="rId7" Type="http://schemas.openxmlformats.org/officeDocument/2006/relationships/customXml" Target="../ink/ink1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3.png"/><Relationship Id="rId7" Type="http://schemas.openxmlformats.org/officeDocument/2006/relationships/image" Target="../media/image13.wmf"/><Relationship Id="rId12" Type="http://schemas.openxmlformats.org/officeDocument/2006/relationships/image" Target="../media/image17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4.wmf"/><Relationship Id="rId5" Type="http://schemas.openxmlformats.org/officeDocument/2006/relationships/image" Target="../media/image7.wmf"/><Relationship Id="rId10" Type="http://schemas.openxmlformats.org/officeDocument/2006/relationships/image" Target="../media/image16.wmf"/><Relationship Id="rId4" Type="http://schemas.openxmlformats.org/officeDocument/2006/relationships/image" Target="../media/image6.png"/><Relationship Id="rId9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085540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Zvířátka a loupežníci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Začarovaný les a Jak šlo vejce na vandr.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ál 27"/>
          <p:cNvSpPr/>
          <p:nvPr/>
        </p:nvSpPr>
        <p:spPr>
          <a:xfrm>
            <a:off x="7020272" y="3230564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O</a:t>
            </a:r>
            <a:endParaRPr lang="cs-CZ" sz="7200" b="1" dirty="0"/>
          </a:p>
        </p:txBody>
      </p:sp>
      <p:sp>
        <p:nvSpPr>
          <p:cNvPr id="29" name="Ovál 28"/>
          <p:cNvSpPr/>
          <p:nvPr/>
        </p:nvSpPr>
        <p:spPr>
          <a:xfrm>
            <a:off x="1043608" y="3230564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A</a:t>
            </a:r>
            <a:endParaRPr lang="cs-CZ" sz="7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98976" cy="346050"/>
          </a:xfrm>
        </p:spPr>
        <p:txBody>
          <a:bodyPr>
            <a:noAutofit/>
          </a:bodyPr>
          <a:lstStyle/>
          <a:p>
            <a:pPr algn="l"/>
            <a:r>
              <a:rPr lang="cs-CZ" sz="1400" i="1" dirty="0" smtClean="0"/>
              <a:t>Klikni na obrázky zvířat, která opustila domov v pohádce Začarovaný les.</a:t>
            </a:r>
            <a:endParaRPr lang="cs-CZ" sz="1400" i="1" dirty="0"/>
          </a:p>
        </p:txBody>
      </p:sp>
      <p:sp>
        <p:nvSpPr>
          <p:cNvPr id="27" name="Ovál 26"/>
          <p:cNvSpPr/>
          <p:nvPr/>
        </p:nvSpPr>
        <p:spPr>
          <a:xfrm>
            <a:off x="3995936" y="3303992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N</a:t>
            </a:r>
            <a:endParaRPr lang="cs-CZ" sz="7200" b="1" dirty="0"/>
          </a:p>
        </p:txBody>
      </p:sp>
      <p:pic>
        <p:nvPicPr>
          <p:cNvPr id="1046" name="Picture 22" descr="C:\Users\Lenka\AppData\Local\Microsoft\Windows\Temporary Internet Files\Content.IE5\B0FQA132\MC90044215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62" y="2862345"/>
            <a:ext cx="17240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Lenka\AppData\Local\Microsoft\Windows\Temporary Internet Files\Content.IE5\5NSGU9ER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62345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23183"/>
            <a:ext cx="2519824" cy="251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5NSGU9ER\MC9004414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6837" y="1052736"/>
            <a:ext cx="288776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8302" y="720974"/>
            <a:ext cx="2120001" cy="1943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Lenka\AppData\Local\Microsoft\Windows\Temporary Internet Files\Content.IE5\5NSGU9ER\MC9001496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6837" y="4703845"/>
            <a:ext cx="2168305" cy="163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Lenka\AppData\Local\Microsoft\Windows\Temporary Internet Files\Content.IE5\5NSGU9ER\MC90023273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2172" y="4650862"/>
            <a:ext cx="2895469" cy="2075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1152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3" y="1079398"/>
            <a:ext cx="2138242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2713" y="1079398"/>
            <a:ext cx="2857399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86877" y="107939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 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63004" y="5544941"/>
            <a:ext cx="29082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nač mám vstávat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ve čtyři?“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00192" y="5581164"/>
            <a:ext cx="271917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už nás trápit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nebudou.“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5896" y="5538386"/>
            <a:ext cx="2220787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lidmi už být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nechceme!“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188640"/>
            <a:ext cx="40452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Vytvoř věty propojením s obrázkem toho, kdo to říká. 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739" y="6381328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63" y="3346391"/>
            <a:ext cx="1270858" cy="1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AppData\Local\Microsoft\Windows\Temporary Internet Files\Content.IE5\5NSGU9ER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2866" y="3083958"/>
            <a:ext cx="1610807" cy="161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8782" y="3243474"/>
            <a:ext cx="1541998" cy="154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4135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3" y="1079398"/>
            <a:ext cx="2138242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2713" y="1079398"/>
            <a:ext cx="2857399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86877" y="107939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 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63004" y="5544941"/>
            <a:ext cx="29082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nač mám vstávat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ve čtyři?“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00192" y="5581164"/>
            <a:ext cx="271917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už nás trápit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nebudou.“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5896" y="5538386"/>
            <a:ext cx="2220787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lidmi už být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nechceme!“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188640"/>
            <a:ext cx="7425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 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739" y="6381328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63" y="3346391"/>
            <a:ext cx="1270858" cy="1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AppData\Local\Microsoft\Windows\Temporary Internet Files\Content.IE5\5NSGU9ER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2866" y="3083958"/>
            <a:ext cx="1610807" cy="161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8782" y="3243474"/>
            <a:ext cx="1541998" cy="154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547664" y="1799478"/>
            <a:ext cx="2603748" cy="1629522"/>
          </a:xfrm>
          <a:prstGeom prst="line">
            <a:avLst/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907704" y="4114724"/>
            <a:ext cx="2171700" cy="1389306"/>
          </a:xfrm>
          <a:prstGeom prst="line">
            <a:avLst/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528269" y="1844824"/>
            <a:ext cx="2647479" cy="1727647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380312" y="4809377"/>
            <a:ext cx="0" cy="771788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051721" y="1844824"/>
            <a:ext cx="4837061" cy="165618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2051721" y="4293096"/>
            <a:ext cx="2952327" cy="12109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48123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3" y="1079398"/>
            <a:ext cx="2138242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2713" y="1079398"/>
            <a:ext cx="2857399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86877" y="107939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 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63004" y="5544941"/>
            <a:ext cx="29082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řeči nikam nevedou.“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00192" y="5581164"/>
            <a:ext cx="271917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sotva ten les přejdeme.“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5896" y="5538386"/>
            <a:ext cx="2220787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budem</a:t>
            </a:r>
            <a:r>
              <a:rPr lang="cs-CZ" sz="2800" b="1" dirty="0" smtClean="0">
                <a:solidFill>
                  <a:schemeClr val="tx1"/>
                </a:solidFill>
              </a:rPr>
              <a:t> z lesa ve čtyři!“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188640"/>
            <a:ext cx="40452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Vytvoř věty propojením s obrázkem toho, kdo to říká. 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739" y="6381328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50369"/>
            <a:ext cx="1270858" cy="1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AppData\Local\Microsoft\Windows\Temporary Internet Files\Content.IE5\5NSGU9ER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360" y="3174665"/>
            <a:ext cx="1610807" cy="161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8782" y="3243474"/>
            <a:ext cx="1541998" cy="154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9347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3" y="1079398"/>
            <a:ext cx="2138242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2713" y="1079398"/>
            <a:ext cx="2857399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86877" y="107939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 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63004" y="5544941"/>
            <a:ext cx="29082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řeči nikam nevedou.“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00192" y="5581164"/>
            <a:ext cx="271917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sotva ten les přejdeme.“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5896" y="5538386"/>
            <a:ext cx="2220787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budem</a:t>
            </a:r>
            <a:r>
              <a:rPr lang="cs-CZ" sz="2800" b="1" dirty="0" smtClean="0">
                <a:solidFill>
                  <a:schemeClr val="tx1"/>
                </a:solidFill>
              </a:rPr>
              <a:t> z lesa ve čtyři!“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188640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739" y="6381328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50369"/>
            <a:ext cx="1270858" cy="1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AppData\Local\Microsoft\Windows\Temporary Internet Files\Content.IE5\5NSGU9ER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360" y="3174665"/>
            <a:ext cx="1610807" cy="161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8782" y="3243474"/>
            <a:ext cx="1541998" cy="154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xmlns="" Requires="p14">
          <p:contentPart p14:bwMode="auto" r:id="rId7">
            <p14:nvContentPartPr>
              <p14:cNvPr id="2" name="Rukopis 1"/>
              <p14:cNvContentPartPr/>
              <p14:nvPr/>
            </p14:nvContentPartPr>
            <p14:xfrm>
              <a:off x="819360" y="1819440"/>
              <a:ext cx="6496200" cy="3781800"/>
            </p14:xfrm>
          </p:contentPart>
        </mc:Choice>
        <mc:Fallback>
          <p:pic>
            <p:nvPicPr>
              <p:cNvPr id="2" name="Rukopis 1"/>
              <p:cNvPicPr/>
              <p:nvPr/>
            </p:nvPicPr>
            <p:blipFill>
              <a:blip r:embed="rId8" cstate="print"/>
              <a:stretch>
                <a:fillRect/>
              </a:stretch>
            </p:blipFill>
            <p:spPr>
              <a:xfrm>
                <a:off x="810000" y="1810080"/>
                <a:ext cx="6514920" cy="3800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3978891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3" y="1079398"/>
            <a:ext cx="2138242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2713" y="1079398"/>
            <a:ext cx="2857399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86877" y="107939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 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63004" y="5544941"/>
            <a:ext cx="29082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už jim neutečeme!“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00192" y="5581164"/>
            <a:ext cx="271917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světýlka nás zavedou.“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5896" y="5538386"/>
            <a:ext cx="2220787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 tři čtvrtě na čtyři!“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188640"/>
            <a:ext cx="40452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Vytvoř věty propojením s obrázkem toho, kdo to říká. 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739" y="6381328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63" y="3346391"/>
            <a:ext cx="1270858" cy="1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AppData\Local\Microsoft\Windows\Temporary Internet Files\Content.IE5\5NSGU9ER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1593" y="3019276"/>
            <a:ext cx="1610807" cy="161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5290" y="3088085"/>
            <a:ext cx="1541998" cy="154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1342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3" y="1079398"/>
            <a:ext cx="2138242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kikirí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2713" y="1079398"/>
            <a:ext cx="2857399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mňouky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mňou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86877" y="107939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„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 </a:t>
            </a:r>
            <a:r>
              <a:rPr lang="cs-CZ" sz="2800" b="1" dirty="0" err="1" smtClean="0">
                <a:solidFill>
                  <a:schemeClr val="tx1"/>
                </a:solidFill>
              </a:rPr>
              <a:t>mée</a:t>
            </a:r>
            <a:r>
              <a:rPr lang="cs-CZ" sz="2800" b="1" dirty="0" smtClean="0">
                <a:solidFill>
                  <a:schemeClr val="tx1"/>
                </a:solidFill>
              </a:rPr>
              <a:t> mé,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63004" y="5544941"/>
            <a:ext cx="290828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už jim neutečeme!“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00192" y="5581164"/>
            <a:ext cx="2719178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světýlka nás zavedou.“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5896" y="5538386"/>
            <a:ext cx="2220787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 tři čtvrtě na čtyři!“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188640"/>
            <a:ext cx="702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739" y="6381328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63" y="3346391"/>
            <a:ext cx="1270858" cy="1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AppData\Local\Microsoft\Windows\Temporary Internet Files\Content.IE5\5NSGU9ER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1593" y="3019276"/>
            <a:ext cx="1610807" cy="161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5290" y="3088085"/>
            <a:ext cx="1541998" cy="154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617148" y="1799478"/>
            <a:ext cx="5331116" cy="17735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27" idx="0"/>
          </p:cNvCxnSpPr>
          <p:nvPr/>
        </p:nvCxnSpPr>
        <p:spPr>
          <a:xfrm flipV="1">
            <a:off x="4746290" y="4025118"/>
            <a:ext cx="2273982" cy="15132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27984" y="1799478"/>
            <a:ext cx="36004" cy="141349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26" idx="0"/>
          </p:cNvCxnSpPr>
          <p:nvPr/>
        </p:nvCxnSpPr>
        <p:spPr>
          <a:xfrm flipH="1" flipV="1">
            <a:off x="5004048" y="3859084"/>
            <a:ext cx="2655733" cy="17220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051721" y="1876509"/>
            <a:ext cx="4851831" cy="1696507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19" idx="2"/>
          </p:cNvCxnSpPr>
          <p:nvPr/>
        </p:nvCxnSpPr>
        <p:spPr>
          <a:xfrm flipH="1" flipV="1">
            <a:off x="1416292" y="4703845"/>
            <a:ext cx="856654" cy="834541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7718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 20"/>
          <p:cNvSpPr/>
          <p:nvPr/>
        </p:nvSpPr>
        <p:spPr>
          <a:xfrm>
            <a:off x="5796136" y="4832287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!</a:t>
            </a:r>
            <a:endParaRPr lang="cs-CZ" sz="7200" b="1" dirty="0"/>
          </a:p>
        </p:txBody>
      </p:sp>
      <p:sp>
        <p:nvSpPr>
          <p:cNvPr id="28" name="Ovál 27"/>
          <p:cNvSpPr/>
          <p:nvPr/>
        </p:nvSpPr>
        <p:spPr>
          <a:xfrm>
            <a:off x="6898618" y="2211325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B</a:t>
            </a:r>
            <a:endParaRPr lang="cs-CZ" sz="7200" b="1" dirty="0"/>
          </a:p>
        </p:txBody>
      </p:sp>
      <p:sp>
        <p:nvSpPr>
          <p:cNvPr id="29" name="Ovál 28"/>
          <p:cNvSpPr/>
          <p:nvPr/>
        </p:nvSpPr>
        <p:spPr>
          <a:xfrm>
            <a:off x="133106" y="4970652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Ř</a:t>
            </a:r>
            <a:endParaRPr lang="cs-CZ" sz="7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23112" cy="346050"/>
          </a:xfrm>
        </p:spPr>
        <p:txBody>
          <a:bodyPr>
            <a:noAutofit/>
          </a:bodyPr>
          <a:lstStyle/>
          <a:p>
            <a:pPr algn="l"/>
            <a:r>
              <a:rPr lang="cs-CZ" sz="1400" i="1" dirty="0" smtClean="0"/>
              <a:t>Klikni na obrázky postav, která opustila domov v pohádce Jak šlo vejce do světa.</a:t>
            </a:r>
            <a:endParaRPr lang="cs-CZ" sz="1400" i="1" dirty="0"/>
          </a:p>
        </p:txBody>
      </p:sp>
      <p:sp>
        <p:nvSpPr>
          <p:cNvPr id="27" name="Ovál 26"/>
          <p:cNvSpPr/>
          <p:nvPr/>
        </p:nvSpPr>
        <p:spPr>
          <a:xfrm>
            <a:off x="4067944" y="2198930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O</a:t>
            </a:r>
            <a:endParaRPr lang="cs-CZ" sz="7200" b="1" dirty="0"/>
          </a:p>
        </p:txBody>
      </p:sp>
      <p:pic>
        <p:nvPicPr>
          <p:cNvPr id="1046" name="Picture 22" descr="C:\Users\Lenka\AppData\Local\Microsoft\Windows\Temporary Internet Files\Content.IE5\B0FQA132\MC90044215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72737" y="405267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5NSGU9ER\MC900441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0395" y="2361231"/>
            <a:ext cx="288776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Lenka\AppData\Local\Microsoft\Windows\Temporary Internet Files\Content.IE5\5NSGU9ER\MC9002327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4114" y="764704"/>
            <a:ext cx="1934251" cy="138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B0FQA132\MC9003478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8462" y="1754923"/>
            <a:ext cx="1319347" cy="203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5NSGU9ER\MC9001922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0935" y="4273676"/>
            <a:ext cx="1528936" cy="195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Users\Lenka\AppData\Local\Microsoft\Windows\Temporary Internet Files\Content.IE5\ZO2HSDTF\MC9002351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5403" y="70834"/>
            <a:ext cx="2398446" cy="194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 21"/>
          <p:cNvSpPr/>
          <p:nvPr/>
        </p:nvSpPr>
        <p:spPr>
          <a:xfrm>
            <a:off x="3059831" y="4716079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E</a:t>
            </a:r>
            <a:endParaRPr lang="cs-CZ" sz="7200" b="1" dirty="0"/>
          </a:p>
        </p:txBody>
      </p:sp>
      <p:sp>
        <p:nvSpPr>
          <p:cNvPr id="23" name="Ovál 22"/>
          <p:cNvSpPr/>
          <p:nvPr/>
        </p:nvSpPr>
        <p:spPr>
          <a:xfrm>
            <a:off x="1331640" y="2198930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D</a:t>
            </a:r>
            <a:endParaRPr lang="cs-CZ" sz="7200" b="1" dirty="0"/>
          </a:p>
        </p:txBody>
      </p:sp>
      <p:pic>
        <p:nvPicPr>
          <p:cNvPr id="1031" name="Picture 7" descr="C:\Users\Lenka\AppData\Local\Microsoft\Windows\Temporary Internet Files\Content.IE5\B0FQA132\MC90019227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9411" y="2016992"/>
            <a:ext cx="2232366" cy="155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2711" y="4373140"/>
            <a:ext cx="17240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Lenka\AppData\Local\Microsoft\Windows\Temporary Internet Files\Content.IE5\5NSGU9ER\MC90042468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3536" y="4212233"/>
            <a:ext cx="187642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4984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90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23112" cy="346050"/>
          </a:xfrm>
        </p:spPr>
        <p:txBody>
          <a:bodyPr>
            <a:noAutofit/>
          </a:bodyPr>
          <a:lstStyle/>
          <a:p>
            <a:pPr algn="l"/>
            <a:r>
              <a:rPr lang="cs-CZ" sz="1400" i="1" dirty="0" smtClean="0"/>
              <a:t>Přiřaď postavám vlastní jména.</a:t>
            </a:r>
            <a:endParaRPr lang="cs-CZ" sz="1400" i="1" dirty="0"/>
          </a:p>
        </p:txBody>
      </p:sp>
      <p:pic>
        <p:nvPicPr>
          <p:cNvPr id="1046" name="Picture 22" descr="C:\Users\Lenka\AppData\Local\Microsoft\Windows\Temporary Internet Files\Content.IE5\B0FQA132\MC90044215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98479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5NSGU9ER\MC900441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56792"/>
            <a:ext cx="288776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107504" y="5504948"/>
            <a:ext cx="2592287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BODLINKA</a:t>
            </a:r>
            <a:endParaRPr lang="cs-CZ" sz="2800" b="1" dirty="0"/>
          </a:p>
        </p:txBody>
      </p:sp>
      <p:pic>
        <p:nvPicPr>
          <p:cNvPr id="1031" name="Picture 7" descr="C:\Users\Lenka\AppData\Local\Microsoft\Windows\Temporary Internet Files\Content.IE5\B0FQA132\MC9001922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1476" y="1462856"/>
            <a:ext cx="2232366" cy="155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84790"/>
            <a:ext cx="17240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2927659" y="5504948"/>
            <a:ext cx="2280570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MINDA</a:t>
            </a:r>
            <a:endParaRPr lang="cs-CZ" sz="2800" b="1" dirty="0"/>
          </a:p>
        </p:txBody>
      </p:sp>
      <p:sp>
        <p:nvSpPr>
          <p:cNvPr id="20" name="Ovál 19"/>
          <p:cNvSpPr/>
          <p:nvPr/>
        </p:nvSpPr>
        <p:spPr>
          <a:xfrm>
            <a:off x="7308304" y="5399266"/>
            <a:ext cx="1728192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LÍZA</a:t>
            </a:r>
            <a:endParaRPr lang="cs-CZ" sz="2800" b="1" dirty="0"/>
          </a:p>
        </p:txBody>
      </p:sp>
      <p:sp>
        <p:nvSpPr>
          <p:cNvPr id="24" name="Ovál 23"/>
          <p:cNvSpPr/>
          <p:nvPr/>
        </p:nvSpPr>
        <p:spPr>
          <a:xfrm>
            <a:off x="5431912" y="5447881"/>
            <a:ext cx="1588360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ALÍK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58336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90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23112" cy="346050"/>
          </a:xfrm>
        </p:spPr>
        <p:txBody>
          <a:bodyPr>
            <a:noAutofit/>
          </a:bodyPr>
          <a:lstStyle/>
          <a:p>
            <a:pPr algn="l"/>
            <a:r>
              <a:rPr lang="cs-CZ" sz="1400" i="1" dirty="0" smtClean="0"/>
              <a:t>Řešení:</a:t>
            </a:r>
            <a:endParaRPr lang="cs-CZ" sz="1400" i="1" dirty="0"/>
          </a:p>
        </p:txBody>
      </p:sp>
      <p:pic>
        <p:nvPicPr>
          <p:cNvPr id="1046" name="Picture 22" descr="C:\Users\Lenka\AppData\Local\Microsoft\Windows\Temporary Internet Files\Content.IE5\B0FQA132\MC90044215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ZO2HSDTF\MC90043625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984790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5NSGU9ER\MC900441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56792"/>
            <a:ext cx="288776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107504" y="5504948"/>
            <a:ext cx="2592287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BODLINKA</a:t>
            </a:r>
            <a:endParaRPr lang="cs-CZ" sz="2800" b="1" dirty="0"/>
          </a:p>
        </p:txBody>
      </p:sp>
      <p:pic>
        <p:nvPicPr>
          <p:cNvPr id="1031" name="Picture 7" descr="C:\Users\Lenka\AppData\Local\Microsoft\Windows\Temporary Internet Files\Content.IE5\B0FQA132\MC9001922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1476" y="1462856"/>
            <a:ext cx="2232366" cy="155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ka\AppData\Local\Microsoft\Windows\Temporary Internet Files\Content.IE5\4MQOJVHU\MC9004078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84790"/>
            <a:ext cx="17240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2927659" y="5504948"/>
            <a:ext cx="2280570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MINDA</a:t>
            </a:r>
            <a:endParaRPr lang="cs-CZ" sz="2800" b="1" dirty="0"/>
          </a:p>
        </p:txBody>
      </p:sp>
      <p:sp>
        <p:nvSpPr>
          <p:cNvPr id="20" name="Ovál 19"/>
          <p:cNvSpPr/>
          <p:nvPr/>
        </p:nvSpPr>
        <p:spPr>
          <a:xfrm>
            <a:off x="7308304" y="5399266"/>
            <a:ext cx="1728192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LÍZA</a:t>
            </a:r>
            <a:endParaRPr lang="cs-CZ" sz="2800" b="1" dirty="0"/>
          </a:p>
        </p:txBody>
      </p:sp>
      <p:sp>
        <p:nvSpPr>
          <p:cNvPr id="24" name="Ovál 23"/>
          <p:cNvSpPr/>
          <p:nvPr/>
        </p:nvSpPr>
        <p:spPr>
          <a:xfrm>
            <a:off x="5431912" y="5447881"/>
            <a:ext cx="1588360" cy="7260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ALÍK</a:t>
            </a:r>
            <a:endParaRPr lang="cs-CZ" sz="28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7596336" y="2953511"/>
            <a:ext cx="432048" cy="234769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076056" y="2953511"/>
            <a:ext cx="1080120" cy="244575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403647" y="3501008"/>
            <a:ext cx="2897089" cy="220305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780456" y="2924944"/>
            <a:ext cx="1351384" cy="25800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13992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23112" cy="346050"/>
          </a:xfrm>
        </p:spPr>
        <p:txBody>
          <a:bodyPr>
            <a:noAutofit/>
          </a:bodyPr>
          <a:lstStyle/>
          <a:p>
            <a:pPr algn="l"/>
            <a:r>
              <a:rPr lang="cs-CZ" sz="1400" i="1" dirty="0" smtClean="0"/>
              <a:t>Kým se stali loupežníci a co dělají?</a:t>
            </a:r>
            <a:endParaRPr lang="cs-CZ" sz="1400" i="1" dirty="0"/>
          </a:p>
        </p:txBody>
      </p:sp>
      <p:pic>
        <p:nvPicPr>
          <p:cNvPr id="1046" name="Picture 22" descr="C:\Users\Lenka\AppData\Local\Microsoft\Windows\Temporary Internet Files\Content.IE5\B0FQA132\MC90044215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ZO2HSDTF\MC9002870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1264845" cy="110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METAATR9\MC9002541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890" y="3523603"/>
            <a:ext cx="864096" cy="141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33K826MP\MC9000595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890" y="5007263"/>
            <a:ext cx="936104" cy="140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409989"/>
              </p:ext>
            </p:extLst>
          </p:nvPr>
        </p:nvGraphicFramePr>
        <p:xfrm>
          <a:off x="179512" y="764704"/>
          <a:ext cx="6984776" cy="5643433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584176"/>
                <a:gridCol w="1584176"/>
                <a:gridCol w="1584176"/>
                <a:gridCol w="2232248"/>
              </a:tblGrid>
              <a:tr h="14472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Jméno loupežníka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Jeho zaměstnání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Náplň práce</a:t>
                      </a:r>
                      <a:endParaRPr lang="cs-CZ" dirty="0"/>
                    </a:p>
                  </a:txBody>
                  <a:tcPr/>
                </a:tc>
              </a:tr>
              <a:tr h="13987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987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987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7308304" y="1772816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BRADATA</a:t>
            </a:r>
            <a:endParaRPr lang="cs-CZ" sz="2400" b="1" dirty="0"/>
          </a:p>
        </p:txBody>
      </p:sp>
      <p:sp>
        <p:nvSpPr>
          <p:cNvPr id="33" name="Obdélník 32"/>
          <p:cNvSpPr/>
          <p:nvPr/>
        </p:nvSpPr>
        <p:spPr>
          <a:xfrm>
            <a:off x="7308304" y="332656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HROZNATA</a:t>
            </a:r>
            <a:endParaRPr lang="cs-CZ" sz="2400" b="1" dirty="0"/>
          </a:p>
        </p:txBody>
      </p:sp>
      <p:sp>
        <p:nvSpPr>
          <p:cNvPr id="34" name="Obdélník 33"/>
          <p:cNvSpPr/>
          <p:nvPr/>
        </p:nvSpPr>
        <p:spPr>
          <a:xfrm>
            <a:off x="7308304" y="1052736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STŘAPATA</a:t>
            </a:r>
            <a:endParaRPr lang="cs-CZ" sz="2400" b="1" dirty="0"/>
          </a:p>
        </p:txBody>
      </p:sp>
      <p:sp>
        <p:nvSpPr>
          <p:cNvPr id="35" name="Obdélník 34"/>
          <p:cNvSpPr/>
          <p:nvPr/>
        </p:nvSpPr>
        <p:spPr>
          <a:xfrm>
            <a:off x="7128284" y="5196799"/>
            <a:ext cx="1944216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PEČUJE O LES</a:t>
            </a:r>
            <a:endParaRPr lang="cs-CZ" sz="2400" b="1" dirty="0"/>
          </a:p>
        </p:txBody>
      </p:sp>
      <p:sp>
        <p:nvSpPr>
          <p:cNvPr id="36" name="Obdélník 35"/>
          <p:cNvSpPr/>
          <p:nvPr/>
        </p:nvSpPr>
        <p:spPr>
          <a:xfrm>
            <a:off x="7128284" y="4509120"/>
            <a:ext cx="1944216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STARÁ SE O RYBNÍK</a:t>
            </a:r>
            <a:endParaRPr lang="cs-CZ" b="1" dirty="0"/>
          </a:p>
        </p:txBody>
      </p:sp>
      <p:sp>
        <p:nvSpPr>
          <p:cNvPr id="37" name="Obdélník 36"/>
          <p:cNvSpPr/>
          <p:nvPr/>
        </p:nvSpPr>
        <p:spPr>
          <a:xfrm>
            <a:off x="7145788" y="5833323"/>
            <a:ext cx="1944216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KÁCÍ STROMY</a:t>
            </a:r>
            <a:endParaRPr lang="cs-CZ" sz="2400" b="1" dirty="0"/>
          </a:p>
        </p:txBody>
      </p:sp>
      <p:sp>
        <p:nvSpPr>
          <p:cNvPr id="38" name="Obdélník 37"/>
          <p:cNvSpPr/>
          <p:nvPr/>
        </p:nvSpPr>
        <p:spPr>
          <a:xfrm>
            <a:off x="7128284" y="2492896"/>
            <a:ext cx="194421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DŘEVORUBEC</a:t>
            </a:r>
            <a:endParaRPr lang="cs-CZ" sz="2400" b="1" dirty="0"/>
          </a:p>
        </p:txBody>
      </p:sp>
      <p:sp>
        <p:nvSpPr>
          <p:cNvPr id="40" name="Obdélník 39"/>
          <p:cNvSpPr/>
          <p:nvPr/>
        </p:nvSpPr>
        <p:spPr>
          <a:xfrm>
            <a:off x="7128284" y="3861048"/>
            <a:ext cx="194421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HAJNÝ</a:t>
            </a:r>
            <a:endParaRPr lang="cs-CZ" sz="2400" b="1" dirty="0"/>
          </a:p>
        </p:txBody>
      </p:sp>
      <p:sp>
        <p:nvSpPr>
          <p:cNvPr id="41" name="Obdélník 40"/>
          <p:cNvSpPr/>
          <p:nvPr/>
        </p:nvSpPr>
        <p:spPr>
          <a:xfrm>
            <a:off x="7128284" y="3189729"/>
            <a:ext cx="194421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PORYBNÝ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767366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740" y="332656"/>
            <a:ext cx="6923112" cy="346050"/>
          </a:xfrm>
        </p:spPr>
        <p:txBody>
          <a:bodyPr>
            <a:noAutofit/>
          </a:bodyPr>
          <a:lstStyle/>
          <a:p>
            <a:pPr algn="l"/>
            <a:r>
              <a:rPr lang="cs-CZ" sz="1400" i="1" dirty="0" smtClean="0"/>
              <a:t>Řešení:</a:t>
            </a:r>
            <a:endParaRPr lang="cs-CZ" sz="1400" i="1" dirty="0"/>
          </a:p>
        </p:txBody>
      </p:sp>
      <p:pic>
        <p:nvPicPr>
          <p:cNvPr id="1046" name="Picture 22" descr="C:\Users\Lenka\AppData\Local\Microsoft\Windows\Temporary Internet Files\Content.IE5\B0FQA132\MC90044215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ZO2HSDTF\MC9002870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1264845" cy="110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METAATR9\MC9002541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890" y="3523603"/>
            <a:ext cx="864096" cy="141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33K826MP\MC9000595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890" y="5007263"/>
            <a:ext cx="936104" cy="140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5135231"/>
              </p:ext>
            </p:extLst>
          </p:nvPr>
        </p:nvGraphicFramePr>
        <p:xfrm>
          <a:off x="179512" y="764704"/>
          <a:ext cx="7200800" cy="5643433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633171"/>
                <a:gridCol w="1633171"/>
                <a:gridCol w="1633171"/>
                <a:gridCol w="2301287"/>
              </a:tblGrid>
              <a:tr h="14472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Jméno loupežníka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Jeho zaměstnání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Náplň práce</a:t>
                      </a:r>
                      <a:endParaRPr lang="cs-CZ" dirty="0"/>
                    </a:p>
                  </a:txBody>
                  <a:tcPr/>
                </a:tc>
              </a:tr>
              <a:tr h="13987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987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987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619672" y="5536745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BRADATA</a:t>
            </a:r>
            <a:endParaRPr lang="cs-CZ" sz="2400" b="1" dirty="0"/>
          </a:p>
        </p:txBody>
      </p:sp>
      <p:sp>
        <p:nvSpPr>
          <p:cNvPr id="33" name="Obdélník 32"/>
          <p:cNvSpPr/>
          <p:nvPr/>
        </p:nvSpPr>
        <p:spPr>
          <a:xfrm>
            <a:off x="1516365" y="2613665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HROZNATA</a:t>
            </a:r>
            <a:endParaRPr lang="cs-CZ" sz="2400" b="1" dirty="0"/>
          </a:p>
        </p:txBody>
      </p:sp>
      <p:sp>
        <p:nvSpPr>
          <p:cNvPr id="34" name="Obdélník 33"/>
          <p:cNvSpPr/>
          <p:nvPr/>
        </p:nvSpPr>
        <p:spPr>
          <a:xfrm>
            <a:off x="1516365" y="4005064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STŘAPATA</a:t>
            </a:r>
            <a:endParaRPr lang="cs-CZ" sz="2400" b="1" dirty="0"/>
          </a:p>
        </p:txBody>
      </p:sp>
      <p:sp>
        <p:nvSpPr>
          <p:cNvPr id="35" name="Obdélník 34"/>
          <p:cNvSpPr/>
          <p:nvPr/>
        </p:nvSpPr>
        <p:spPr>
          <a:xfrm>
            <a:off x="5292080" y="5521061"/>
            <a:ext cx="1944216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PEČUJE O LES</a:t>
            </a:r>
            <a:endParaRPr lang="cs-CZ" sz="2400" b="1" dirty="0"/>
          </a:p>
        </p:txBody>
      </p:sp>
      <p:sp>
        <p:nvSpPr>
          <p:cNvPr id="36" name="Obdélník 35"/>
          <p:cNvSpPr/>
          <p:nvPr/>
        </p:nvSpPr>
        <p:spPr>
          <a:xfrm>
            <a:off x="5220072" y="4005064"/>
            <a:ext cx="1944216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STARÁ SE O RYBNÍK</a:t>
            </a:r>
            <a:endParaRPr lang="cs-CZ" b="1" dirty="0"/>
          </a:p>
        </p:txBody>
      </p:sp>
      <p:sp>
        <p:nvSpPr>
          <p:cNvPr id="37" name="Obdélník 36"/>
          <p:cNvSpPr/>
          <p:nvPr/>
        </p:nvSpPr>
        <p:spPr>
          <a:xfrm>
            <a:off x="5220072" y="2613665"/>
            <a:ext cx="1944216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KÁCÍ STROMY</a:t>
            </a:r>
            <a:endParaRPr lang="cs-CZ" sz="2400" b="1" dirty="0"/>
          </a:p>
        </p:txBody>
      </p:sp>
      <p:sp>
        <p:nvSpPr>
          <p:cNvPr id="38" name="Obdélník 37"/>
          <p:cNvSpPr/>
          <p:nvPr/>
        </p:nvSpPr>
        <p:spPr>
          <a:xfrm>
            <a:off x="3203848" y="2613665"/>
            <a:ext cx="194421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DŘEVORUBEC</a:t>
            </a:r>
            <a:endParaRPr lang="cs-CZ" sz="2400" b="1" dirty="0"/>
          </a:p>
        </p:txBody>
      </p:sp>
      <p:sp>
        <p:nvSpPr>
          <p:cNvPr id="40" name="Obdélník 39"/>
          <p:cNvSpPr/>
          <p:nvPr/>
        </p:nvSpPr>
        <p:spPr>
          <a:xfrm>
            <a:off x="3275856" y="5536745"/>
            <a:ext cx="194421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HAJNÝ</a:t>
            </a:r>
            <a:endParaRPr lang="cs-CZ" sz="2400" b="1" dirty="0"/>
          </a:p>
        </p:txBody>
      </p:sp>
      <p:sp>
        <p:nvSpPr>
          <p:cNvPr id="41" name="Obdélník 40"/>
          <p:cNvSpPr/>
          <p:nvPr/>
        </p:nvSpPr>
        <p:spPr>
          <a:xfrm>
            <a:off x="3201177" y="4005064"/>
            <a:ext cx="194421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PORYBNÝ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913550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3178696" cy="202034"/>
          </a:xfrm>
        </p:spPr>
        <p:txBody>
          <a:bodyPr>
            <a:normAutofit fontScale="90000"/>
          </a:bodyPr>
          <a:lstStyle/>
          <a:p>
            <a:r>
              <a:rPr lang="cs-CZ" sz="1400" i="1" dirty="0" smtClean="0"/>
              <a:t>Přiřaď, co ke které pohádce patří.</a:t>
            </a:r>
            <a:endParaRPr lang="cs-CZ" sz="14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20859131"/>
              </p:ext>
            </p:extLst>
          </p:nvPr>
        </p:nvGraphicFramePr>
        <p:xfrm>
          <a:off x="323528" y="476672"/>
          <a:ext cx="8496945" cy="4006587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2832315"/>
                <a:gridCol w="2832315"/>
                <a:gridCol w="283231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ZAČAROVANÝ 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JAK ŠLO VEJCE DO SVĚTA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Společné prvky obou pohádek</a:t>
                      </a:r>
                      <a:endParaRPr lang="cs-CZ" dirty="0"/>
                    </a:p>
                  </a:txBody>
                  <a:tcPr/>
                </a:tc>
              </a:tr>
              <a:tr h="1119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19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19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7504" y="4581128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zvířata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22234" y="4573019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Zvířata se vrátila k hospodáři.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7704" y="4581128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Loupežníci hráli karty.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31740" y="5463480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Zvířata se nastěhovala do loupežnické chalupy.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933" y="5413710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Loupežníci si rozdělovali dukáty.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4581128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 zvířat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911752" y="3746310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Loupežníci utekli.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88224" y="5437115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Zvířátka opustila domov.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63988" y="5412642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Zvířata se nebála loupežníků.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070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3178696" cy="202034"/>
          </a:xfrm>
        </p:spPr>
        <p:txBody>
          <a:bodyPr>
            <a:normAutofit fontScale="90000"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167398635"/>
              </p:ext>
            </p:extLst>
          </p:nvPr>
        </p:nvGraphicFramePr>
        <p:xfrm>
          <a:off x="323528" y="476672"/>
          <a:ext cx="8496945" cy="4006587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2832315"/>
                <a:gridCol w="2832315"/>
                <a:gridCol w="283231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ZAČAROVANÝ 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JAK ŠLO VEJCE DO SVĚTA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Společné prvky obou pohádek</a:t>
                      </a:r>
                      <a:endParaRPr lang="cs-CZ" dirty="0"/>
                    </a:p>
                  </a:txBody>
                  <a:tcPr/>
                </a:tc>
              </a:tr>
              <a:tr h="1119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19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19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7544" y="1268760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zvířata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5411" y="3501008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Zvířata se vrátila k hospodáři.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5411" y="2437656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Loupežníci hráli karty.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7864" y="3501008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Zvířata se nastěhovala do loupežnické chalupy.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2437656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Loupežníci si rozdělovali dukáty.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6" y="1268760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 zvířat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3501008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Loupežníci utekli.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6176" y="2437656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Zvířátka opustila domov.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56176" y="1268760"/>
            <a:ext cx="2232248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Zvířata se nebála loupežníků.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855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NOVÁKOVÁ</a:t>
            </a:r>
            <a:r>
              <a:rPr lang="cs-CZ" dirty="0"/>
              <a:t>, Zuzana. Zahrajeme si pohádky. Vyd. 1. Ilustrace Vlasta Švejdová. Všeň: Alter, 1995, 62 s. Pojďte si s námi hrát. ISBN 80-857-7537-9</a:t>
            </a:r>
            <a:r>
              <a:rPr lang="cs-CZ" dirty="0" smtClean="0"/>
              <a:t>.</a:t>
            </a:r>
          </a:p>
          <a:p>
            <a:r>
              <a:rPr lang="cs-CZ" dirty="0"/>
              <a:t>HRUBÍN, František. Dvakrát sedm pohádek. Praha: Albatros, 2007. ISBN: 978-80-00-01879-9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1360</TotalTime>
  <Words>570</Words>
  <Application>Microsoft Office PowerPoint</Application>
  <PresentationFormat>Předvádění na obrazovce (4:3)</PresentationFormat>
  <Paragraphs>147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Anotace:</vt:lpstr>
      <vt:lpstr>Klikni na obrázky zvířat, která opustila domov v pohádce Začarovaný les.</vt:lpstr>
      <vt:lpstr>Snímek 4</vt:lpstr>
      <vt:lpstr>Snímek 5</vt:lpstr>
      <vt:lpstr>Snímek 6</vt:lpstr>
      <vt:lpstr>Snímek 7</vt:lpstr>
      <vt:lpstr>Snímek 8</vt:lpstr>
      <vt:lpstr>Snímek 9</vt:lpstr>
      <vt:lpstr>Klikni na obrázky postav, která opustila domov v pohádce Jak šlo vejce do světa.</vt:lpstr>
      <vt:lpstr>Přiřaď postavám vlastní jména.</vt:lpstr>
      <vt:lpstr>Řešení:</vt:lpstr>
      <vt:lpstr>Kým se stali loupežníci a co dělají?</vt:lpstr>
      <vt:lpstr>Řešení:</vt:lpstr>
      <vt:lpstr>Přiřaď, co ke které pohádce patří.</vt:lpstr>
      <vt:lpstr>Řešení: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152</cp:revision>
  <dcterms:created xsi:type="dcterms:W3CDTF">2012-03-11T19:23:37Z</dcterms:created>
  <dcterms:modified xsi:type="dcterms:W3CDTF">2013-05-20T19:46:18Z</dcterms:modified>
</cp:coreProperties>
</file>