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notesMasterIdLst>
    <p:notesMasterId r:id="rId13"/>
  </p:notesMasterIdLst>
  <p:sldIdLst>
    <p:sldId id="281" r:id="rId2"/>
    <p:sldId id="282" r:id="rId3"/>
    <p:sldId id="292" r:id="rId4"/>
    <p:sldId id="290" r:id="rId5"/>
    <p:sldId id="295" r:id="rId6"/>
    <p:sldId id="293" r:id="rId7"/>
    <p:sldId id="294" r:id="rId8"/>
    <p:sldId id="298" r:id="rId9"/>
    <p:sldId id="300" r:id="rId10"/>
    <p:sldId id="299" r:id="rId11"/>
    <p:sldId id="28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37CE84F3-28C3-443E-9E96-99CF82512B78}" styleName="Tmavý styl 1 – zvýraznění 2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2"/>
          </a:solidFill>
        </a:fill>
      </a:tcStyle>
    </a:wholeTbl>
    <a:band1H>
      <a:tcStyle>
        <a:tcBdr/>
        <a:fill>
          <a:solidFill>
            <a:schemeClr val="accent2">
              <a:shade val="60000"/>
            </a:schemeClr>
          </a:solidFill>
        </a:fill>
      </a:tcStyle>
    </a:band1H>
    <a:band1V>
      <a:tcStyle>
        <a:tcBdr/>
        <a:fill>
          <a:solidFill>
            <a:schemeClr val="accent2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2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2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2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03447BB-5D67-496B-8E87-E561075AD55C}" styleName="Tmavý styl 1 – zvýraznění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2A488322-F2BA-4B5B-9748-0D474271808F}" styleName="Střední styl 3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047" autoAdjust="0"/>
    <p:restoredTop sz="92571" autoAdjust="0"/>
  </p:normalViewPr>
  <p:slideViewPr>
    <p:cSldViewPr>
      <p:cViewPr varScale="1">
        <p:scale>
          <a:sx n="108" d="100"/>
          <a:sy n="108" d="100"/>
        </p:scale>
        <p:origin x="-1698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1CC185-AAF2-43AE-8C00-1C240E84F960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37194C-C507-4DE0-828C-43CFF980596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86133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89330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8933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8933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37194C-C507-4DE0-828C-43CFF980596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8933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18" Type="http://schemas.openxmlformats.org/officeDocument/2006/relationships/image" Target="../media/image1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17" Type="http://schemas.openxmlformats.org/officeDocument/2006/relationships/image" Target="../media/image18.wmf"/><Relationship Id="rId2" Type="http://schemas.openxmlformats.org/officeDocument/2006/relationships/image" Target="../media/image3.jpeg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wmf"/><Relationship Id="rId10" Type="http://schemas.openxmlformats.org/officeDocument/2006/relationships/image" Target="../media/image11.jpeg"/><Relationship Id="rId19" Type="http://schemas.openxmlformats.org/officeDocument/2006/relationships/image" Target="../media/image20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jpeg"/><Relationship Id="rId18" Type="http://schemas.openxmlformats.org/officeDocument/2006/relationships/image" Target="../media/image19.wmf"/><Relationship Id="rId3" Type="http://schemas.openxmlformats.org/officeDocument/2006/relationships/image" Target="../media/image4.jpeg"/><Relationship Id="rId7" Type="http://schemas.openxmlformats.org/officeDocument/2006/relationships/image" Target="../media/image8.wmf"/><Relationship Id="rId12" Type="http://schemas.openxmlformats.org/officeDocument/2006/relationships/image" Target="../media/image13.jpeg"/><Relationship Id="rId17" Type="http://schemas.openxmlformats.org/officeDocument/2006/relationships/image" Target="../media/image18.wmf"/><Relationship Id="rId2" Type="http://schemas.openxmlformats.org/officeDocument/2006/relationships/image" Target="../media/image3.jpeg"/><Relationship Id="rId16" Type="http://schemas.openxmlformats.org/officeDocument/2006/relationships/image" Target="../media/image1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11" Type="http://schemas.openxmlformats.org/officeDocument/2006/relationships/image" Target="../media/image12.jpeg"/><Relationship Id="rId5" Type="http://schemas.openxmlformats.org/officeDocument/2006/relationships/image" Target="../media/image6.jpeg"/><Relationship Id="rId15" Type="http://schemas.openxmlformats.org/officeDocument/2006/relationships/image" Target="../media/image16.wmf"/><Relationship Id="rId10" Type="http://schemas.openxmlformats.org/officeDocument/2006/relationships/image" Target="../media/image11.jpeg"/><Relationship Id="rId19" Type="http://schemas.openxmlformats.org/officeDocument/2006/relationships/image" Target="../media/image20.wmf"/><Relationship Id="rId4" Type="http://schemas.openxmlformats.org/officeDocument/2006/relationships/image" Target="../media/image5.jpeg"/><Relationship Id="rId9" Type="http://schemas.openxmlformats.org/officeDocument/2006/relationships/image" Target="../media/image10.jpeg"/><Relationship Id="rId14" Type="http://schemas.openxmlformats.org/officeDocument/2006/relationships/image" Target="../media/image15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jpg"/><Relationship Id="rId3" Type="http://schemas.openxmlformats.org/officeDocument/2006/relationships/image" Target="../media/image21.jpeg"/><Relationship Id="rId7" Type="http://schemas.openxmlformats.org/officeDocument/2006/relationships/image" Target="../media/image2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4.jpeg"/><Relationship Id="rId5" Type="http://schemas.openxmlformats.org/officeDocument/2006/relationships/image" Target="../media/image23.jpeg"/><Relationship Id="rId4" Type="http://schemas.openxmlformats.org/officeDocument/2006/relationships/image" Target="../media/image22.jpeg"/><Relationship Id="rId9" Type="http://schemas.openxmlformats.org/officeDocument/2006/relationships/image" Target="../media/image27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29.jpeg"/><Relationship Id="rId9" Type="http://schemas.openxmlformats.org/officeDocument/2006/relationships/image" Target="../media/image34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jpeg"/><Relationship Id="rId3" Type="http://schemas.openxmlformats.org/officeDocument/2006/relationships/image" Target="../media/image28.jpeg"/><Relationship Id="rId7" Type="http://schemas.openxmlformats.org/officeDocument/2006/relationships/image" Target="../media/image3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1.jpg"/><Relationship Id="rId5" Type="http://schemas.openxmlformats.org/officeDocument/2006/relationships/image" Target="../media/image30.jpg"/><Relationship Id="rId4" Type="http://schemas.openxmlformats.org/officeDocument/2006/relationships/image" Target="../media/image29.jpeg"/><Relationship Id="rId9" Type="http://schemas.openxmlformats.org/officeDocument/2006/relationships/image" Target="../media/image34.jp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jpeg"/><Relationship Id="rId3" Type="http://schemas.openxmlformats.org/officeDocument/2006/relationships/image" Target="../media/image36.jpeg"/><Relationship Id="rId7" Type="http://schemas.openxmlformats.org/officeDocument/2006/relationships/image" Target="../media/image40.jpeg"/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Raspberries.jpg" TargetMode="External"/><Relationship Id="rId3" Type="http://schemas.openxmlformats.org/officeDocument/2006/relationships/hyperlink" Target="http://cs.wikipedia.org/wiki/Soubor:Apricot_and_cross_section.jpg" TargetMode="External"/><Relationship Id="rId7" Type="http://schemas.openxmlformats.org/officeDocument/2006/relationships/hyperlink" Target="http://upload.wikimedia.org/wikipedia/commons/b/bb/Table_grapes_on_white.jpg" TargetMode="External"/><Relationship Id="rId2" Type="http://schemas.openxmlformats.org/officeDocument/2006/relationships/hyperlink" Target="http://cs.wikipedia.org/wiki/Soubor:Prunus_-_President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Walnut03.jpg" TargetMode="External"/><Relationship Id="rId5" Type="http://schemas.openxmlformats.org/officeDocument/2006/relationships/hyperlink" Target="http://cs.wikipedia.org/wiki/Soubor:Haselnuss_Gr_99.jpg" TargetMode="External"/><Relationship Id="rId10" Type="http://schemas.openxmlformats.org/officeDocument/2006/relationships/hyperlink" Target="http://cs.wikipedia.org/wiki/Soubor:Blackberry_fruit.jpg" TargetMode="External"/><Relationship Id="rId4" Type="http://schemas.openxmlformats.org/officeDocument/2006/relationships/hyperlink" Target="http://cs.wikipedia.org/wiki/Soubor:Autumn_Red_peaches.jpg" TargetMode="External"/><Relationship Id="rId9" Type="http://schemas.openxmlformats.org/officeDocument/2006/relationships/hyperlink" Target="http://cs.wikipedia.org/wiki/Soubor:Fragaria_Fruit_Close-up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004453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5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Ovoce a zelenina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79512" y="2276872"/>
            <a:ext cx="8640960" cy="4115991"/>
          </a:xfrm>
        </p:spPr>
        <p:txBody>
          <a:bodyPr>
            <a:normAutofit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opakování učiva na téma Ovoce a zelenina.</a:t>
            </a:r>
          </a:p>
          <a:p>
            <a:pPr lvl="0"/>
            <a:r>
              <a:rPr lang="cs-CZ" dirty="0" smtClean="0"/>
              <a:t>Žáci pracují podle zadaných pokynů.</a:t>
            </a:r>
            <a:endParaRPr lang="cs-CZ" dirty="0"/>
          </a:p>
          <a:p>
            <a:pPr marL="0" lvl="0" indent="0">
              <a:buNone/>
            </a:pPr>
            <a:endParaRPr lang="cs-CZ" dirty="0" smtClean="0"/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735129"/>
              </p:ext>
            </p:extLst>
          </p:nvPr>
        </p:nvGraphicFramePr>
        <p:xfrm>
          <a:off x="109886" y="2064551"/>
          <a:ext cx="8710586" cy="46962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430491"/>
                <a:gridCol w="1430491"/>
                <a:gridCol w="1430491"/>
                <a:gridCol w="1430491"/>
                <a:gridCol w="2988622"/>
              </a:tblGrid>
              <a:tr h="1174074">
                <a:tc>
                  <a:txBody>
                    <a:bodyPr/>
                    <a:lstStyle/>
                    <a:p>
                      <a:r>
                        <a:rPr lang="cs-CZ" dirty="0" smtClean="0"/>
                        <a:t>KOŘENOVÁ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117407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LISTOVÁ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407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PLODOVÁ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407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CIBULOVÁ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45" name="Picture 21" descr="C:\Users\Lenka\AppData\Local\Microsoft\Windows\Temporary Internet Files\Content.IE5\O6GTJT32\MP900387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920997"/>
            <a:ext cx="1454179" cy="103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enka\AppData\Local\Microsoft\Windows\Temporary Internet Files\Content.IE5\CZHUZI7Y\MP9004070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54835" y="989918"/>
            <a:ext cx="1476988" cy="98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Lenka\AppData\Local\Microsoft\Windows\Temporary Internet Files\Content.IE5\8PLZNXLH\MP900387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52264"/>
            <a:ext cx="1597750" cy="1139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enka\AppData\Local\Microsoft\Windows\Temporary Internet Files\Content.IE5\32PJ6VWU\MP9001779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4107" y="1098981"/>
            <a:ext cx="1343734" cy="108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Lenka\AppData\Local\Microsoft\Windows\Temporary Internet Files\Content.IE5\32PJ6VWU\MP9004012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20879" y="71817"/>
            <a:ext cx="904056" cy="113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2ECJYN9D\MC9002149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0860" y="30117"/>
            <a:ext cx="1175063" cy="139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V0LQUMI0\MC90044178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73673" y="99289"/>
            <a:ext cx="1121049" cy="112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32PJ6VWU\MP9004116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5398165" y="770476"/>
            <a:ext cx="1096392" cy="136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FV9LY7R9\MP90038788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0117"/>
            <a:ext cx="1425017" cy="101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8PLZNXLH\MP90014441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95478" y="99289"/>
            <a:ext cx="1365754" cy="90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ZCXTZ92K\MP90038787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4510458" y="1064049"/>
            <a:ext cx="1161695" cy="162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O6GTJT32\MP90038786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71447" y="1220338"/>
            <a:ext cx="1544722" cy="110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enka\AppData\Local\Microsoft\Windows\Temporary Internet Files\Content.IE5\63XHTB3B\MP90038790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9084"/>
            <a:ext cx="1577285" cy="1125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Lenka\AppData\Local\Microsoft\Windows\Temporary Internet Files\Content.IE5\XRJS6H6Y\MC90035859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853444"/>
            <a:ext cx="1297643" cy="113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Lenka\AppData\Local\Microsoft\Windows\Temporary Internet Files\Content.IE5\32PJ6VWU\MC90033136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7576" y="853444"/>
            <a:ext cx="1049363" cy="1024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Lenka\AppData\Local\Microsoft\Windows\Temporary Internet Files\Content.IE5\SGGKC8OC\MC90035867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72869" y="1328742"/>
            <a:ext cx="989367" cy="125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Lenka\AppData\Local\Microsoft\Windows\Temporary Internet Files\Content.IE5\SGGKC8OC\MC900112422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31823" y="267151"/>
            <a:ext cx="1243436" cy="83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Lenka\AppData\Local\Microsoft\Windows\Temporary Internet Files\Content.IE5\FCGESW12\MC900430129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1019" y="915642"/>
            <a:ext cx="1320287" cy="104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94902" y="182932"/>
            <a:ext cx="238653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Roztřiď zeleninu: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05573958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914788"/>
              </p:ext>
            </p:extLst>
          </p:nvPr>
        </p:nvGraphicFramePr>
        <p:xfrm>
          <a:off x="109886" y="2064551"/>
          <a:ext cx="8710586" cy="4696296"/>
        </p:xfrm>
        <a:graphic>
          <a:graphicData uri="http://schemas.openxmlformats.org/drawingml/2006/table">
            <a:tbl>
              <a:tblPr firstRow="1" bandRow="1">
                <a:tableStyleId>{0505E3EF-67EA-436B-97B2-0124C06EBD24}</a:tableStyleId>
              </a:tblPr>
              <a:tblGrid>
                <a:gridCol w="1430491"/>
                <a:gridCol w="1430491"/>
                <a:gridCol w="1430491"/>
                <a:gridCol w="1430491"/>
                <a:gridCol w="2988622"/>
              </a:tblGrid>
              <a:tr h="1174074">
                <a:tc>
                  <a:txBody>
                    <a:bodyPr/>
                    <a:lstStyle/>
                    <a:p>
                      <a:r>
                        <a:rPr lang="cs-CZ" dirty="0" smtClean="0"/>
                        <a:t>KOŘENOVÁ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407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LISTOVÁ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407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PLODOVÁ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174074">
                <a:tc>
                  <a:txBody>
                    <a:bodyPr/>
                    <a:lstStyle/>
                    <a:p>
                      <a:r>
                        <a:rPr lang="cs-CZ" b="1" dirty="0" smtClean="0"/>
                        <a:t>CIBULOVÁ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45" name="Picture 21" descr="C:\Users\Lenka\AppData\Local\Microsoft\Windows\Temporary Internet Files\Content.IE5\O6GTJT32\MP90038785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54687" y="4496418"/>
            <a:ext cx="1454179" cy="1037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6" name="Picture 22" descr="C:\Users\Lenka\AppData\Local\Microsoft\Windows\Temporary Internet Files\Content.IE5\CZHUZI7Y\MP90040704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716" y="4534422"/>
            <a:ext cx="1476988" cy="9842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8" name="Picture 24" descr="C:\Users\Lenka\AppData\Local\Microsoft\Windows\Temporary Internet Files\Content.IE5\8PLZNXLH\MP9003878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8169" y="2069305"/>
            <a:ext cx="1597750" cy="11397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9" name="Picture 25" descr="C:\Users\Lenka\AppData\Local\Microsoft\Windows\Temporary Internet Files\Content.IE5\32PJ6VWU\MP900177945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083" y="5661248"/>
            <a:ext cx="1343734" cy="1080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Lenka\AppData\Local\Microsoft\Windows\Temporary Internet Files\Content.IE5\32PJ6VWU\MP9004012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72083" y="4437112"/>
            <a:ext cx="904056" cy="11303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2ECJYN9D\MC90021493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6937" y="2069305"/>
            <a:ext cx="1175063" cy="13910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Lenka\AppData\Local\Microsoft\Windows\Temporary Internet Files\Content.IE5\V0LQUMI0\MC900441780[1].pn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0745" y="2069305"/>
            <a:ext cx="1121049" cy="11210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32PJ6VWU\MP90041165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684710" y="3182967"/>
            <a:ext cx="1096392" cy="136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Lenka\AppData\Local\Microsoft\Windows\Temporary Internet Files\Content.IE5\FV9LY7R9\MP90038788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7716" y="3357622"/>
            <a:ext cx="1425017" cy="101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Lenka\AppData\Local\Microsoft\Windows\Temporary Internet Files\Content.IE5\8PLZNXLH\MP900144417[1].jp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392" y="3377974"/>
            <a:ext cx="1365754" cy="90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Lenka\AppData\Local\Microsoft\Windows\Temporary Internet Files\Content.IE5\ZCXTZ92K\MP900387876[1].jpg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211817" y="5367197"/>
            <a:ext cx="1161695" cy="16285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Lenka\AppData\Local\Microsoft\Windows\Temporary Internet Files\Content.IE5\O6GTJT32\MP900387867[1].jpg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5616946"/>
            <a:ext cx="1544722" cy="1101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Lenka\AppData\Local\Microsoft\Windows\Temporary Internet Files\Content.IE5\63XHTB3B\MP900387900[1].jpg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609" y="4393566"/>
            <a:ext cx="1577285" cy="11251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Lenka\AppData\Local\Microsoft\Windows\Temporary Internet Files\Content.IE5\XRJS6H6Y\MC900358599[1].wmf"/>
          <p:cNvPicPr>
            <a:picLocks noChangeAspect="1" noChangeArrowheads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1609" y="2087191"/>
            <a:ext cx="1297643" cy="11354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3" name="Picture 29" descr="C:\Users\Lenka\AppData\Local\Microsoft\Windows\Temporary Internet Files\Content.IE5\32PJ6VWU\MC900331366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4714" y="3265724"/>
            <a:ext cx="1049363" cy="10248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Lenka\AppData\Local\Microsoft\Windows\Temporary Internet Files\Content.IE5\SGGKC8OC\MC900358675[1].wmf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45376" y="5575939"/>
            <a:ext cx="989367" cy="12591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5" name="Picture 31" descr="C:\Users\Lenka\AppData\Local\Microsoft\Windows\Temporary Internet Files\Content.IE5\SGGKC8OC\MC900112422[1].wmf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894" y="4489602"/>
            <a:ext cx="1243436" cy="83183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7" name="Picture 33" descr="C:\Users\Lenka\AppData\Local\Microsoft\Windows\Temporary Internet Files\Content.IE5\FCGESW12\MC900430129[1].wmf"/>
          <p:cNvPicPr>
            <a:picLocks noChangeAspect="1" noChangeArrowheads="1"/>
          </p:cNvPicPr>
          <p:nvPr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48894" y="3265724"/>
            <a:ext cx="1320287" cy="10416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3258" y="182932"/>
            <a:ext cx="9423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Řešení: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20374673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4440768"/>
              </p:ext>
            </p:extLst>
          </p:nvPr>
        </p:nvGraphicFramePr>
        <p:xfrm>
          <a:off x="539553" y="332656"/>
          <a:ext cx="4392487" cy="6336704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1368151"/>
                <a:gridCol w="1440160"/>
                <a:gridCol w="1584176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PLOD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STROM</a:t>
                      </a:r>
                      <a:endParaRPr lang="cs-CZ" sz="32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Lenka\AppData\Local\Microsoft\Windows\Temporary Internet Files\Content.IE5\XRJS6H6Y\MP9004392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72476"/>
            <a:ext cx="1080120" cy="72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ZCXTZ92K\MP900430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970" y="2708920"/>
            <a:ext cx="1195604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SGGKC8OC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37365"/>
            <a:ext cx="765021" cy="111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7336" y="3356992"/>
            <a:ext cx="941864" cy="9949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982" y="4299078"/>
            <a:ext cx="1147192" cy="77865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747" y="5077735"/>
            <a:ext cx="1371600" cy="7132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174" y="5877272"/>
            <a:ext cx="1074746" cy="720080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7263543" y="2341494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220072" y="822218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JABLOŇ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388451" y="3136968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HRUŠKA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312631" y="3861361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TŘEŠNĚ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440423" y="4762003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ŠVESTKA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380312" y="5661248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BROSKEV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440423" y="1556800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MERUŇKA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7263543" y="779325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VLAŠSKÝ OŘECH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7043192" y="1559468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HRUŠEŇ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5148064" y="2372746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TŘEŠEŇ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043192" y="3104964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SLIVOŇ ŠVESTKA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26696" y="3935193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BROSKVOŇ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92280" y="4625830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MERUŇKA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5220072" y="5661248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OŘEŠÁK KRÁLOVSKÝ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980294" y="332656"/>
            <a:ext cx="816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824131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00122052"/>
              </p:ext>
            </p:extLst>
          </p:nvPr>
        </p:nvGraphicFramePr>
        <p:xfrm>
          <a:off x="539553" y="332656"/>
          <a:ext cx="4392487" cy="6336704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1368151"/>
                <a:gridCol w="1440160"/>
                <a:gridCol w="1584176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PLOD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STROM</a:t>
                      </a:r>
                      <a:endParaRPr lang="cs-CZ" sz="32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C:\Users\Lenka\AppData\Local\Microsoft\Windows\Temporary Internet Files\Content.IE5\XRJS6H6Y\MP9004392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172476"/>
            <a:ext cx="1080120" cy="72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ZCXTZ92K\MP90043062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1970" y="2708920"/>
            <a:ext cx="1195604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SGGKC8OC\MP90042295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37365"/>
            <a:ext cx="765021" cy="111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67336" y="3356992"/>
            <a:ext cx="941864" cy="994927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9982" y="4299078"/>
            <a:ext cx="1147192" cy="778657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5747" y="5077735"/>
            <a:ext cx="1371600" cy="71323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34174" y="5877272"/>
            <a:ext cx="1074746" cy="720080"/>
          </a:xfrm>
          <a:prstGeom prst="rect">
            <a:avLst/>
          </a:prstGeom>
        </p:spPr>
      </p:pic>
      <p:sp>
        <p:nvSpPr>
          <p:cNvPr id="7" name="Zaoblený obdélník 6"/>
          <p:cNvSpPr/>
          <p:nvPr/>
        </p:nvSpPr>
        <p:spPr>
          <a:xfrm>
            <a:off x="511559" y="1189364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108920" y="1189364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JABLOŇ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553591" y="2005320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HRUŠKA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539552" y="2816371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TŘEŠNĚ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39552" y="3626730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ŠVESTKA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563020" y="4351919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BROSKEV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67462" y="5117923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MERUŇKA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67462" y="5927239"/>
            <a:ext cx="1382418" cy="672348"/>
          </a:xfrm>
          <a:prstGeom prst="roundRect">
            <a:avLst/>
          </a:prstGeom>
          <a:solidFill>
            <a:schemeClr val="accent6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VLAŠSKÝ OŘECH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3131922" y="1956781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HRUŠEŇ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3157174" y="2768790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TŘEŠEŇ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131922" y="3532502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SLIVOŇ ŠVESTKA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108920" y="4351919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BROSKVOŇ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140576" y="5117923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MERUŇKA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140576" y="5908118"/>
            <a:ext cx="1823120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OŘEŠÁK KRÁLOVSKÝ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156176" y="260648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157885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8744477"/>
              </p:ext>
            </p:extLst>
          </p:nvPr>
        </p:nvGraphicFramePr>
        <p:xfrm>
          <a:off x="539553" y="332656"/>
          <a:ext cx="4392487" cy="6336704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1368151"/>
                <a:gridCol w="1440160"/>
                <a:gridCol w="1584176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PLOD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KEŘ</a:t>
                      </a:r>
                      <a:endParaRPr lang="cs-CZ" sz="32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Users\Lenka\AppData\Local\Microsoft\Windows\Temporary Internet Files\Content.IE5\XRJS6H6Y\MP9001784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24744"/>
            <a:ext cx="1195604" cy="79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1" y="1915835"/>
            <a:ext cx="1195604" cy="79806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8801" y="2713900"/>
            <a:ext cx="1168524" cy="8023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126" y="3516286"/>
            <a:ext cx="1024508" cy="85375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0340" y="4370043"/>
            <a:ext cx="720080" cy="772989"/>
          </a:xfrm>
          <a:prstGeom prst="rect">
            <a:avLst/>
          </a:prstGeom>
        </p:spPr>
      </p:pic>
      <p:pic>
        <p:nvPicPr>
          <p:cNvPr id="2051" name="Picture 3" descr="C:\Users\Lenka\AppData\Local\Microsoft\Windows\Temporary Internet Files\Content.IE5\V0LQUMI0\MP9003878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39162" y="4926345"/>
            <a:ext cx="790499" cy="110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378" y="5889711"/>
            <a:ext cx="762000" cy="675640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7092280" y="6093296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HROZNOVÉ VÍNO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5101645" y="804905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RÉVA VINNÁ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7032695" y="2686460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5105276" y="1677938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LÍSKOVÝ OŘECH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5192411" y="5276932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JAHODA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7020272" y="4420363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OSTRUŽINA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92411" y="3541522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BORŮVKA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988734" y="810140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ANGREŠT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020272" y="3606990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JAHODNÍK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5162403" y="2686460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LÍSKA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7020272" y="1677938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OSTRUŽINÍK MALINÍK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092280" y="5276932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OSTRUŽINÍK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5162403" y="4404399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BRUSNICE BORŮVKA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5248353" y="6093296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SRSTKA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ANGREŠT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407749"/>
            <a:ext cx="8163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Přiřaď: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47813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9232319"/>
              </p:ext>
            </p:extLst>
          </p:nvPr>
        </p:nvGraphicFramePr>
        <p:xfrm>
          <a:off x="539553" y="332656"/>
          <a:ext cx="4392487" cy="6336704"/>
        </p:xfrm>
        <a:graphic>
          <a:graphicData uri="http://schemas.openxmlformats.org/drawingml/2006/table">
            <a:tbl>
              <a:tblPr firstRow="1" bandRow="1">
                <a:tableStyleId>{2A488322-F2BA-4B5B-9748-0D474271808F}</a:tableStyleId>
              </a:tblPr>
              <a:tblGrid>
                <a:gridCol w="1368151"/>
                <a:gridCol w="1440160"/>
                <a:gridCol w="1584176"/>
              </a:tblGrid>
              <a:tr h="792088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PLOD</a:t>
                      </a:r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/>
                        <a:t>KEŘ</a:t>
                      </a:r>
                      <a:endParaRPr lang="cs-CZ" sz="3200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792088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9" name="Picture 5" descr="C:\Users\Lenka\AppData\Local\Microsoft\Windows\Temporary Internet Files\Content.IE5\XRJS6H6Y\MP90017845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1124744"/>
            <a:ext cx="1195604" cy="7910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1" y="1915835"/>
            <a:ext cx="1195604" cy="798065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78801" y="2713900"/>
            <a:ext cx="1168524" cy="802386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08126" y="3516286"/>
            <a:ext cx="1024508" cy="853757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0340" y="4370043"/>
            <a:ext cx="720080" cy="772989"/>
          </a:xfrm>
          <a:prstGeom prst="rect">
            <a:avLst/>
          </a:prstGeom>
        </p:spPr>
      </p:pic>
      <p:pic>
        <p:nvPicPr>
          <p:cNvPr id="2051" name="Picture 3" descr="C:\Users\Lenka\AppData\Local\Microsoft\Windows\Temporary Internet Files\Content.IE5\V0LQUMI0\MP900387861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339162" y="4926345"/>
            <a:ext cx="790499" cy="11081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16378" y="5889711"/>
            <a:ext cx="762000" cy="675640"/>
          </a:xfrm>
          <a:prstGeom prst="rect">
            <a:avLst/>
          </a:prstGeom>
        </p:spPr>
      </p:pic>
      <p:sp>
        <p:nvSpPr>
          <p:cNvPr id="14" name="Zaoblený obdélník 13"/>
          <p:cNvSpPr/>
          <p:nvPr/>
        </p:nvSpPr>
        <p:spPr>
          <a:xfrm>
            <a:off x="629444" y="1184115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HROZNOVÉ VÍNO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411961" y="1197376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RÉVA VINNÁ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641188" y="2014112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MALINA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650150" y="2778919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LÍSKOVÝ OŘECH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41188" y="3522821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JAHODA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641188" y="4370043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OSTRUŽINA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650150" y="5143032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BORŮVKA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52381" y="5893003"/>
            <a:ext cx="1382418" cy="672348"/>
          </a:xfrm>
          <a:prstGeom prst="roundRect">
            <a:avLst/>
          </a:prstGeom>
          <a:solidFill>
            <a:srgbClr val="FFFF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ANGREŠT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350436" y="3566002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JAHODNÍK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3395638" y="2740752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LÍSKA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3383915" y="1926165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OSTRUŽINÍK MALINÍK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338263" y="4370043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OSTRUŽINÍK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338263" y="5203335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BRUSNICE BORŮVKA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354514" y="5949280"/>
            <a:ext cx="1382418" cy="672348"/>
          </a:xfrm>
          <a:prstGeom prst="round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SRSTKA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ANGREŠT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407749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597813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\AppData\Local\Microsoft\Windows\Temporary Internet Files\Content.IE5\63XHTB3B\MP9004005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78233"/>
            <a:ext cx="1224136" cy="153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H5FLVID2\MP9004052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98" y="4098278"/>
            <a:ext cx="2717837" cy="194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B0T8KK7H\MP9004117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381" y="466068"/>
            <a:ext cx="1495247" cy="224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H5FLVID2\MP9004243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0872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5FLVID2\MP9003828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491" y="1022348"/>
            <a:ext cx="2378546" cy="16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V0LQUMI0\MP90038789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56992"/>
            <a:ext cx="2075030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5HVCSY0H\MP9004006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012" y="4452301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7898" y="147990"/>
            <a:ext cx="305987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Doplň názvy tropického ovoce:</a:t>
            </a:r>
          </a:p>
          <a:p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36516034"/>
              </p:ext>
            </p:extLst>
          </p:nvPr>
        </p:nvGraphicFramePr>
        <p:xfrm>
          <a:off x="1305124" y="2991232"/>
          <a:ext cx="189872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9077"/>
                <a:gridCol w="409077"/>
                <a:gridCol w="409077"/>
                <a:gridCol w="409077"/>
                <a:gridCol w="262417"/>
              </a:tblGrid>
              <a:tr h="303808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5292281"/>
              </p:ext>
            </p:extLst>
          </p:nvPr>
        </p:nvGraphicFramePr>
        <p:xfrm>
          <a:off x="4161672" y="6309320"/>
          <a:ext cx="174632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099"/>
                <a:gridCol w="303099"/>
                <a:gridCol w="303099"/>
                <a:gridCol w="303099"/>
                <a:gridCol w="303099"/>
                <a:gridCol w="230827"/>
              </a:tblGrid>
              <a:tr h="322352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34568302"/>
              </p:ext>
            </p:extLst>
          </p:nvPr>
        </p:nvGraphicFramePr>
        <p:xfrm>
          <a:off x="2157232" y="6309320"/>
          <a:ext cx="171700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745"/>
                <a:gridCol w="301745"/>
                <a:gridCol w="301745"/>
                <a:gridCol w="301745"/>
                <a:gridCol w="301745"/>
                <a:gridCol w="208280"/>
              </a:tblGrid>
              <a:tr h="30380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121231"/>
              </p:ext>
            </p:extLst>
          </p:nvPr>
        </p:nvGraphicFramePr>
        <p:xfrm>
          <a:off x="179512" y="6309320"/>
          <a:ext cx="172955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590"/>
                <a:gridCol w="302590"/>
                <a:gridCol w="302590"/>
                <a:gridCol w="302590"/>
                <a:gridCol w="302590"/>
                <a:gridCol w="216605"/>
              </a:tblGrid>
              <a:tr h="30380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38044002"/>
              </p:ext>
            </p:extLst>
          </p:nvPr>
        </p:nvGraphicFramePr>
        <p:xfrm>
          <a:off x="6591734" y="2924944"/>
          <a:ext cx="172117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755"/>
                <a:gridCol w="366755"/>
                <a:gridCol w="366755"/>
                <a:gridCol w="366755"/>
                <a:gridCol w="254152"/>
              </a:tblGrid>
              <a:tr h="30380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6704975"/>
              </p:ext>
            </p:extLst>
          </p:nvPr>
        </p:nvGraphicFramePr>
        <p:xfrm>
          <a:off x="4339848" y="2924944"/>
          <a:ext cx="19603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382"/>
                <a:gridCol w="299382"/>
                <a:gridCol w="299382"/>
                <a:gridCol w="299382"/>
                <a:gridCol w="299382"/>
                <a:gridCol w="231717"/>
                <a:gridCol w="231717"/>
              </a:tblGrid>
              <a:tr h="303808"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3764576"/>
              </p:ext>
            </p:extLst>
          </p:nvPr>
        </p:nvGraphicFramePr>
        <p:xfrm>
          <a:off x="6660232" y="6265912"/>
          <a:ext cx="1944214" cy="466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951"/>
                <a:gridCol w="248951"/>
                <a:gridCol w="248951"/>
                <a:gridCol w="248951"/>
                <a:gridCol w="248951"/>
                <a:gridCol w="248951"/>
                <a:gridCol w="225254"/>
                <a:gridCol w="225254"/>
              </a:tblGrid>
              <a:tr h="466368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48598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Lenka\AppData\Local\Microsoft\Windows\Temporary Internet Files\Content.IE5\63XHTB3B\MP90040059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478233"/>
            <a:ext cx="1224136" cy="1530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Lenka\AppData\Local\Microsoft\Windows\Temporary Internet Files\Content.IE5\H5FLVID2\MP90040525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7898" y="4098278"/>
            <a:ext cx="2717837" cy="1941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Lenka\AppData\Local\Microsoft\Windows\Temporary Internet Files\Content.IE5\B0T8KK7H\MP900411772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381" y="466068"/>
            <a:ext cx="1495247" cy="22417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Lenka\AppData\Local\Microsoft\Windows\Temporary Internet Files\Content.IE5\H5FLVID2\MP90042439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908720"/>
            <a:ext cx="1584176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Lenka\AppData\Local\Microsoft\Windows\Temporary Internet Files\Content.IE5\H5FLVID2\MP9003828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9491" y="1022348"/>
            <a:ext cx="2378546" cy="16989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Lenka\AppData\Local\Microsoft\Windows\Temporary Internet Files\Content.IE5\V0LQUMI0\MP900387896[1]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56992"/>
            <a:ext cx="2075030" cy="29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5" name="Picture 3" descr="C:\Users\Lenka\AppData\Local\Microsoft\Windows\Temporary Internet Files\Content.IE5\5HVCSY0H\MP900400600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2012" y="4452301"/>
            <a:ext cx="1248156" cy="15605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97898" y="147990"/>
            <a:ext cx="863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Řešení:</a:t>
            </a:r>
            <a:endParaRPr lang="cs-CZ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79138304"/>
              </p:ext>
            </p:extLst>
          </p:nvPr>
        </p:nvGraphicFramePr>
        <p:xfrm>
          <a:off x="1305124" y="2991232"/>
          <a:ext cx="189872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9077"/>
                <a:gridCol w="409077"/>
                <a:gridCol w="409077"/>
                <a:gridCol w="409077"/>
                <a:gridCol w="262417"/>
              </a:tblGrid>
              <a:tr h="30380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B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3" name="Tabulka 1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30528357"/>
              </p:ext>
            </p:extLst>
          </p:nvPr>
        </p:nvGraphicFramePr>
        <p:xfrm>
          <a:off x="4161672" y="6309320"/>
          <a:ext cx="174632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3099"/>
                <a:gridCol w="303099"/>
                <a:gridCol w="303099"/>
                <a:gridCol w="303099"/>
                <a:gridCol w="303099"/>
                <a:gridCol w="230827"/>
              </a:tblGrid>
              <a:tr h="322352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J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4" name="Tabulka 1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8579789"/>
              </p:ext>
            </p:extLst>
          </p:nvPr>
        </p:nvGraphicFramePr>
        <p:xfrm>
          <a:off x="2157232" y="6309320"/>
          <a:ext cx="171700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1745"/>
                <a:gridCol w="301745"/>
                <a:gridCol w="301745"/>
                <a:gridCol w="301745"/>
                <a:gridCol w="301745"/>
                <a:gridCol w="208280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C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59966433"/>
              </p:ext>
            </p:extLst>
          </p:nvPr>
        </p:nvGraphicFramePr>
        <p:xfrm>
          <a:off x="179512" y="6309320"/>
          <a:ext cx="1729555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2590"/>
                <a:gridCol w="302590"/>
                <a:gridCol w="302590"/>
                <a:gridCol w="302590"/>
                <a:gridCol w="302590"/>
                <a:gridCol w="216605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6" name="Tabulka 1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46095930"/>
              </p:ext>
            </p:extLst>
          </p:nvPr>
        </p:nvGraphicFramePr>
        <p:xfrm>
          <a:off x="6591734" y="2924944"/>
          <a:ext cx="1721172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6755"/>
                <a:gridCol w="366755"/>
                <a:gridCol w="366755"/>
                <a:gridCol w="366755"/>
                <a:gridCol w="254152"/>
              </a:tblGrid>
              <a:tr h="30380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7" name="Tabulka 1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0728874"/>
              </p:ext>
            </p:extLst>
          </p:nvPr>
        </p:nvGraphicFramePr>
        <p:xfrm>
          <a:off x="4339848" y="2924944"/>
          <a:ext cx="1960344" cy="365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9382"/>
                <a:gridCol w="299382"/>
                <a:gridCol w="299382"/>
                <a:gridCol w="299382"/>
                <a:gridCol w="299382"/>
                <a:gridCol w="231717"/>
                <a:gridCol w="231717"/>
              </a:tblGrid>
              <a:tr h="303808"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V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K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Á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D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b="1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8" name="Tabulka 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7437405"/>
              </p:ext>
            </p:extLst>
          </p:nvPr>
        </p:nvGraphicFramePr>
        <p:xfrm>
          <a:off x="6660232" y="6265912"/>
          <a:ext cx="1944214" cy="46636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48951"/>
                <a:gridCol w="248951"/>
                <a:gridCol w="248951"/>
                <a:gridCol w="248951"/>
                <a:gridCol w="248951"/>
                <a:gridCol w="248951"/>
                <a:gridCol w="225254"/>
                <a:gridCol w="225254"/>
              </a:tblGrid>
              <a:tr h="466368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P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E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N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6198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ovéPole 21"/>
          <p:cNvSpPr txBox="1"/>
          <p:nvPr/>
        </p:nvSpPr>
        <p:spPr>
          <a:xfrm>
            <a:off x="395536" y="980728"/>
            <a:ext cx="7272808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&lt;cit.2012-10-02&gt;. </a:t>
            </a:r>
            <a:r>
              <a:rPr lang="cs-CZ" dirty="0"/>
              <a:t>Obrázky dostupné pod licencí </a:t>
            </a:r>
            <a:r>
              <a:rPr lang="cs-CZ" dirty="0" err="1"/>
              <a:t>Creative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</a:t>
            </a:r>
            <a:r>
              <a:rPr lang="cs-CZ" dirty="0" smtClean="0"/>
              <a:t>na</a:t>
            </a:r>
          </a:p>
          <a:p>
            <a:r>
              <a:rPr lang="cs-CZ" sz="1400" dirty="0">
                <a:hlinkClick r:id="rId2"/>
              </a:rPr>
              <a:t>http://cs.wikipedia.org/wiki/Soubor:Prunus_-_</a:t>
            </a:r>
            <a:r>
              <a:rPr lang="cs-CZ" sz="1400" dirty="0" smtClean="0">
                <a:hlinkClick r:id="rId2"/>
              </a:rPr>
              <a:t>President.JPG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cs.wikipedia.org/wiki/Soubor:Apricot_and_cross_section.jpg</a:t>
            </a:r>
            <a:endParaRPr lang="cs-CZ" sz="1400" dirty="0" smtClean="0"/>
          </a:p>
          <a:p>
            <a:r>
              <a:rPr lang="cs-CZ" sz="1400" dirty="0">
                <a:hlinkClick r:id="rId4"/>
              </a:rPr>
              <a:t>http://</a:t>
            </a:r>
            <a:r>
              <a:rPr lang="cs-CZ" sz="1400" dirty="0" smtClean="0">
                <a:hlinkClick r:id="rId4"/>
              </a:rPr>
              <a:t>cs.wikipedia.org/wiki/Soubor:Autumn_Red_peaches.jpg</a:t>
            </a:r>
            <a:endParaRPr lang="cs-CZ" sz="1400" dirty="0" smtClean="0"/>
          </a:p>
          <a:p>
            <a:r>
              <a:rPr lang="cs-CZ" sz="1400" dirty="0">
                <a:hlinkClick r:id="rId5"/>
              </a:rPr>
              <a:t>http://</a:t>
            </a:r>
            <a:r>
              <a:rPr lang="cs-CZ" sz="1400" dirty="0" smtClean="0">
                <a:hlinkClick r:id="rId5"/>
              </a:rPr>
              <a:t>cs.wikipedia.org/wiki/Soubor:Haselnuss_Gr_99.jpg</a:t>
            </a:r>
            <a:endParaRPr lang="cs-CZ" sz="1400" dirty="0" smtClean="0"/>
          </a:p>
          <a:p>
            <a:r>
              <a:rPr lang="cs-CZ" sz="1400" dirty="0">
                <a:hlinkClick r:id="rId6"/>
              </a:rPr>
              <a:t>http://</a:t>
            </a:r>
            <a:r>
              <a:rPr lang="cs-CZ" sz="1400" dirty="0" smtClean="0">
                <a:hlinkClick r:id="rId6"/>
              </a:rPr>
              <a:t>cs.wikipedia.org/wiki/Soubor:Walnut03.jpg</a:t>
            </a:r>
            <a:endParaRPr lang="cs-CZ" sz="1400" dirty="0" smtClean="0"/>
          </a:p>
          <a:p>
            <a:r>
              <a:rPr lang="cs-CZ" sz="1400" dirty="0">
                <a:hlinkClick r:id="rId7"/>
              </a:rPr>
              <a:t>http://</a:t>
            </a:r>
            <a:r>
              <a:rPr lang="cs-CZ" sz="1400" dirty="0" smtClean="0">
                <a:hlinkClick r:id="rId7"/>
              </a:rPr>
              <a:t>upload.wikimedia.org/wikipedia/commons/b/bb/Table_grapes_on_white.jpg</a:t>
            </a:r>
            <a:endParaRPr lang="cs-CZ" sz="1400" dirty="0" smtClean="0"/>
          </a:p>
          <a:p>
            <a:r>
              <a:rPr lang="cs-CZ" sz="1400" dirty="0">
                <a:hlinkClick r:id="rId8"/>
              </a:rPr>
              <a:t>http://</a:t>
            </a:r>
            <a:r>
              <a:rPr lang="cs-CZ" sz="1400" dirty="0" smtClean="0">
                <a:hlinkClick r:id="rId8"/>
              </a:rPr>
              <a:t>cs.wikipedia.org/wiki/Soubor:Raspberries.jpg</a:t>
            </a:r>
            <a:endParaRPr lang="cs-CZ" sz="1400" dirty="0" smtClean="0"/>
          </a:p>
          <a:p>
            <a:r>
              <a:rPr lang="cs-CZ" sz="1400" dirty="0">
                <a:hlinkClick r:id="rId9"/>
              </a:rPr>
              <a:t>http://</a:t>
            </a:r>
            <a:r>
              <a:rPr lang="cs-CZ" sz="1400" dirty="0" smtClean="0">
                <a:hlinkClick r:id="rId9"/>
              </a:rPr>
              <a:t>cs.wikipedia.org/wiki/Soubor:Fragaria_Fruit_Close-up.jpg</a:t>
            </a:r>
            <a:endParaRPr lang="cs-CZ" sz="1400" dirty="0" smtClean="0"/>
          </a:p>
          <a:p>
            <a:r>
              <a:rPr lang="cs-CZ" sz="1400" dirty="0">
                <a:hlinkClick r:id="rId10"/>
              </a:rPr>
              <a:t>http://</a:t>
            </a:r>
            <a:r>
              <a:rPr lang="cs-CZ" sz="1400" dirty="0" smtClean="0">
                <a:hlinkClick r:id="rId10"/>
              </a:rPr>
              <a:t>cs.wikipedia.org/wiki/Soubor:Blackberry_fruit.jpg</a:t>
            </a:r>
            <a:endParaRPr lang="cs-CZ" sz="1400" dirty="0" smtClean="0"/>
          </a:p>
          <a:p>
            <a:r>
              <a:rPr lang="cs-CZ" sz="1400" dirty="0"/>
              <a:t>http://cs.wikipedia.org/wiki/Soubor:Gooseberries_in_a_cup.jpg</a:t>
            </a:r>
          </a:p>
        </p:txBody>
      </p:sp>
      <p:sp>
        <p:nvSpPr>
          <p:cNvPr id="2" name="Obdélník 1"/>
          <p:cNvSpPr/>
          <p:nvPr/>
        </p:nvSpPr>
        <p:spPr>
          <a:xfrm>
            <a:off x="287197" y="26238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Obrázky:</a:t>
            </a:r>
            <a:endParaRPr lang="cs-CZ" dirty="0"/>
          </a:p>
          <a:p>
            <a:r>
              <a:rPr lang="cs-CZ" dirty="0"/>
              <a:t>Kliparty použity z webu Office.com.</a:t>
            </a:r>
          </a:p>
        </p:txBody>
      </p:sp>
    </p:spTree>
    <p:extLst>
      <p:ext uri="{BB962C8B-B14F-4D97-AF65-F5344CB8AC3E}">
        <p14:creationId xmlns:p14="http://schemas.microsoft.com/office/powerpoint/2010/main" val="13427460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1168</TotalTime>
  <Words>260</Words>
  <Application>Microsoft Office PowerPoint</Application>
  <PresentationFormat>Předvádění na obrazovce (4:3)</PresentationFormat>
  <Paragraphs>165</Paragraphs>
  <Slides>11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Anotace: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131</cp:revision>
  <dcterms:created xsi:type="dcterms:W3CDTF">2012-03-09T21:22:25Z</dcterms:created>
  <dcterms:modified xsi:type="dcterms:W3CDTF">2012-10-24T17:45:15Z</dcterms:modified>
</cp:coreProperties>
</file>