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notesMasterIdLst>
    <p:notesMasterId r:id="rId25"/>
  </p:notesMasterIdLst>
  <p:sldIdLst>
    <p:sldId id="281" r:id="rId2"/>
    <p:sldId id="313" r:id="rId3"/>
    <p:sldId id="327" r:id="rId4"/>
    <p:sldId id="324" r:id="rId5"/>
    <p:sldId id="325" r:id="rId6"/>
    <p:sldId id="328" r:id="rId7"/>
    <p:sldId id="329" r:id="rId8"/>
    <p:sldId id="345" r:id="rId9"/>
    <p:sldId id="346" r:id="rId10"/>
    <p:sldId id="332" r:id="rId11"/>
    <p:sldId id="347" r:id="rId12"/>
    <p:sldId id="348" r:id="rId13"/>
    <p:sldId id="349" r:id="rId14"/>
    <p:sldId id="335" r:id="rId15"/>
    <p:sldId id="336" r:id="rId16"/>
    <p:sldId id="350" r:id="rId17"/>
    <p:sldId id="351" r:id="rId18"/>
    <p:sldId id="352" r:id="rId19"/>
    <p:sldId id="353" r:id="rId20"/>
    <p:sldId id="342" r:id="rId21"/>
    <p:sldId id="343" r:id="rId22"/>
    <p:sldId id="344" r:id="rId23"/>
    <p:sldId id="30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6" autoAdjust="0"/>
    <p:restoredTop sz="94660"/>
  </p:normalViewPr>
  <p:slideViewPr>
    <p:cSldViewPr>
      <p:cViewPr varScale="1">
        <p:scale>
          <a:sx n="69" d="100"/>
          <a:sy n="69" d="100"/>
        </p:scale>
        <p:origin x="-14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FEA837-F869-48C6-A018-6442CB5759C5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368A17-3632-4FD7-9970-14E291CA19D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8A17-3632-4FD7-9970-14E291CA19D7}" type="slidenum">
              <a:rPr lang="cs-CZ" smtClean="0"/>
              <a:t>23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slide" Target="slide19.xml"/><Relationship Id="rId18" Type="http://schemas.openxmlformats.org/officeDocument/2006/relationships/slide" Target="slide14.xml"/><Relationship Id="rId3" Type="http://schemas.openxmlformats.org/officeDocument/2006/relationships/image" Target="../media/image3.jpeg"/><Relationship Id="rId7" Type="http://schemas.openxmlformats.org/officeDocument/2006/relationships/slide" Target="slide16.xml"/><Relationship Id="rId12" Type="http://schemas.openxmlformats.org/officeDocument/2006/relationships/slide" Target="slide10.xml"/><Relationship Id="rId17" Type="http://schemas.openxmlformats.org/officeDocument/2006/relationships/slide" Target="slide21.xml"/><Relationship Id="rId2" Type="http://schemas.openxmlformats.org/officeDocument/2006/relationships/notesSlide" Target="../notesSlides/notesSlide3.xml"/><Relationship Id="rId16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8.xml"/><Relationship Id="rId5" Type="http://schemas.openxmlformats.org/officeDocument/2006/relationships/slide" Target="slide15.xml"/><Relationship Id="rId15" Type="http://schemas.openxmlformats.org/officeDocument/2006/relationships/slide" Target="slide20.xml"/><Relationship Id="rId10" Type="http://schemas.openxmlformats.org/officeDocument/2006/relationships/slide" Target="slide9.xml"/><Relationship Id="rId19" Type="http://schemas.openxmlformats.org/officeDocument/2006/relationships/slide" Target="slide22.xml"/><Relationship Id="rId4" Type="http://schemas.openxmlformats.org/officeDocument/2006/relationships/slide" Target="slide6.xml"/><Relationship Id="rId9" Type="http://schemas.openxmlformats.org/officeDocument/2006/relationships/slide" Target="slide17.xml"/><Relationship Id="rId14" Type="http://schemas.openxmlformats.org/officeDocument/2006/relationships/slide" Target="slide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2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4.wmf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slide" Target="sl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slide" Target="slid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slide" Target="slid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slide" Target="slid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slide" Target="slid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slide" Target="slid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slide" Target="slid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slide" Target="slid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slide" Target="slide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slide" Target="slide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slide" Target="slide4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slide" Target="slide5.xml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10" Type="http://schemas.openxmlformats.org/officeDocument/2006/relationships/image" Target="../media/image23.jpeg"/><Relationship Id="rId4" Type="http://schemas.openxmlformats.org/officeDocument/2006/relationships/image" Target="../media/image19.jpeg"/><Relationship Id="rId9" Type="http://schemas.openxmlformats.org/officeDocument/2006/relationships/slide" Target="slide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eta_vulgaris_subsp._vulgaris_var._conditiva,_Rote_R%C3%BCbe.JPG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Dor%C3%A9_virusziek_(Solanum_tuberosum_with_virus).jpg?uselang=cs" TargetMode="External"/><Relationship Id="rId4" Type="http://schemas.openxmlformats.org/officeDocument/2006/relationships/hyperlink" Target="http://cs.wikipedia.org/wiki/Soubor:SugarBee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14255880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Zemědělské plodiny soutěž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620688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204864"/>
            <a:ext cx="8183562" cy="4187825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lvl="0"/>
            <a:r>
              <a:rPr lang="cs-CZ" dirty="0" smtClean="0"/>
              <a:t>Určeno žákům 2. ročníku.</a:t>
            </a:r>
            <a:endParaRPr lang="cs-CZ" dirty="0"/>
          </a:p>
          <a:p>
            <a:pPr lvl="0"/>
            <a:r>
              <a:rPr lang="cs-CZ" dirty="0" smtClean="0"/>
              <a:t>Hra je určena k ověření poznatků o zemědělských plodinách.</a:t>
            </a:r>
            <a:endParaRPr lang="cs-CZ" dirty="0"/>
          </a:p>
          <a:p>
            <a:r>
              <a:rPr lang="cs-CZ" dirty="0" smtClean="0"/>
              <a:t>Po </a:t>
            </a:r>
            <a:r>
              <a:rPr lang="cs-CZ" dirty="0"/>
              <a:t>kliknutí na číslo se zobrazí otázka. Žák po přečtení otázky klikne na jednu z odpovědí. Správnost se potvrdí obrázkem (úsměv- zamračení) a zvukovým efektem (potlesk- povzdech</a:t>
            </a:r>
            <a:r>
              <a:rPr lang="cs-CZ" dirty="0" smtClean="0"/>
              <a:t>). Číslo otázky udává jeho hodnotu. Žáci si body připočítávají.</a:t>
            </a:r>
            <a:endParaRPr lang="cs-CZ" dirty="0"/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833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Lenka\AppData\Local\Microsoft\Windows\Temporary Internet Files\Content.IE5\XRJS6H6Y\MP9004483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986" y="0"/>
            <a:ext cx="808341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71799681"/>
              </p:ext>
            </p:extLst>
          </p:nvPr>
        </p:nvGraphicFramePr>
        <p:xfrm>
          <a:off x="1691680" y="609600"/>
          <a:ext cx="5527303" cy="56388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736304"/>
                <a:gridCol w="2790999"/>
              </a:tblGrid>
              <a:tr h="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Arial Rounded MT Bold" pitchFamily="34" charset="0"/>
                        </a:rPr>
                        <a:t>ZEMĚDĚLSKÉ PLODINY</a:t>
                      </a:r>
                      <a:endParaRPr lang="cs-CZ" sz="2800" dirty="0">
                        <a:latin typeface="Arial Rounded MT Bold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>
                        <a:latin typeface="Arial Rounded MT Bold" pitchFamily="34" charset="0"/>
                      </a:endParaRPr>
                    </a:p>
                  </a:txBody>
                  <a:tcPr/>
                </a:tc>
              </a:tr>
              <a:tr h="596693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hlinkClick r:id="rId4" action="ppaction://hlinksldjump"/>
                        </a:rPr>
                        <a:t>1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hlinkClick r:id="rId5" action="ppaction://hlinksldjump"/>
                        </a:rPr>
                        <a:t>9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96693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hlinkClick r:id="rId6" action="ppaction://hlinksldjump"/>
                        </a:rPr>
                        <a:t>2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hlinkClick r:id="rId7" action="ppaction://hlinksldjump"/>
                        </a:rPr>
                        <a:t>10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96693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hlinkClick r:id="rId8" action="ppaction://hlinksldjump"/>
                        </a:rPr>
                        <a:t>3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hlinkClick r:id="rId9" action="ppaction://hlinksldjump"/>
                        </a:rPr>
                        <a:t>11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96693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hlinkClick r:id="rId10" action="ppaction://hlinksldjump"/>
                        </a:rPr>
                        <a:t>4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hlinkClick r:id="rId11" action="ppaction://hlinksldjump"/>
                        </a:rPr>
                        <a:t>12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96693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hlinkClick r:id="rId12" action="ppaction://hlinksldjump"/>
                        </a:rPr>
                        <a:t>5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hlinkClick r:id="rId13" action="ppaction://hlinksldjump"/>
                        </a:rPr>
                        <a:t>13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96693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effectLst/>
                          <a:hlinkClick r:id="rId14" action="ppaction://hlinksldjump"/>
                        </a:rPr>
                        <a:t>6</a:t>
                      </a:r>
                      <a:endParaRPr lang="cs-CZ" sz="36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effectLst/>
                          <a:hlinkClick r:id="rId15" action="ppaction://hlinksldjump"/>
                        </a:rPr>
                        <a:t>14</a:t>
                      </a:r>
                      <a:endParaRPr lang="cs-CZ" sz="36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96693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effectLst/>
                          <a:hlinkClick r:id="rId16" action="ppaction://hlinksldjump"/>
                        </a:rPr>
                        <a:t>7</a:t>
                      </a:r>
                      <a:endParaRPr lang="cs-CZ" sz="36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effectLst/>
                          <a:hlinkClick r:id="rId17" action="ppaction://hlinksldjump"/>
                        </a:rPr>
                        <a:t>15</a:t>
                      </a:r>
                      <a:endParaRPr lang="cs-CZ" sz="36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596693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effectLst/>
                          <a:hlinkClick r:id="rId18" action="ppaction://hlinksldjump"/>
                        </a:rPr>
                        <a:t>8</a:t>
                      </a:r>
                      <a:endParaRPr lang="cs-CZ" sz="36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effectLst/>
                          <a:hlinkClick r:id="rId19" action="ppaction://hlinksldjump"/>
                        </a:rPr>
                        <a:t>16</a:t>
                      </a:r>
                      <a:endParaRPr lang="cs-CZ" sz="36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61506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Lenka\AppData\Local\Microsoft\Windows\Temporary Internet Files\Content.IE5\MNJUHCV2\MC900441896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0216" y="5121188"/>
            <a:ext cx="1349819" cy="936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Lenka\AppData\Local\Microsoft\Windows\Temporary Internet Files\Content.IE5\V0LQUMI0\MC900424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340768"/>
            <a:ext cx="3528392" cy="3793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17803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:sndAc>
          <p:stSnd>
            <p:snd r:embed="rId7" name="applause.wav"/>
          </p:stSnd>
        </p:sndAc>
      </p:transition>
    </mc:Choice>
    <mc:Fallback>
      <p:transition spd="slow" advClick="0"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MNJUHCV2\MC900441896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0632" y="5085184"/>
            <a:ext cx="1868982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M9KH942T\MC9004404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310493"/>
            <a:ext cx="5472608" cy="443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41171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:sndAc>
          <p:stSnd>
            <p:snd r:embed="rId7" name="explode.wav"/>
          </p:stSnd>
        </p:sndAc>
      </p:transition>
    </mc:Choice>
    <mc:Fallback>
      <p:transition spd="slow" advClick="0">
        <p:sndAc>
          <p:stSnd>
            <p:snd r:embed="rId3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547664" y="3861048"/>
            <a:ext cx="6336704" cy="100811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U řepy konzumujeme její část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907704" y="5168407"/>
            <a:ext cx="2232248" cy="86409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hlinkClick r:id="rId3" action="ppaction://hlinksldjump"/>
              </a:rPr>
              <a:t>nadzemní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16016" y="5168407"/>
            <a:ext cx="2304256" cy="86409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hlinkClick r:id="rId4" action="ppaction://hlinksldjump"/>
              </a:rPr>
              <a:t>podzemní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332656"/>
            <a:ext cx="2520280" cy="3360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26058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659778" y="3356992"/>
            <a:ext cx="5976664" cy="100811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Řepa patří mezi zeleninu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659778" y="4736359"/>
            <a:ext cx="2465995" cy="86409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hlinkClick r:id="rId3" action="ppaction://hlinksldjump"/>
              </a:rPr>
              <a:t>kořenovou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36096" y="4736359"/>
            <a:ext cx="2304256" cy="86409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hlinkClick r:id="rId4" action="ppaction://hlinksldjump"/>
              </a:rPr>
              <a:t>plodovou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9872" y="188640"/>
            <a:ext cx="2249389" cy="2999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81422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547664" y="3861048"/>
            <a:ext cx="5976664" cy="100811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Brambory sklízíme na …..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43808" y="5168407"/>
            <a:ext cx="1296144" cy="86409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hlinkClick r:id="rId3" action="ppaction://hlinksldjump"/>
              </a:rPr>
              <a:t>jaře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16016" y="5168407"/>
            <a:ext cx="2088232" cy="86409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hlinkClick r:id="rId4" action="ppaction://hlinksldjump"/>
              </a:rPr>
              <a:t>podzim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Lenka\AppData\Local\Microsoft\Windows\Temporary Internet Files\Content.IE5\O6GTJT32\MP90017794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620688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3627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547664" y="3861048"/>
            <a:ext cx="5976664" cy="100811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Brambory na jaře…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95736" y="5168407"/>
            <a:ext cx="1944216" cy="86409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hlinkClick r:id="rId3" action="ppaction://hlinksldjump"/>
              </a:rPr>
              <a:t>sejeme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16016" y="5168407"/>
            <a:ext cx="2088232" cy="86409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hlinkClick r:id="rId4" action="ppaction://hlinksldjump"/>
              </a:rPr>
              <a:t>sázíme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Lenka\AppData\Local\Microsoft\Windows\Temporary Internet Files\Content.IE5\O6GTJT32\MP90017794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620688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71263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547664" y="3861048"/>
            <a:ext cx="5976664" cy="100811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Cukr se vyrábí z…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95736" y="5168407"/>
            <a:ext cx="1944216" cy="86409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hlinkClick r:id="rId3" action="ppaction://hlinksldjump"/>
              </a:rPr>
              <a:t>řepy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16016" y="5179912"/>
            <a:ext cx="2232248" cy="86409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hlinkClick r:id="rId4" action="ppaction://hlinksldjump"/>
              </a:rPr>
              <a:t>brambor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Lenka\AppData\Local\Microsoft\Windows\Temporary Internet Files\Content.IE5\O6GTJT32\MP90017794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69624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684994"/>
            <a:ext cx="1800200" cy="2723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59897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547664" y="3861048"/>
            <a:ext cx="6912768" cy="100811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Stonek s listy u brambor se nazývá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95736" y="5168407"/>
            <a:ext cx="1944216" cy="86409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hlinkClick r:id="rId3" action="ppaction://hlinksldjump"/>
              </a:rPr>
              <a:t>chrást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16016" y="5168407"/>
            <a:ext cx="2088232" cy="86409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hlinkClick r:id="rId4" action="ppaction://hlinksldjump"/>
              </a:rPr>
              <a:t>nať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84016" y="404664"/>
            <a:ext cx="4064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52926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547664" y="3861048"/>
            <a:ext cx="6336704" cy="100811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Stonek s listy u řepy se nazývá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907704" y="5168407"/>
            <a:ext cx="2232248" cy="86409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hlinkClick r:id="rId3" action="ppaction://hlinksldjump"/>
              </a:rPr>
              <a:t>chrást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16016" y="5168407"/>
            <a:ext cx="2304256" cy="86409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hlinkClick r:id="rId4" action="ppaction://hlinksldjump"/>
              </a:rPr>
              <a:t>větev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332656"/>
            <a:ext cx="2520280" cy="3360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92969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547664" y="3861048"/>
            <a:ext cx="6336704" cy="100811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Plod řepy se nazývá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907704" y="5168407"/>
            <a:ext cx="2232248" cy="86409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hlinkClick r:id="rId3" action="ppaction://hlinksldjump"/>
              </a:rPr>
              <a:t>bulva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16016" y="5168407"/>
            <a:ext cx="2304256" cy="86409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hlinkClick r:id="rId4" action="ppaction://hlinksldjump"/>
              </a:rPr>
              <a:t>řepka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332656"/>
            <a:ext cx="2520280" cy="3360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49748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9692" y="3922155"/>
            <a:ext cx="5832648" cy="158417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Slunečnici pěstujeme pro 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915816" y="5661248"/>
            <a:ext cx="1656184" cy="93610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listy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148064" y="5661248"/>
            <a:ext cx="2088232" cy="93610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4" action="ppaction://hlinksldjump"/>
              </a:rPr>
              <a:t>semena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Lenka\AppData\Local\Microsoft\Windows\Temporary Internet Files\Content.IE5\5572ZA8N\MP9002275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6440" y="188640"/>
            <a:ext cx="2673692" cy="3384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23979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3140968"/>
            <a:ext cx="5832648" cy="158417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Květy slunečnice se otáčejí za sluncem.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3059832" y="5085184"/>
            <a:ext cx="1656184" cy="93610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ANO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932040" y="5085184"/>
            <a:ext cx="1656184" cy="93610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4" action="ppaction://hlinksldjump"/>
              </a:rPr>
              <a:t>NE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Lenka\AppData\Local\Microsoft\Windows\Temporary Internet Files\Content.IE5\O6GTJT32\MP9004318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3544" y="332656"/>
            <a:ext cx="2686608" cy="2686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99206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3140968"/>
            <a:ext cx="5832648" cy="158417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Ze semen slunečnice se vyrábí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059832" y="5085184"/>
            <a:ext cx="1656184" cy="93610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olej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932040" y="5085184"/>
            <a:ext cx="1656184" cy="93610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4" action="ppaction://hlinksldjump"/>
              </a:rPr>
              <a:t>ocet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Lenka\AppData\Local\Microsoft\Windows\Temporary Internet Files\Content.IE5\8PLZNXLH\MP9004003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9138" y="26064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92815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19872" y="3140968"/>
            <a:ext cx="4814899" cy="158417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Na obrázku je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419872" y="5043473"/>
            <a:ext cx="1874587" cy="93610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pšenice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642483" y="5043473"/>
            <a:ext cx="2592288" cy="93610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4" action="ppaction://hlinksldjump"/>
              </a:rPr>
              <a:t>oves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Lenka\AppData\Local\Microsoft\Windows\Temporary Internet Files\Content.IE5\XRJS6H6Y\MP90044829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1" y="309638"/>
            <a:ext cx="3023145" cy="4542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9164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19872" y="3140968"/>
            <a:ext cx="4814899" cy="158417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Na obrázku je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419872" y="5043473"/>
            <a:ext cx="1874587" cy="93610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pšenice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642483" y="5043473"/>
            <a:ext cx="2592288" cy="93610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4" action="ppaction://hlinksldjump"/>
              </a:rPr>
              <a:t>oves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318570"/>
            <a:ext cx="2935046" cy="4697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39212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19872" y="3140968"/>
            <a:ext cx="4814899" cy="158417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Obilí sklízíme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195736" y="5043473"/>
            <a:ext cx="3098723" cy="93610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na podzim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642483" y="5043473"/>
            <a:ext cx="2592288" cy="93610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4" action="ppaction://hlinksldjump"/>
              </a:rPr>
              <a:t>v létě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Lenka\AppData\Local\Microsoft\Windows\Temporary Internet Files\Content.IE5\XRJS6H6Y\MP9004116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388843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2067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3140968"/>
            <a:ext cx="5832648" cy="158417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Obilí na jaře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838073" y="5063625"/>
            <a:ext cx="2664295" cy="93610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sejeme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095802" y="5006352"/>
            <a:ext cx="2592288" cy="93610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4" action="ppaction://hlinksldjump"/>
              </a:rPr>
              <a:t>sadíme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Lenka\AppData\Local\Microsoft\Windows\Temporary Internet Files\Content.IE5\FV9LY7R9\MP9004116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6632"/>
            <a:ext cx="4322856" cy="2880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08373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55442" y="3284984"/>
            <a:ext cx="5832648" cy="158417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Vyschlé stonky a stébla z obilovin jsou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907704" y="5063625"/>
            <a:ext cx="2664295" cy="93610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seno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095802" y="5063625"/>
            <a:ext cx="2592288" cy="93610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4" action="ppaction://hlinksldjump"/>
              </a:rPr>
              <a:t>sláma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Lenka\AppData\Local\Microsoft\Windows\Temporary Internet Files\Content.IE5\O6GTJT32\MP9002277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76672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083731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55675" y="548680"/>
            <a:ext cx="5832648" cy="158417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Označ, co nepatří mezi zemědělskou plodinu</a:t>
            </a:r>
            <a:endParaRPr lang="cs-CZ" sz="440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Lenka\AppData\Local\Microsoft\Windows\Temporary Internet Files\Content.IE5\8PLZNXLH\MP900411667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3283" y="2708920"/>
            <a:ext cx="1484784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enka\AppData\Local\Microsoft\Windows\Temporary Internet Files\Content.IE5\SGGKC8OC\MP900430664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85346" y="4762143"/>
            <a:ext cx="1500766" cy="1248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Lenka\AppData\Local\Microsoft\Windows\Temporary Internet Files\Content.IE5\5572ZA8N\MP900399374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708920"/>
            <a:ext cx="1136950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Lenka\AppData\Local\Microsoft\Windows\Temporary Internet Files\Content.IE5\B0T8KK7H\MP900177942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708920"/>
            <a:ext cx="2260848" cy="150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80112" y="4431881"/>
            <a:ext cx="1136372" cy="1718906"/>
          </a:xfrm>
          <a:prstGeom prst="rect">
            <a:avLst/>
          </a:prstGeom>
        </p:spPr>
      </p:pic>
      <p:pic>
        <p:nvPicPr>
          <p:cNvPr id="4102" name="Picture 6" descr="C:\Users\Lenka\AppData\Local\Microsoft\Windows\Temporary Internet Files\Content.IE5\2ECJYN9D\MP900400617[1].jpg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408287"/>
            <a:ext cx="124815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740862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39237"/>
            <a:ext cx="777686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r>
              <a:rPr lang="cs-CZ" dirty="0"/>
              <a:t>.</a:t>
            </a:r>
          </a:p>
          <a:p>
            <a:r>
              <a:rPr lang="cs-CZ" dirty="0" smtClean="0"/>
              <a:t>Obrázky</a:t>
            </a:r>
            <a:r>
              <a:rPr lang="cs-CZ" dirty="0"/>
              <a:t>:</a:t>
            </a:r>
          </a:p>
          <a:p>
            <a:r>
              <a:rPr lang="cs-CZ" dirty="0"/>
              <a:t>&lt;cit. </a:t>
            </a:r>
            <a:r>
              <a:rPr lang="cs-CZ" dirty="0" smtClean="0"/>
              <a:t>2012-10-11&gt;. </a:t>
            </a:r>
          </a:p>
          <a:p>
            <a:r>
              <a:rPr lang="cs-CZ" dirty="0" smtClean="0"/>
              <a:t>Dostupné </a:t>
            </a:r>
            <a:r>
              <a:rPr lang="cs-CZ" dirty="0"/>
              <a:t>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</a:t>
            </a:r>
            <a:r>
              <a:rPr lang="cs-CZ" dirty="0" smtClean="0"/>
              <a:t>:</a:t>
            </a:r>
          </a:p>
          <a:p>
            <a:r>
              <a:rPr lang="cs-CZ" dirty="0">
                <a:hlinkClick r:id="rId3"/>
              </a:rPr>
              <a:t>http://cs.wikipedia.org/wiki/Soubor:Beta_vulgaris_subsp._vulgaris_var._conditiva,_</a:t>
            </a:r>
            <a:r>
              <a:rPr lang="cs-CZ" dirty="0" smtClean="0">
                <a:hlinkClick r:id="rId3"/>
              </a:rPr>
              <a:t>Rote_R%C3%BCbe.JPG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cs.wikipedia.org/wiki/Soubor:SugarBeet.jpg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http://commons.wikimedia.org/wiki/File:Dor%C3%A9_virusziek_(Solanum_tuberosum_with_virus).</a:t>
            </a:r>
            <a:r>
              <a:rPr lang="cs-CZ" dirty="0" smtClean="0">
                <a:hlinkClick r:id="rId5"/>
              </a:rPr>
              <a:t>jpg?uselang=cs</a:t>
            </a:r>
            <a:endParaRPr lang="cs-CZ" dirty="0" smtClean="0"/>
          </a:p>
          <a:p>
            <a:r>
              <a:rPr lang="cs-CZ" dirty="0"/>
              <a:t>http://commons.wikimedia.org/wiki/File:Lata.jpg?uselang=cs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04665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668</TotalTime>
  <Words>247</Words>
  <Application>Microsoft Office PowerPoint</Application>
  <PresentationFormat>Předvádění na obrazovce (4:3)</PresentationFormat>
  <Paragraphs>119</Paragraphs>
  <Slides>23</Slides>
  <Notes>23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šárka</cp:lastModifiedBy>
  <cp:revision>78</cp:revision>
  <dcterms:created xsi:type="dcterms:W3CDTF">2012-03-09T21:22:25Z</dcterms:created>
  <dcterms:modified xsi:type="dcterms:W3CDTF">2013-05-20T20:01:27Z</dcterms:modified>
</cp:coreProperties>
</file>