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24"/>
  </p:notesMasterIdLst>
  <p:sldIdLst>
    <p:sldId id="281" r:id="rId2"/>
    <p:sldId id="313" r:id="rId3"/>
    <p:sldId id="327" r:id="rId4"/>
    <p:sldId id="324" r:id="rId5"/>
    <p:sldId id="325" r:id="rId6"/>
    <p:sldId id="328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01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>
      <p:cViewPr varScale="1">
        <p:scale>
          <a:sx n="69" d="100"/>
          <a:sy n="69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0EEAF-DE54-4BB8-BACA-BC136153668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F56BDC-8906-47D5-86DB-7E42B2F9AF8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56BDC-8906-47D5-86DB-7E42B2F9AF8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56BDC-8906-47D5-86DB-7E42B2F9AF80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56BDC-8906-47D5-86DB-7E42B2F9AF80}" type="slidenum">
              <a:rPr lang="cs-CZ" smtClean="0"/>
              <a:t>22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11.xml"/><Relationship Id="rId18" Type="http://schemas.openxmlformats.org/officeDocument/2006/relationships/slide" Target="slide21.xml"/><Relationship Id="rId3" Type="http://schemas.openxmlformats.org/officeDocument/2006/relationships/slide" Target="slide6.xml"/><Relationship Id="rId7" Type="http://schemas.openxmlformats.org/officeDocument/2006/relationships/slide" Target="slide8.xml"/><Relationship Id="rId12" Type="http://schemas.openxmlformats.org/officeDocument/2006/relationships/slide" Target="slide18.xml"/><Relationship Id="rId17" Type="http://schemas.openxmlformats.org/officeDocument/2006/relationships/slide" Target="slide13.xml"/><Relationship Id="rId2" Type="http://schemas.openxmlformats.org/officeDocument/2006/relationships/image" Target="../media/image3.jpeg"/><Relationship Id="rId16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11" Type="http://schemas.openxmlformats.org/officeDocument/2006/relationships/slide" Target="slide10.xml"/><Relationship Id="rId5" Type="http://schemas.openxmlformats.org/officeDocument/2006/relationships/slide" Target="slide7.xml"/><Relationship Id="rId15" Type="http://schemas.openxmlformats.org/officeDocument/2006/relationships/slide" Target="slide12.xml"/><Relationship Id="rId10" Type="http://schemas.openxmlformats.org/officeDocument/2006/relationships/slide" Target="slide17.xml"/><Relationship Id="rId4" Type="http://schemas.openxmlformats.org/officeDocument/2006/relationships/slide" Target="slide14.xml"/><Relationship Id="rId9" Type="http://schemas.openxmlformats.org/officeDocument/2006/relationships/slide" Target="slide9.xml"/><Relationship Id="rId1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1.wav"/><Relationship Id="rId5" Type="http://schemas.openxmlformats.org/officeDocument/2006/relationships/image" Target="../media/image6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9.wmf"/><Relationship Id="rId7" Type="http://schemas.openxmlformats.org/officeDocument/2006/relationships/image" Target="../media/image12.w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wmf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2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wmf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0044304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VY_32_Inovace_Prvouka_2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Ovoce a zelenina- soutěž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782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620688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2204864"/>
            <a:ext cx="8183562" cy="418782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  <a:p>
            <a:pPr lvl="0"/>
            <a:r>
              <a:rPr lang="cs-CZ" dirty="0" smtClean="0"/>
              <a:t>Určeno žákům 2. ročníku.</a:t>
            </a:r>
            <a:endParaRPr lang="cs-CZ" dirty="0"/>
          </a:p>
          <a:p>
            <a:pPr lvl="0"/>
            <a:r>
              <a:rPr lang="cs-CZ" dirty="0" smtClean="0"/>
              <a:t>Hra je určena k ověření poznatků o ovoci </a:t>
            </a:r>
            <a:r>
              <a:rPr lang="cs-CZ" smtClean="0"/>
              <a:t>a zelenině.</a:t>
            </a:r>
            <a:endParaRPr lang="cs-CZ" dirty="0"/>
          </a:p>
          <a:p>
            <a:r>
              <a:rPr lang="cs-CZ" dirty="0" smtClean="0"/>
              <a:t>Po </a:t>
            </a:r>
            <a:r>
              <a:rPr lang="cs-CZ" dirty="0"/>
              <a:t>kliknutí na číslo se zobrazí otázka. Žák po přečtení otázky klikne na jednu z odpovědí. Správnost se potvrdí obrázkem (úsměv- zamračení) a zvukovým efektem (potlesk- povzdech</a:t>
            </a:r>
            <a:r>
              <a:rPr lang="cs-CZ" dirty="0" smtClean="0"/>
              <a:t>). Číslo otázky udává jeho hodnotu. Žáci si body připočítávají.</a:t>
            </a:r>
            <a:endParaRPr lang="cs-CZ" dirty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833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Lenka\AppData\Local\Microsoft\Windows\Temporary Internet Files\Content.IE5\XRJS6H6Y\MP9004483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986" y="0"/>
            <a:ext cx="80834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7538787"/>
              </p:ext>
            </p:extLst>
          </p:nvPr>
        </p:nvGraphicFramePr>
        <p:xfrm>
          <a:off x="1691680" y="609600"/>
          <a:ext cx="5527303" cy="5638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6304"/>
                <a:gridCol w="279099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 Rounded MT Bold" pitchFamily="34" charset="0"/>
                        </a:rPr>
                        <a:t>OVOCE</a:t>
                      </a:r>
                      <a:endParaRPr lang="cs-CZ" sz="2800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 Rounded MT Bold" pitchFamily="34" charset="0"/>
                        </a:rPr>
                        <a:t>ZELENINA</a:t>
                      </a:r>
                      <a:endParaRPr lang="cs-CZ" sz="2800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3" action="ppaction://hlinksldjump"/>
                        </a:rPr>
                        <a:t>1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4" action="ppaction://hlinksldjump"/>
                        </a:rPr>
                        <a:t>1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5" action="ppaction://hlinksldjump"/>
                        </a:rPr>
                        <a:t>2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6" action="ppaction://hlinksldjump"/>
                        </a:rPr>
                        <a:t>2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7" action="ppaction://hlinksldjump"/>
                        </a:rPr>
                        <a:t>3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8" action="ppaction://hlinksldjump"/>
                        </a:rPr>
                        <a:t>3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9" action="ppaction://hlinksldjump"/>
                        </a:rPr>
                        <a:t>4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10" action="ppaction://hlinksldjump"/>
                        </a:rPr>
                        <a:t>4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11" action="ppaction://hlinksldjump"/>
                        </a:rPr>
                        <a:t>5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hlinkClick r:id="rId12" action="ppaction://hlinksldjump"/>
                        </a:rPr>
                        <a:t>5</a:t>
                      </a:r>
                      <a:endParaRPr lang="cs-CZ" sz="3600" b="1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hlinkClick r:id="rId13" action="ppaction://hlinksldjump"/>
                        </a:rPr>
                        <a:t>6</a:t>
                      </a:r>
                      <a:endParaRPr lang="cs-CZ" sz="36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hlinkClick r:id="rId14" action="ppaction://hlinksldjump"/>
                        </a:rPr>
                        <a:t>6</a:t>
                      </a:r>
                      <a:endParaRPr lang="cs-CZ" sz="36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hlinkClick r:id="rId15" action="ppaction://hlinksldjump"/>
                        </a:rPr>
                        <a:t>7</a:t>
                      </a:r>
                      <a:endParaRPr lang="cs-CZ" sz="36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hlinkClick r:id="rId16" action="ppaction://hlinksldjump"/>
                        </a:rPr>
                        <a:t>7</a:t>
                      </a:r>
                      <a:endParaRPr lang="cs-CZ" sz="36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59669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hlinkClick r:id="rId17" action="ppaction://hlinksldjump"/>
                        </a:rPr>
                        <a:t>8</a:t>
                      </a:r>
                      <a:endParaRPr lang="cs-CZ" sz="36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hlinkClick r:id="rId18" action="ppaction://hlinksldjump"/>
                        </a:rPr>
                        <a:t>8</a:t>
                      </a:r>
                      <a:endParaRPr lang="cs-CZ" sz="36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61506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ka\AppData\Local\Microsoft\Windows\Temporary Internet Files\Content.IE5\MNJUHCV2\MC90044189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0216" y="5121188"/>
            <a:ext cx="1349819" cy="93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enka\AppData\Local\Microsoft\Windows\Temporary Internet Files\Content.IE5\V0LQUMI0\MC9004244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40768"/>
            <a:ext cx="3528392" cy="3793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780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6" name="applause.wav"/>
          </p:stSnd>
        </p:sndAc>
      </p:transition>
    </mc:Choice>
    <mc:Fallback>
      <p:transition spd="slow" advClick="0"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MNJUHCV2\MC90044189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0632" y="5085184"/>
            <a:ext cx="186898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M9KH942T\MC9004404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10493"/>
            <a:ext cx="5472608" cy="443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1171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6" name="bomb.wav"/>
          </p:stSnd>
        </p:sndAc>
      </p:transition>
    </mc:Choice>
    <mc:Fallback>
      <p:transition spd="slow" advClick="0"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5HVCSY0H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85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1547664" y="3861048"/>
            <a:ext cx="59766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Patří jablko mezi bobule?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843808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3" action="ppaction://hlinksldjump"/>
              </a:rPr>
              <a:t>ANO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16016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4" action="ppaction://hlinksldjump"/>
              </a:rPr>
              <a:t>NE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605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ka\AppData\Local\Microsoft\Windows\Temporary Internet Files\Content.IE5\5HVCSY0H\MC9002961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6434" y="726540"/>
            <a:ext cx="2411710" cy="211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1673957" y="3068960"/>
            <a:ext cx="59766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V míse leží ….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673957" y="4365104"/>
            <a:ext cx="2465995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3" action="ppaction://hlinksldjump"/>
              </a:rPr>
              <a:t>malvice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346365" y="4304311"/>
            <a:ext cx="2304256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4" action="ppaction://hlinksldjump"/>
              </a:rPr>
              <a:t>bobule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142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enka\AppData\Local\Microsoft\Windows\Temporary Internet Files\Content.IE5\8PLZNXLH\MC900335787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04864"/>
            <a:ext cx="2521390" cy="359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enka\AppData\Local\Microsoft\Windows\Temporary Internet Files\Content.IE5\ZCXTZ92K\MC900232482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7349"/>
            <a:ext cx="2189430" cy="156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ka\AppData\Local\Microsoft\Windows\Temporary Internet Files\Content.IE5\5572ZA8N\MC90033575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62203"/>
            <a:ext cx="1653376" cy="183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Lenka\AppData\Local\Microsoft\Windows\Temporary Internet Files\Content.IE5\O6GTJT32\MC900088298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1565134" cy="137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1043608" y="476672"/>
            <a:ext cx="7200800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Co nepatří mezi tropické ovoce?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4103" name="Picture 7" descr="C:\Users\Lenka\AppData\Local\Microsoft\Windows\Temporary Internet Files\Content.IE5\8PLZNXLH\MC900232494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23110"/>
            <a:ext cx="2201501" cy="130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34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547664" y="3861048"/>
            <a:ext cx="59766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Švestky sklízíme na….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43808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3" action="ppaction://hlinksldjump"/>
              </a:rPr>
              <a:t>jaře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16016" y="5168407"/>
            <a:ext cx="2088232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4" action="ppaction://hlinksldjump"/>
              </a:rPr>
              <a:t>podzim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5123" name="Picture 3" descr="C:\Users\Lenka\AppData\Local\Microsoft\Windows\Temporary Internet Files\Content.IE5\8PLZNXLH\MC90019352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3565" y="332656"/>
            <a:ext cx="4671588" cy="346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500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547664" y="3861048"/>
            <a:ext cx="59766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Vlašský ořech roste na…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95736" y="5168407"/>
            <a:ext cx="1944216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2" action="ppaction://hlinksldjump"/>
              </a:rPr>
              <a:t>ořešáku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16016" y="5168407"/>
            <a:ext cx="223224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3" action="ppaction://hlinksldjump"/>
              </a:rPr>
              <a:t>vlašáku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6148" name="Picture 4" descr="C:\Users\Lenka\AppData\Local\Microsoft\Windows\Temporary Internet Files\Content.IE5\63XHTB3B\MC9002155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052735"/>
            <a:ext cx="3672408" cy="246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9897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enka\AppData\Local\Microsoft\Windows\Temporary Internet Files\Content.IE5\2ECJYN9D\MC9004238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2656"/>
            <a:ext cx="2664296" cy="335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1547664" y="3861048"/>
            <a:ext cx="59766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Rybíz patří mezi bobule?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43808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3" action="ppaction://hlinksldjump"/>
              </a:rPr>
              <a:t>ANO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16016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4" action="ppaction://hlinksldjump"/>
              </a:rPr>
              <a:t>NE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3018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enka\AppData\Local\Microsoft\Windows\Temporary Internet Files\Content.IE5\SGGKC8OC\MC9004359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9479" y="404664"/>
            <a:ext cx="3024336" cy="31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1547664" y="3861048"/>
            <a:ext cx="59766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Patří dýně mezi ovoce?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43808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3" action="ppaction://hlinksldjump"/>
              </a:rPr>
              <a:t>ANO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16016" y="5168407"/>
            <a:ext cx="1296144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hlinkClick r:id="rId4" action="ppaction://hlinksldjump"/>
              </a:rPr>
              <a:t>NE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4765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3356992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Mrkev patří mezi kořenovou zeleninu.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59832" y="5085184"/>
            <a:ext cx="1656184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ANO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932040" y="5085184"/>
            <a:ext cx="1656184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NE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Lenka\AppData\Local\Microsoft\Windows\Temporary Internet Files\Content.IE5\B0T8KK7H\MC9002375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803"/>
            <a:ext cx="3312368" cy="339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23979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3140968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Pórek je cibulovina.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59832" y="5085184"/>
            <a:ext cx="1656184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ANO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932040" y="5085184"/>
            <a:ext cx="1656184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NE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1266" name="Picture 2" descr="C:\Users\Lenka\AppData\Local\Microsoft\Windows\Temporary Internet Files\Content.IE5\32PJ6VWU\MC9002325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48680"/>
            <a:ext cx="3960440" cy="218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9206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3140968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Špenát a salát je zelenina…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265365" y="5063625"/>
            <a:ext cx="1656184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listová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905673" y="5056632"/>
            <a:ext cx="2592288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plodová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2290" name="Picture 2" descr="C:\Users\Lenka\AppData\Local\Microsoft\Windows\Temporary Internet Files\Content.IE5\H5FLVID2\MC9003313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48260"/>
            <a:ext cx="1944216" cy="189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Lenka\AppData\Local\Microsoft\Windows\Temporary Internet Files\Content.IE5\V0LQUMI0\MC9004301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1723" y="764704"/>
            <a:ext cx="2448272" cy="193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37498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3948497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Co nepatří mezi plodovou zeleninu?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13314" name="Picture 2" descr="C:\Users\Lenka\AppData\Local\Microsoft\Windows\Temporary Internet Files\Content.IE5\CZHUZI7Y\MC900391488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541" y="1750486"/>
            <a:ext cx="1449324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Lenka\AppData\Local\Microsoft\Windows\Temporary Internet Files\Content.IE5\FV9LY7R9\MC900246155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70958"/>
            <a:ext cx="2000550" cy="128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Lenka\AppData\Local\Microsoft\Windows\Temporary Internet Files\Content.IE5\FCGESW12\MC90044178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782626"/>
            <a:ext cx="1947664" cy="194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Lenka\AppData\Local\Microsoft\Windows\Temporary Internet Files\Content.IE5\8PLZNXLH\MC900441781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4237" y="782626"/>
            <a:ext cx="1487550" cy="148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596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3140968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Kedlubna a květák </a:t>
            </a:r>
          </a:p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je zelenina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265365" y="5063625"/>
            <a:ext cx="1656184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listová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905673" y="5056632"/>
            <a:ext cx="2592288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košťálová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4338" name="Picture 2" descr="C:\Users\Lenka\AppData\Local\Microsoft\Windows\Temporary Internet Files\Content.IE5\ZCXTZ92K\MC9003313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57479"/>
            <a:ext cx="1361038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Lenka\AppData\Local\Microsoft\Windows\Temporary Internet Files\Content.IE5\SGGKC8OC\MC9002153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86971"/>
            <a:ext cx="2602871" cy="213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9596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3140968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Fazole a hrách jsou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907704" y="5063625"/>
            <a:ext cx="2664295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cibuloviny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95802" y="5006352"/>
            <a:ext cx="2592288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luštěniny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5362" name="Picture 2" descr="C:\Users\Lenka\AppData\Local\Microsoft\Windows\Temporary Internet Files\Content.IE5\63XHTB3B\MC9002508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7632" y="732285"/>
            <a:ext cx="2776396" cy="218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Lenka\AppData\Local\Microsoft\Windows\Temporary Internet Files\Content.IE5\2ECJYN9D\MC9002344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7615" y="865069"/>
            <a:ext cx="2228661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6425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3140968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Ředkev je zelenina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838073" y="5063625"/>
            <a:ext cx="2664295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kořenová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95802" y="5006352"/>
            <a:ext cx="2592288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plodová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7410" name="Picture 2" descr="C:\Users\Lenka\AppData\Local\Microsoft\Windows\Temporary Internet Files\Content.IE5\XRJS6H6Y\MC9002325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0221" y="553019"/>
            <a:ext cx="3273987" cy="225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837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55442" y="3284984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Mrkev na jaře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907704" y="5063625"/>
            <a:ext cx="2664295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sejeme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95802" y="5063625"/>
            <a:ext cx="2592288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sázíme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6389" name="Picture 5" descr="C:\Users\Lenka\AppData\Local\Microsoft\Windows\Temporary Internet Files\Content.IE5\CZHUZI7Y\MC9001915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851" y="269797"/>
            <a:ext cx="3559930" cy="287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8373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55442" y="3284984"/>
            <a:ext cx="5832648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Česnek patří mezi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907704" y="5063625"/>
            <a:ext cx="2664295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2" action="ppaction://hlinksldjump"/>
              </a:rPr>
              <a:t>cibuloviny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95802" y="5063625"/>
            <a:ext cx="2592288" cy="93610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hlinkClick r:id="rId3" action="ppaction://hlinksldjump"/>
              </a:rPr>
              <a:t>luštěniny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Lenka\AppData\Local\Microsoft\Windows\Temporary Internet Files\Content.IE5\V0LQUMI0\MC9001916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72462"/>
            <a:ext cx="3332114" cy="285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4086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39237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</a:t>
            </a:r>
          </a:p>
          <a:p>
            <a:r>
              <a:rPr lang="cs-CZ" dirty="0"/>
              <a:t>Kliparty použity z webu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4665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179</Words>
  <Application>Microsoft Office PowerPoint</Application>
  <PresentationFormat>Předvádění na obrazovce (4:3)</PresentationFormat>
  <Paragraphs>89</Paragraphs>
  <Slides>22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šárka</cp:lastModifiedBy>
  <cp:revision>73</cp:revision>
  <dcterms:created xsi:type="dcterms:W3CDTF">2012-03-09T21:22:25Z</dcterms:created>
  <dcterms:modified xsi:type="dcterms:W3CDTF">2013-05-20T20:12:24Z</dcterms:modified>
</cp:coreProperties>
</file>