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notesMasterIdLst>
    <p:notesMasterId r:id="rId14"/>
  </p:notesMasterIdLst>
  <p:sldIdLst>
    <p:sldId id="281" r:id="rId2"/>
    <p:sldId id="282" r:id="rId3"/>
    <p:sldId id="291" r:id="rId4"/>
    <p:sldId id="302" r:id="rId5"/>
    <p:sldId id="303" r:id="rId6"/>
    <p:sldId id="292" r:id="rId7"/>
    <p:sldId id="305" r:id="rId8"/>
    <p:sldId id="304" r:id="rId9"/>
    <p:sldId id="307" r:id="rId10"/>
    <p:sldId id="306" r:id="rId11"/>
    <p:sldId id="308" r:id="rId12"/>
    <p:sldId id="28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7CE84F3-28C3-443E-9E96-99CF82512B78}" styleName="Tmavý styl 1 – zvýraznění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2571" autoAdjust="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CC185-AAF2-43AE-8C00-1C240E84F960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7194C-C507-4DE0-828C-43CFF98059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8613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7225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9511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875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092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0646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2790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211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6163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948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9521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167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2791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png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png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wmf"/><Relationship Id="rId3" Type="http://schemas.openxmlformats.org/officeDocument/2006/relationships/image" Target="../media/image9.wmf"/><Relationship Id="rId7" Type="http://schemas.openxmlformats.org/officeDocument/2006/relationships/image" Target="../media/image5.wmf"/><Relationship Id="rId12" Type="http://schemas.openxmlformats.org/officeDocument/2006/relationships/image" Target="../media/image1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11" Type="http://schemas.openxmlformats.org/officeDocument/2006/relationships/image" Target="../media/image13.wmf"/><Relationship Id="rId5" Type="http://schemas.openxmlformats.org/officeDocument/2006/relationships/image" Target="../media/image3.png"/><Relationship Id="rId10" Type="http://schemas.openxmlformats.org/officeDocument/2006/relationships/image" Target="../media/image12.wmf"/><Relationship Id="rId4" Type="http://schemas.openxmlformats.org/officeDocument/2006/relationships/image" Target="../media/image7.wmf"/><Relationship Id="rId9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wmf"/><Relationship Id="rId3" Type="http://schemas.openxmlformats.org/officeDocument/2006/relationships/image" Target="../media/image9.wmf"/><Relationship Id="rId7" Type="http://schemas.openxmlformats.org/officeDocument/2006/relationships/image" Target="../media/image5.wmf"/><Relationship Id="rId12" Type="http://schemas.openxmlformats.org/officeDocument/2006/relationships/image" Target="../media/image1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11" Type="http://schemas.openxmlformats.org/officeDocument/2006/relationships/image" Target="../media/image13.wmf"/><Relationship Id="rId5" Type="http://schemas.openxmlformats.org/officeDocument/2006/relationships/image" Target="../media/image3.png"/><Relationship Id="rId10" Type="http://schemas.openxmlformats.org/officeDocument/2006/relationships/image" Target="../media/image12.wmf"/><Relationship Id="rId4" Type="http://schemas.openxmlformats.org/officeDocument/2006/relationships/image" Target="../media/image7.wmf"/><Relationship Id="rId9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png"/><Relationship Id="rId12" Type="http://schemas.openxmlformats.org/officeDocument/2006/relationships/image" Target="../media/image9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11" Type="http://schemas.openxmlformats.org/officeDocument/2006/relationships/image" Target="../media/image26.wmf"/><Relationship Id="rId5" Type="http://schemas.openxmlformats.org/officeDocument/2006/relationships/image" Target="../media/image20.wmf"/><Relationship Id="rId10" Type="http://schemas.openxmlformats.org/officeDocument/2006/relationships/image" Target="../media/image25.wmf"/><Relationship Id="rId4" Type="http://schemas.openxmlformats.org/officeDocument/2006/relationships/image" Target="../media/image19.wmf"/><Relationship Id="rId9" Type="http://schemas.openxmlformats.org/officeDocument/2006/relationships/image" Target="../media/image24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png"/><Relationship Id="rId12" Type="http://schemas.openxmlformats.org/officeDocument/2006/relationships/image" Target="../media/image9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11" Type="http://schemas.openxmlformats.org/officeDocument/2006/relationships/image" Target="../media/image26.wmf"/><Relationship Id="rId5" Type="http://schemas.openxmlformats.org/officeDocument/2006/relationships/image" Target="../media/image20.wmf"/><Relationship Id="rId10" Type="http://schemas.openxmlformats.org/officeDocument/2006/relationships/image" Target="../media/image25.wmf"/><Relationship Id="rId4" Type="http://schemas.openxmlformats.org/officeDocument/2006/relationships/image" Target="../media/image19.wmf"/><Relationship Id="rId9" Type="http://schemas.openxmlformats.org/officeDocument/2006/relationships/image" Target="../media/image24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54398343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VY_32_Inovace_Prvouka_2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Domácí mazlíčci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85184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87826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60438" y="620713"/>
            <a:ext cx="8183562" cy="1052512"/>
          </a:xfrm>
        </p:spPr>
        <p:txBody>
          <a:bodyPr/>
          <a:lstStyle/>
          <a:p>
            <a:r>
              <a:rPr lang="cs-CZ" b="1" dirty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79512" y="2276872"/>
            <a:ext cx="8640960" cy="4115991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Vytvořeno v programu </a:t>
            </a:r>
            <a:r>
              <a:rPr lang="cs-CZ" dirty="0" smtClean="0"/>
              <a:t>Microsoft </a:t>
            </a:r>
            <a:r>
              <a:rPr lang="cs-CZ" dirty="0" err="1" smtClean="0"/>
              <a:t>Power</a:t>
            </a:r>
            <a:r>
              <a:rPr lang="cs-CZ" dirty="0" smtClean="0"/>
              <a:t> Point.</a:t>
            </a:r>
          </a:p>
          <a:p>
            <a:pPr lvl="0"/>
            <a:r>
              <a:rPr lang="cs-CZ" dirty="0" smtClean="0"/>
              <a:t>Určeno žákům 2. ročníku.</a:t>
            </a:r>
          </a:p>
          <a:p>
            <a:pPr lvl="0"/>
            <a:r>
              <a:rPr lang="cs-CZ" dirty="0" smtClean="0"/>
              <a:t>Materiál vede k opakování učiva na téma Domácí mazlíčci.</a:t>
            </a:r>
          </a:p>
          <a:p>
            <a:pPr lvl="0"/>
            <a:r>
              <a:rPr lang="cs-CZ" dirty="0" smtClean="0"/>
              <a:t>Žáci pracují podle zadaných pokynů.</a:t>
            </a:r>
            <a:endParaRPr lang="cs-CZ" dirty="0"/>
          </a:p>
          <a:p>
            <a:pPr marL="0" lvl="0" indent="0">
              <a:buNone/>
            </a:pPr>
            <a:endParaRPr lang="cs-CZ" dirty="0" smtClean="0"/>
          </a:p>
          <a:p>
            <a:pPr marL="0" lv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098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5754797" y="3212976"/>
            <a:ext cx="3240360" cy="22322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JAK SE MÁTE O NÁS, DOMÁCÍ MAZLÍČKY, STARAT? </a:t>
            </a:r>
          </a:p>
          <a:p>
            <a:pPr algn="ctr"/>
            <a:r>
              <a:rPr lang="cs-CZ" sz="1200" dirty="0" smtClean="0"/>
              <a:t>(Doplň názvy zvířat a tajenka ti napoví).</a:t>
            </a:r>
            <a:endParaRPr lang="cs-CZ" sz="1200" dirty="0"/>
          </a:p>
        </p:txBody>
      </p:sp>
      <p:pic>
        <p:nvPicPr>
          <p:cNvPr id="6" name="Picture 2" descr="C:\Users\Lenka\AppData\Local\Microsoft\Windows\Temporary Internet Files\Content.IE5\8PLZNXLH\MC900436326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13648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Lenka\AppData\Local\Microsoft\Windows\Temporary Internet Files\Content.IE5\SGGKC8OC\MC90044140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5380" y="5384495"/>
            <a:ext cx="2530147" cy="1198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enka\AppData\Local\Microsoft\Windows\Temporary Internet Files\Content.IE5\O6GTJT32\MC9004414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6775" y="254202"/>
            <a:ext cx="1828800" cy="103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enka\AppData\Local\Microsoft\Windows\Temporary Internet Files\Content.IE5\2ECJYN9D\MC9003302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5082" y="3435706"/>
            <a:ext cx="936990" cy="47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enka\AppData\Local\Microsoft\Windows\Temporary Internet Files\Content.IE5\H5FLVID2\MC90005762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51030" y="1208768"/>
            <a:ext cx="1662379" cy="146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enka\AppData\Local\Microsoft\Windows\Temporary Internet Files\Content.IE5\XRJS6H6Y\MC90034698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6830" y="5373326"/>
            <a:ext cx="1828800" cy="1428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17367672"/>
              </p:ext>
            </p:extLst>
          </p:nvPr>
        </p:nvGraphicFramePr>
        <p:xfrm>
          <a:off x="251520" y="367295"/>
          <a:ext cx="5184576" cy="54276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603067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603067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603067">
                <a:tc gridSpan="3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Ě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603067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603067">
                <a:tc gridSpan="2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603067">
                <a:tc gridSpan="3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gridSpan="2" v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603067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603067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3067">
                <a:tc gridSpan="3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Ě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vál 9"/>
          <p:cNvSpPr/>
          <p:nvPr/>
        </p:nvSpPr>
        <p:spPr>
          <a:xfrm>
            <a:off x="6573599" y="1071621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7. </a:t>
            </a:r>
            <a:endParaRPr lang="cs-CZ" sz="2400" dirty="0"/>
          </a:p>
        </p:txBody>
      </p:sp>
      <p:sp>
        <p:nvSpPr>
          <p:cNvPr id="21" name="Ovál 20"/>
          <p:cNvSpPr/>
          <p:nvPr/>
        </p:nvSpPr>
        <p:spPr>
          <a:xfrm>
            <a:off x="8288099" y="5378452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5. </a:t>
            </a:r>
            <a:endParaRPr lang="cs-CZ" sz="2400" dirty="0"/>
          </a:p>
        </p:txBody>
      </p:sp>
      <p:sp>
        <p:nvSpPr>
          <p:cNvPr id="22" name="Ovál 21"/>
          <p:cNvSpPr/>
          <p:nvPr/>
        </p:nvSpPr>
        <p:spPr>
          <a:xfrm>
            <a:off x="4906868" y="2132856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4. </a:t>
            </a:r>
            <a:endParaRPr lang="cs-CZ" sz="2400" dirty="0"/>
          </a:p>
        </p:txBody>
      </p:sp>
      <p:sp>
        <p:nvSpPr>
          <p:cNvPr id="23" name="Ovál 22"/>
          <p:cNvSpPr/>
          <p:nvPr/>
        </p:nvSpPr>
        <p:spPr>
          <a:xfrm>
            <a:off x="107504" y="343150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1. </a:t>
            </a:r>
            <a:endParaRPr lang="cs-CZ" sz="2400" dirty="0"/>
          </a:p>
        </p:txBody>
      </p:sp>
      <p:sp>
        <p:nvSpPr>
          <p:cNvPr id="24" name="Ovál 23"/>
          <p:cNvSpPr/>
          <p:nvPr/>
        </p:nvSpPr>
        <p:spPr>
          <a:xfrm>
            <a:off x="3309943" y="925488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2. </a:t>
            </a:r>
            <a:endParaRPr lang="cs-CZ" sz="2400" dirty="0"/>
          </a:p>
        </p:txBody>
      </p:sp>
      <p:sp>
        <p:nvSpPr>
          <p:cNvPr id="25" name="Ovál 24"/>
          <p:cNvSpPr/>
          <p:nvPr/>
        </p:nvSpPr>
        <p:spPr>
          <a:xfrm>
            <a:off x="4248518" y="6096900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1. </a:t>
            </a:r>
            <a:endParaRPr lang="cs-CZ" sz="2400" dirty="0"/>
          </a:p>
        </p:txBody>
      </p:sp>
      <p:pic>
        <p:nvPicPr>
          <p:cNvPr id="1036" name="Picture 12" descr="C:\Users\Lenka\AppData\Local\Microsoft\Windows\Temporary Internet Files\Content.IE5\8PLZNXLH\MC90003047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6868" y="1942574"/>
            <a:ext cx="1638601" cy="269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Ovál 26"/>
          <p:cNvSpPr/>
          <p:nvPr/>
        </p:nvSpPr>
        <p:spPr>
          <a:xfrm>
            <a:off x="712817" y="2858102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5. </a:t>
            </a:r>
            <a:endParaRPr lang="cs-CZ" sz="2400" dirty="0"/>
          </a:p>
        </p:txBody>
      </p:sp>
      <p:sp>
        <p:nvSpPr>
          <p:cNvPr id="28" name="Ovál 27"/>
          <p:cNvSpPr/>
          <p:nvPr/>
        </p:nvSpPr>
        <p:spPr>
          <a:xfrm>
            <a:off x="4357796" y="4005064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7. </a:t>
            </a:r>
            <a:endParaRPr lang="cs-CZ" sz="2400" dirty="0"/>
          </a:p>
        </p:txBody>
      </p:sp>
      <p:sp>
        <p:nvSpPr>
          <p:cNvPr id="19" name="Ovál 18"/>
          <p:cNvSpPr/>
          <p:nvPr/>
        </p:nvSpPr>
        <p:spPr>
          <a:xfrm>
            <a:off x="2010556" y="6225555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8. </a:t>
            </a:r>
            <a:endParaRPr lang="cs-CZ" sz="2400" dirty="0"/>
          </a:p>
        </p:txBody>
      </p:sp>
      <p:sp>
        <p:nvSpPr>
          <p:cNvPr id="20" name="Ovál 19"/>
          <p:cNvSpPr/>
          <p:nvPr/>
        </p:nvSpPr>
        <p:spPr>
          <a:xfrm>
            <a:off x="3777640" y="4636780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2271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5754797" y="3212976"/>
            <a:ext cx="3240360" cy="22322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JAK SE MÁTE O NÁS, DOMÁCÍ MAZLÍČKY, STARAT? </a:t>
            </a:r>
          </a:p>
          <a:p>
            <a:pPr algn="ctr"/>
            <a:r>
              <a:rPr lang="cs-CZ" sz="2800" dirty="0" smtClean="0"/>
              <a:t>SVĚDOMITĚ</a:t>
            </a:r>
            <a:endParaRPr lang="cs-CZ" sz="2800" dirty="0"/>
          </a:p>
        </p:txBody>
      </p:sp>
      <p:pic>
        <p:nvPicPr>
          <p:cNvPr id="6" name="Picture 2" descr="C:\Users\Lenka\AppData\Local\Microsoft\Windows\Temporary Internet Files\Content.IE5\8PLZNXLH\MC900436326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13648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Lenka\AppData\Local\Microsoft\Windows\Temporary Internet Files\Content.IE5\SGGKC8OC\MC90044140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5380" y="5384495"/>
            <a:ext cx="2530147" cy="1198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enka\AppData\Local\Microsoft\Windows\Temporary Internet Files\Content.IE5\O6GTJT32\MC9004414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6775" y="254202"/>
            <a:ext cx="1828800" cy="103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enka\AppData\Local\Microsoft\Windows\Temporary Internet Files\Content.IE5\2ECJYN9D\MC9003302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5082" y="3435706"/>
            <a:ext cx="936990" cy="47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enka\AppData\Local\Microsoft\Windows\Temporary Internet Files\Content.IE5\H5FLVID2\MC90005762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51030" y="1208768"/>
            <a:ext cx="1662379" cy="146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enka\AppData\Local\Microsoft\Windows\Temporary Internet Files\Content.IE5\XRJS6H6Y\MC90034698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66220"/>
            <a:ext cx="1512168" cy="118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8238607"/>
              </p:ext>
            </p:extLst>
          </p:nvPr>
        </p:nvGraphicFramePr>
        <p:xfrm>
          <a:off x="251520" y="367295"/>
          <a:ext cx="5184576" cy="54276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603067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P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S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603067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Ž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L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V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A</a:t>
                      </a:r>
                      <a:endParaRPr lang="cs-CZ" sz="32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603067">
                <a:tc gridSpan="3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Ě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603067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A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D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U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L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K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A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603067">
                <a:tc gridSpan="2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K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O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K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A</a:t>
                      </a:r>
                      <a:endParaRPr lang="cs-CZ" sz="3200" dirty="0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603067">
                <a:tc gridSpan="3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M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Y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Š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gridSpan="2" v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603067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Y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B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I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K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Y</a:t>
                      </a:r>
                      <a:endParaRPr lang="cs-CZ" sz="3200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603067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F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T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K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A</a:t>
                      </a:r>
                      <a:endParaRPr lang="cs-CZ" sz="32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3067">
                <a:tc gridSpan="3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Ě</a:t>
                      </a:r>
                      <a:endParaRPr lang="cs-CZ" sz="3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vál 9"/>
          <p:cNvSpPr/>
          <p:nvPr/>
        </p:nvSpPr>
        <p:spPr>
          <a:xfrm>
            <a:off x="6573599" y="1071621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7. </a:t>
            </a:r>
            <a:endParaRPr lang="cs-CZ" sz="2400" dirty="0"/>
          </a:p>
        </p:txBody>
      </p:sp>
      <p:sp>
        <p:nvSpPr>
          <p:cNvPr id="21" name="Ovál 20"/>
          <p:cNvSpPr/>
          <p:nvPr/>
        </p:nvSpPr>
        <p:spPr>
          <a:xfrm>
            <a:off x="8288099" y="5378452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5. </a:t>
            </a:r>
            <a:endParaRPr lang="cs-CZ" sz="2400" dirty="0"/>
          </a:p>
        </p:txBody>
      </p:sp>
      <p:sp>
        <p:nvSpPr>
          <p:cNvPr id="22" name="Ovál 21"/>
          <p:cNvSpPr/>
          <p:nvPr/>
        </p:nvSpPr>
        <p:spPr>
          <a:xfrm>
            <a:off x="4906868" y="2132856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4. </a:t>
            </a:r>
            <a:endParaRPr lang="cs-CZ" sz="2400" dirty="0"/>
          </a:p>
        </p:txBody>
      </p:sp>
      <p:sp>
        <p:nvSpPr>
          <p:cNvPr id="23" name="Ovál 22"/>
          <p:cNvSpPr/>
          <p:nvPr/>
        </p:nvSpPr>
        <p:spPr>
          <a:xfrm>
            <a:off x="107504" y="343150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1. </a:t>
            </a:r>
            <a:endParaRPr lang="cs-CZ" sz="2400" dirty="0"/>
          </a:p>
        </p:txBody>
      </p:sp>
      <p:sp>
        <p:nvSpPr>
          <p:cNvPr id="24" name="Ovál 23"/>
          <p:cNvSpPr/>
          <p:nvPr/>
        </p:nvSpPr>
        <p:spPr>
          <a:xfrm>
            <a:off x="3309943" y="925488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2. </a:t>
            </a:r>
            <a:endParaRPr lang="cs-CZ" sz="2400" dirty="0"/>
          </a:p>
        </p:txBody>
      </p:sp>
      <p:sp>
        <p:nvSpPr>
          <p:cNvPr id="25" name="Ovál 24"/>
          <p:cNvSpPr/>
          <p:nvPr/>
        </p:nvSpPr>
        <p:spPr>
          <a:xfrm>
            <a:off x="4248518" y="6096900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1. </a:t>
            </a:r>
            <a:endParaRPr lang="cs-CZ" sz="2400" dirty="0"/>
          </a:p>
        </p:txBody>
      </p:sp>
      <p:pic>
        <p:nvPicPr>
          <p:cNvPr id="1036" name="Picture 12" descr="C:\Users\Lenka\AppData\Local\Microsoft\Windows\Temporary Internet Files\Content.IE5\8PLZNXLH\MC90003047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6868" y="1647685"/>
            <a:ext cx="1638601" cy="269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Ovál 26"/>
          <p:cNvSpPr/>
          <p:nvPr/>
        </p:nvSpPr>
        <p:spPr>
          <a:xfrm>
            <a:off x="712817" y="2858102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5. </a:t>
            </a:r>
            <a:endParaRPr lang="cs-CZ" sz="2400" dirty="0"/>
          </a:p>
        </p:txBody>
      </p:sp>
      <p:sp>
        <p:nvSpPr>
          <p:cNvPr id="28" name="Ovál 27"/>
          <p:cNvSpPr/>
          <p:nvPr/>
        </p:nvSpPr>
        <p:spPr>
          <a:xfrm>
            <a:off x="4357796" y="4005064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7. </a:t>
            </a:r>
            <a:endParaRPr lang="cs-CZ" sz="2400" dirty="0"/>
          </a:p>
        </p:txBody>
      </p:sp>
      <p:sp>
        <p:nvSpPr>
          <p:cNvPr id="19" name="Ovál 18"/>
          <p:cNvSpPr/>
          <p:nvPr/>
        </p:nvSpPr>
        <p:spPr>
          <a:xfrm>
            <a:off x="3752483" y="4653136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8. </a:t>
            </a:r>
            <a:endParaRPr lang="cs-CZ" sz="2400" dirty="0"/>
          </a:p>
        </p:txBody>
      </p:sp>
      <p:sp>
        <p:nvSpPr>
          <p:cNvPr id="20" name="Ovál 19"/>
          <p:cNvSpPr/>
          <p:nvPr/>
        </p:nvSpPr>
        <p:spPr>
          <a:xfrm>
            <a:off x="1907704" y="6045030"/>
            <a:ext cx="60531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14677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vnoramenný trojúhelník 1"/>
          <p:cNvSpPr/>
          <p:nvPr/>
        </p:nvSpPr>
        <p:spPr>
          <a:xfrm>
            <a:off x="165602" y="110625"/>
            <a:ext cx="8568952" cy="1086127"/>
          </a:xfrm>
          <a:prstGeom prst="triangle">
            <a:avLst>
              <a:gd name="adj" fmla="val 50749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65602" y="1210417"/>
            <a:ext cx="8568952" cy="22905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2021977" y="764704"/>
            <a:ext cx="48562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Umísti do domečku zvířata, která můžeme chovat doma.</a:t>
            </a:r>
            <a:endParaRPr lang="cs-CZ" sz="1600" dirty="0"/>
          </a:p>
        </p:txBody>
      </p:sp>
      <p:pic>
        <p:nvPicPr>
          <p:cNvPr id="29" name="Picture 12" descr="C:\Users\Lenka\AppData\Local\Microsoft\Windows\Temporary Internet Files\Content.IE5\8PLZNXLH\MC9000304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596804"/>
            <a:ext cx="1339552" cy="220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9" descr="C:\Users\Lenka\AppData\Local\Microsoft\Windows\Temporary Internet Files\Content.IE5\H5FLVID2\MC9000576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0281" y="3632000"/>
            <a:ext cx="1141899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Lenka\AppData\Local\Microsoft\Windows\Temporary Internet Files\Content.IE5\8PLZNXLH\MC90043632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991895"/>
            <a:ext cx="1224354" cy="1224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Users\Lenka\AppData\Local\Microsoft\Windows\Temporary Internet Files\Content.IE5\SGGKC8OC\MC90044140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700076"/>
            <a:ext cx="1977258" cy="936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Lenka\AppData\Local\Microsoft\Windows\Temporary Internet Files\Content.IE5\ZCXTZ92K\MC90044141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4371" y="4782492"/>
            <a:ext cx="1407809" cy="796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enka\AppData\Local\Microsoft\Windows\Temporary Internet Files\Content.IE5\XRJS6H6Y\MC9003264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80599"/>
            <a:ext cx="1424371" cy="1654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enka\AppData\Local\Microsoft\Windows\Temporary Internet Files\Content.IE5\32PJ6VWU\MC90003851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847" y="5755979"/>
            <a:ext cx="632754" cy="906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Lenka\AppData\Local\Microsoft\Windows\Temporary Internet Files\Content.IE5\O6GTJT32\MC90019222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72355" y="3554176"/>
            <a:ext cx="2119770" cy="122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Lenka\AppData\Local\Microsoft\Windows\Temporary Internet Files\Content.IE5\8PLZNXLH\MC900192213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5917" y="4136056"/>
            <a:ext cx="1386042" cy="27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Lenka\AppData\Local\Microsoft\Windows\Temporary Internet Files\Content.IE5\5572ZA8N\MC90011138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7793" y="4715916"/>
            <a:ext cx="1360392" cy="196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Lenka\AppData\Local\Microsoft\Windows\Temporary Internet Files\Content.IE5\FCGESW12\MC900192165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445224"/>
            <a:ext cx="2407802" cy="128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0632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vnoramenný trojúhelník 1"/>
          <p:cNvSpPr/>
          <p:nvPr/>
        </p:nvSpPr>
        <p:spPr>
          <a:xfrm>
            <a:off x="165602" y="110625"/>
            <a:ext cx="8568952" cy="1086127"/>
          </a:xfrm>
          <a:prstGeom prst="triangle">
            <a:avLst>
              <a:gd name="adj" fmla="val 50749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65602" y="1210417"/>
            <a:ext cx="8568952" cy="22905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165602" y="156374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pic>
        <p:nvPicPr>
          <p:cNvPr id="29" name="Picture 12" descr="C:\Users\Lenka\AppData\Local\Microsoft\Windows\Temporary Internet Files\Content.IE5\8PLZNXLH\MC9000304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8353" y="1916749"/>
            <a:ext cx="1339552" cy="220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9" descr="C:\Users\Lenka\AppData\Local\Microsoft\Windows\Temporary Internet Files\Content.IE5\H5FLVID2\MC9000576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464589"/>
            <a:ext cx="1141899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Lenka\AppData\Local\Microsoft\Windows\Temporary Internet Files\Content.IE5\8PLZNXLH\MC90043632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9948" y="2250421"/>
            <a:ext cx="1224354" cy="1224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Users\Lenka\AppData\Local\Microsoft\Windows\Temporary Internet Files\Content.IE5\SGGKC8OC\MC90044140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1" y="2416893"/>
            <a:ext cx="1977258" cy="936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Lenka\AppData\Local\Microsoft\Windows\Temporary Internet Files\Content.IE5\ZCXTZ92K\MC90044141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538549"/>
            <a:ext cx="1407809" cy="796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enka\AppData\Local\Microsoft\Windows\Temporary Internet Files\Content.IE5\XRJS6H6Y\MC9003264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4407" y="3579528"/>
            <a:ext cx="1424371" cy="1654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enka\AppData\Local\Microsoft\Windows\Temporary Internet Files\Content.IE5\32PJ6VWU\MC90003851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847" y="5755979"/>
            <a:ext cx="632754" cy="906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Lenka\AppData\Local\Microsoft\Windows\Temporary Internet Files\Content.IE5\O6GTJT32\MC90019222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72355" y="3554176"/>
            <a:ext cx="2119770" cy="122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Lenka\AppData\Local\Microsoft\Windows\Temporary Internet Files\Content.IE5\8PLZNXLH\MC900192213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5917" y="4136056"/>
            <a:ext cx="1386042" cy="27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Lenka\AppData\Local\Microsoft\Windows\Temporary Internet Files\Content.IE5\5572ZA8N\MC90011138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7793" y="4715916"/>
            <a:ext cx="1360392" cy="196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Lenka\AppData\Local\Microsoft\Windows\Temporary Internet Files\Content.IE5\FCGESW12\MC900192165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445224"/>
            <a:ext cx="2407802" cy="128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1800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4293096"/>
            <a:ext cx="2622557" cy="184562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224298"/>
            <a:ext cx="927048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Jak se máme starat o domácí mazlíčky? </a:t>
            </a:r>
          </a:p>
          <a:p>
            <a:r>
              <a:rPr lang="cs-CZ" sz="1400" dirty="0" smtClean="0"/>
              <a:t>Rozhodni se a dozvíš se, </a:t>
            </a:r>
          </a:p>
          <a:p>
            <a:r>
              <a:rPr lang="cs-CZ" sz="1400" dirty="0" smtClean="0"/>
              <a:t>že tvým domácím mazlíčkem se může stát také křečík……. </a:t>
            </a:r>
            <a:r>
              <a:rPr lang="cs-CZ" sz="1400" i="1" dirty="0" smtClean="0"/>
              <a:t>(Zakroužkuj písmenko pod odpovědí ANO a Ne a písmenka ti napoví.</a:t>
            </a:r>
            <a:endParaRPr lang="cs-CZ" sz="1400" i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966136"/>
              </p:ext>
            </p:extLst>
          </p:nvPr>
        </p:nvGraphicFramePr>
        <p:xfrm>
          <a:off x="140618" y="1052736"/>
          <a:ext cx="6096000" cy="512572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542950"/>
                <a:gridCol w="4320480"/>
                <a:gridCol w="648072"/>
                <a:gridCol w="58449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Když nemáme náladu, nestaráme se o ně.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Honíme se s nimi po domě.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Dáváme jim vhodnou potravu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U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C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Čistíme jim jejich místo.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Můžeme je týrat.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Když nás nebudou bavit, vypustíme je do přírody.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Ď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Křičíme na ně dostatečně dlouho.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Zajistíme, aby měli čerstvou vodu.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F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Krmíme je podle jejich potřeby.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Jsou-li poraněni, necháme je vyšetřit odborníkem- veterinářem.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Ý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Users\Lenka\AppData\Local\Microsoft\Windows\Temporary Internet Files\Content.IE5\5572ZA8N\MC9003834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420887"/>
            <a:ext cx="2160240" cy="173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3381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4293096"/>
            <a:ext cx="2622557" cy="184562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7504" y="183975"/>
            <a:ext cx="47209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Tvým domácím mazlíčkem se může stát také křečík </a:t>
            </a:r>
            <a:r>
              <a:rPr lang="cs-CZ" sz="1400" dirty="0" err="1" smtClean="0"/>
              <a:t>džungarský</a:t>
            </a:r>
            <a:r>
              <a:rPr lang="cs-CZ" sz="1400" dirty="0" smtClean="0"/>
              <a:t>.</a:t>
            </a:r>
            <a:endParaRPr lang="cs-CZ" sz="1400" i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68528049"/>
              </p:ext>
            </p:extLst>
          </p:nvPr>
        </p:nvGraphicFramePr>
        <p:xfrm>
          <a:off x="140618" y="1052736"/>
          <a:ext cx="6096000" cy="512572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542950"/>
                <a:gridCol w="4320480"/>
                <a:gridCol w="648072"/>
                <a:gridCol w="58449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Když nemáme náladu, nestaráme se o ně.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Honíme se s nimi po domě.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Ž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Dáváme jim vhodnou potravu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U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C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Čistíme jim jejich místo.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Můžeme je týrat.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Když nás nebudou bavit, vypustíme je do přírody.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Ď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Křičíme na ně dostatečně dlouho.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Zajistíme, aby měli čerstvou vodu.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F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Krmíme je podle jejich potřeby.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Jsou-li poraněni, necháme je vyšetřit odborníkem- veterinářem.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Ý</a:t>
                      </a:r>
                      <a:endParaRPr lang="cs-CZ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Users\Lenka\AppData\Local\Microsoft\Windows\Temporary Internet Files\Content.IE5\5572ZA8N\MC9003834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420887"/>
            <a:ext cx="2160240" cy="173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068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C:\Users\Lenka\AppData\Local\Microsoft\Windows\Temporary Internet Files\Content.IE5\H5FLVID2\MC9003505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107681"/>
            <a:ext cx="2608276" cy="217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Lenka\AppData\Local\Microsoft\Windows\Temporary Internet Files\Content.IE5\63XHTB3B\MC9004283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5046" y="980728"/>
            <a:ext cx="693077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Lenka\AppData\Local\Microsoft\Windows\Temporary Internet Files\Content.IE5\ZCXTZ92K\MC90019891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9525" y="0"/>
            <a:ext cx="2016224" cy="341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Lenka\AppData\Local\Microsoft\Windows\Temporary Internet Files\Content.IE5\63XHTB3B\MC9003401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9225" y="215830"/>
            <a:ext cx="2106270" cy="181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Lenka\AppData\Local\Microsoft\Windows\Temporary Internet Files\Content.IE5\FV9LY7R9\MC90043391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3670" y="4509120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Lenka\AppData\Local\Microsoft\Windows\Temporary Internet Files\Content.IE5\FCGESW12\MC90030151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6568" y="3490647"/>
            <a:ext cx="1909591" cy="329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:\Users\Lenka\AppData\Local\Microsoft\Windows\Temporary Internet Files\Content.IE5\ZCXTZ92K\MC90010077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588823"/>
            <a:ext cx="1183666" cy="81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C:\Users\Lenka\AppData\Local\Microsoft\Windows\Temporary Internet Files\Content.IE5\8PLZNXLH\MC90043816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490647"/>
            <a:ext cx="1080120" cy="119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C:\Users\Lenka\AppData\Local\Microsoft\Windows\Temporary Internet Files\Content.IE5\8PLZNXLH\MC90043459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22669" y="5136391"/>
            <a:ext cx="1255454" cy="86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C:\Users\Lenka\AppData\Local\Microsoft\Windows\Temporary Internet Files\Content.IE5\ZCXTZ92K\MC90003047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912620" cy="1500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116632"/>
            <a:ext cx="1929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Kam patří? Přiřaď.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64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C:\Users\Lenka\AppData\Local\Microsoft\Windows\Temporary Internet Files\Content.IE5\H5FLVID2\MC9003505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107681"/>
            <a:ext cx="2608276" cy="217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Lenka\AppData\Local\Microsoft\Windows\Temporary Internet Files\Content.IE5\63XHTB3B\MC9004283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65821" y="3516688"/>
            <a:ext cx="693077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Lenka\AppData\Local\Microsoft\Windows\Temporary Internet Files\Content.IE5\ZCXTZ92K\MC90019891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9525" y="0"/>
            <a:ext cx="2016224" cy="341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Lenka\AppData\Local\Microsoft\Windows\Temporary Internet Files\Content.IE5\63XHTB3B\MC9003401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9225" y="215830"/>
            <a:ext cx="2106270" cy="181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Lenka\AppData\Local\Microsoft\Windows\Temporary Internet Files\Content.IE5\FV9LY7R9\MC900433912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3670" y="4509120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Lenka\AppData\Local\Microsoft\Windows\Temporary Internet Files\Content.IE5\FCGESW12\MC90030151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6568" y="3490647"/>
            <a:ext cx="1909591" cy="329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:\Users\Lenka\AppData\Local\Microsoft\Windows\Temporary Internet Files\Content.IE5\ZCXTZ92K\MC90010077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33965" y="908720"/>
            <a:ext cx="1183666" cy="81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C:\Users\Lenka\AppData\Local\Microsoft\Windows\Temporary Internet Files\Content.IE5\8PLZNXLH\MC90043816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8226" y="5585541"/>
            <a:ext cx="1080120" cy="119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C:\Users\Lenka\AppData\Local\Microsoft\Windows\Temporary Internet Files\Content.IE5\8PLZNXLH\MC90043459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3636" y="4777118"/>
            <a:ext cx="1255454" cy="86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C:\Users\Lenka\AppData\Local\Microsoft\Windows\Temporary Internet Files\Content.IE5\ZCXTZ92K\MC90003047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5053" y="1556792"/>
            <a:ext cx="912620" cy="1500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116632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3444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721621"/>
              </p:ext>
            </p:extLst>
          </p:nvPr>
        </p:nvGraphicFramePr>
        <p:xfrm>
          <a:off x="107504" y="1772816"/>
          <a:ext cx="4176464" cy="433640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98934"/>
                <a:gridCol w="2769418"/>
                <a:gridCol w="576064"/>
                <a:gridCol w="432048"/>
              </a:tblGrid>
              <a:tr h="288032">
                <a:tc gridSpan="4"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Domácí mazlíčci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Když nemáme náladu, nestaráme se o ně.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ANO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NE</a:t>
                      </a:r>
                      <a:endParaRPr lang="cs-CZ" sz="1600" dirty="0"/>
                    </a:p>
                  </a:txBody>
                  <a:tcPr/>
                </a:tc>
              </a:tr>
              <a:tr h="3384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Honíme se s nimi po domě.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Dáváme jim vhodnou potravu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Čistíme jim jejich místo.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Můžeme je týrat.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Když nás nebudou bavit,</a:t>
                      </a:r>
                    </a:p>
                    <a:p>
                      <a:r>
                        <a:rPr lang="cs-CZ" sz="1200" dirty="0" smtClean="0"/>
                        <a:t> vypustíme je do přírody.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7.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Křičíme na ně dostatečně dlouho.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8.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Zajistíme, aby měli čerstvou vodu.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9.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Krmíme je podle jejich potřeby.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10.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Jsou-li poraněni,</a:t>
                      </a:r>
                    </a:p>
                    <a:p>
                      <a:r>
                        <a:rPr lang="cs-CZ" sz="1200" dirty="0" smtClean="0"/>
                        <a:t> necháme je vyšetřit odborníkem- </a:t>
                      </a:r>
                    </a:p>
                    <a:p>
                      <a:r>
                        <a:rPr lang="cs-CZ" sz="1200" dirty="0" smtClean="0"/>
                        <a:t>veterinářem.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81187033"/>
              </p:ext>
            </p:extLst>
          </p:nvPr>
        </p:nvGraphicFramePr>
        <p:xfrm>
          <a:off x="4499992" y="1772816"/>
          <a:ext cx="4176464" cy="433640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98934"/>
                <a:gridCol w="2769418"/>
                <a:gridCol w="576064"/>
                <a:gridCol w="432048"/>
              </a:tblGrid>
              <a:tr h="288032">
                <a:tc gridSpan="4"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Domácí mazlíčci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Když nemáme náladu, nestaráme se o ně.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ANO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NE</a:t>
                      </a:r>
                      <a:endParaRPr lang="cs-CZ" sz="1600" dirty="0"/>
                    </a:p>
                  </a:txBody>
                  <a:tcPr/>
                </a:tc>
              </a:tr>
              <a:tr h="3384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Honíme se s nimi po domě.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Dáváme jim vhodnou potravu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Čistíme jim jejich místo.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Můžeme je týrat.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Když nás nebudou bavit,</a:t>
                      </a:r>
                    </a:p>
                    <a:p>
                      <a:r>
                        <a:rPr lang="cs-CZ" sz="1200" dirty="0" smtClean="0"/>
                        <a:t> vypustíme je do přírody.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7.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Křičíme na ně dostatečně dlouho.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8.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Zajistíme, aby měli čerstvou vodu.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9.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Krmíme je podle jejich potřeby.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10.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Jsou-li poraněni,</a:t>
                      </a:r>
                    </a:p>
                    <a:p>
                      <a:r>
                        <a:rPr lang="cs-CZ" sz="1200" dirty="0" smtClean="0"/>
                        <a:t> necháme je vyšetřit odborníkem- </a:t>
                      </a:r>
                    </a:p>
                    <a:p>
                      <a:r>
                        <a:rPr lang="cs-CZ" sz="1200" dirty="0" smtClean="0"/>
                        <a:t>veterinářem.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NE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07504" y="260648"/>
            <a:ext cx="4535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Tento list je určen pro samostatnou práci žáků: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84384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7196" y="262389"/>
            <a:ext cx="76691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Obrázky:</a:t>
            </a:r>
            <a:endParaRPr lang="cs-CZ" dirty="0"/>
          </a:p>
          <a:p>
            <a:r>
              <a:rPr lang="cs-CZ" dirty="0"/>
              <a:t>Kliparty použity z webu </a:t>
            </a:r>
            <a:r>
              <a:rPr lang="cs-CZ" dirty="0" smtClean="0"/>
              <a:t>www.Office.</a:t>
            </a:r>
            <a:r>
              <a:rPr lang="cs-CZ" smtClean="0"/>
              <a:t>microsoft.com</a:t>
            </a:r>
            <a:r>
              <a:rPr lang="cs-CZ" dirty="0" smtClean="0"/>
              <a:t>.</a:t>
            </a:r>
          </a:p>
          <a:p>
            <a:r>
              <a:rPr lang="cs-CZ" dirty="0"/>
              <a:t>&lt;</a:t>
            </a:r>
            <a:r>
              <a:rPr lang="cs-CZ" dirty="0" smtClean="0"/>
              <a:t>cit.2012-11-26&gt;. </a:t>
            </a:r>
            <a:r>
              <a:rPr lang="cs-CZ" dirty="0"/>
              <a:t>Obrázky dostupné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</a:t>
            </a:r>
          </a:p>
          <a:p>
            <a:r>
              <a:rPr lang="cs-CZ" dirty="0" smtClean="0"/>
              <a:t>http</a:t>
            </a:r>
            <a:r>
              <a:rPr lang="cs-CZ" dirty="0"/>
              <a:t>://commons.wikimedia.org/wiki/File:Phodopus_sungorus3.jpg?uselang=cs</a:t>
            </a:r>
          </a:p>
        </p:txBody>
      </p:sp>
    </p:spTree>
    <p:extLst>
      <p:ext uri="{BB962C8B-B14F-4D97-AF65-F5344CB8AC3E}">
        <p14:creationId xmlns:p14="http://schemas.microsoft.com/office/powerpoint/2010/main" xmlns="" val="134274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1516</TotalTime>
  <Words>706</Words>
  <Application>Microsoft Office PowerPoint</Application>
  <PresentationFormat>Předvádění na obrazovce (4:3)</PresentationFormat>
  <Paragraphs>282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šárka</cp:lastModifiedBy>
  <cp:revision>168</cp:revision>
  <dcterms:created xsi:type="dcterms:W3CDTF">2012-03-09T21:22:25Z</dcterms:created>
  <dcterms:modified xsi:type="dcterms:W3CDTF">2013-05-20T20:15:35Z</dcterms:modified>
</cp:coreProperties>
</file>