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23"/>
  </p:notesMasterIdLst>
  <p:sldIdLst>
    <p:sldId id="281" r:id="rId2"/>
    <p:sldId id="282" r:id="rId3"/>
    <p:sldId id="290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99" r:id="rId13"/>
    <p:sldId id="301" r:id="rId14"/>
    <p:sldId id="300" r:id="rId15"/>
    <p:sldId id="302" r:id="rId16"/>
    <p:sldId id="303" r:id="rId17"/>
    <p:sldId id="304" r:id="rId18"/>
    <p:sldId id="305" r:id="rId19"/>
    <p:sldId id="306" r:id="rId20"/>
    <p:sldId id="307" r:id="rId21"/>
    <p:sldId id="28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047" autoAdjust="0"/>
    <p:restoredTop sz="92571" autoAdjust="0"/>
  </p:normalViewPr>
  <p:slideViewPr>
    <p:cSldViewPr>
      <p:cViewPr varScale="1">
        <p:scale>
          <a:sx n="108" d="100"/>
          <a:sy n="108" d="100"/>
        </p:scale>
        <p:origin x="-17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1CC185-AAF2-43AE-8C00-1C240E84F96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7194C-C507-4DE0-828C-43CFF9805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61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3.wmf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9.wmf"/><Relationship Id="rId7" Type="http://schemas.openxmlformats.org/officeDocument/2006/relationships/image" Target="../media/image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png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11" Type="http://schemas.openxmlformats.org/officeDocument/2006/relationships/image" Target="../media/image6.png"/><Relationship Id="rId5" Type="http://schemas.openxmlformats.org/officeDocument/2006/relationships/image" Target="../media/image19.wmf"/><Relationship Id="rId10" Type="http://schemas.openxmlformats.org/officeDocument/2006/relationships/slide" Target="slide10.xml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13" Type="http://schemas.openxmlformats.org/officeDocument/2006/relationships/image" Target="../media/image6.png"/><Relationship Id="rId3" Type="http://schemas.openxmlformats.org/officeDocument/2006/relationships/image" Target="../media/image25.wmf"/><Relationship Id="rId7" Type="http://schemas.openxmlformats.org/officeDocument/2006/relationships/image" Target="../media/image29.png"/><Relationship Id="rId12" Type="http://schemas.openxmlformats.org/officeDocument/2006/relationships/slide" Target="slide12.xml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11" Type="http://schemas.openxmlformats.org/officeDocument/2006/relationships/image" Target="../media/image33.wmf"/><Relationship Id="rId5" Type="http://schemas.openxmlformats.org/officeDocument/2006/relationships/image" Target="../media/image27.wmf"/><Relationship Id="rId10" Type="http://schemas.openxmlformats.org/officeDocument/2006/relationships/image" Target="../media/image32.wmf"/><Relationship Id="rId4" Type="http://schemas.openxmlformats.org/officeDocument/2006/relationships/image" Target="../media/image26.wmf"/><Relationship Id="rId9" Type="http://schemas.openxmlformats.org/officeDocument/2006/relationships/image" Target="../media/image31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29.png"/><Relationship Id="rId7" Type="http://schemas.openxmlformats.org/officeDocument/2006/relationships/image" Target="../media/image33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10" Type="http://schemas.openxmlformats.org/officeDocument/2006/relationships/image" Target="../media/image7.wmf"/><Relationship Id="rId4" Type="http://schemas.openxmlformats.org/officeDocument/2006/relationships/image" Target="../media/image30.wmf"/><Relationship Id="rId9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7" Type="http://schemas.openxmlformats.org/officeDocument/2006/relationships/image" Target="../media/image6.png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7.xml"/><Relationship Id="rId6" Type="http://schemas.openxmlformats.org/officeDocument/2006/relationships/slide" Target="slide14.xml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slide" Target="slide15.xml"/><Relationship Id="rId4" Type="http://schemas.openxmlformats.org/officeDocument/2006/relationships/image" Target="../media/image37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slide" Target="slide16.xml"/><Relationship Id="rId4" Type="http://schemas.openxmlformats.org/officeDocument/2006/relationships/image" Target="../media/image40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slide" Target="slide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slide" Target="slide18.xml"/><Relationship Id="rId4" Type="http://schemas.openxmlformats.org/officeDocument/2006/relationships/image" Target="../media/image44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2" Type="http://schemas.openxmlformats.org/officeDocument/2006/relationships/image" Target="../media/image4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slide" Target="slide20.xml"/><Relationship Id="rId4" Type="http://schemas.openxmlformats.org/officeDocument/2006/relationships/image" Target="../media/image47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630731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Vánoční zvyky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seznámení se s vánočními zvyky.</a:t>
            </a:r>
          </a:p>
          <a:p>
            <a:pPr lvl="0"/>
            <a:r>
              <a:rPr lang="cs-CZ" dirty="0" smtClean="0"/>
              <a:t>Nejdříve se zobrazí obrázky. Žáci hádají, který zvyk mohou obrázky znázorňovat. Při kliknutí na otazník se objeví popis zvyku.</a:t>
            </a:r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\AppData\Local\Microsoft\Windows\Temporary Internet Files\Content.IE5\O6GTJT32\MC9002808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3698955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32PJ6VWU\MC9003524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612639"/>
            <a:ext cx="3456384" cy="2442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B0T8KK7H\MC90044131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4664"/>
            <a:ext cx="295232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5572ZA8N\MC900441428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373216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07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2" name="arrow.wav"/>
          </p:stSnd>
        </p:sndAc>
      </p:transition>
    </mc:Choice>
    <mc:Fallback xmlns="">
      <p:transition spd="slow" advClick="0">
        <p:sndAc>
          <p:stSnd>
            <p:snd r:embed="rId8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76672"/>
            <a:ext cx="640871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Pod talíře na štědrovečerním stole se dávaly mince, </a:t>
            </a:r>
          </a:p>
          <a:p>
            <a:pPr algn="ctr"/>
            <a:r>
              <a:rPr lang="cs-CZ" sz="4000" dirty="0" smtClean="0"/>
              <a:t>aby se nás držely po celý rok. </a:t>
            </a:r>
          </a:p>
          <a:p>
            <a:pPr algn="ctr"/>
            <a:r>
              <a:rPr lang="cs-CZ" sz="4000" dirty="0" smtClean="0"/>
              <a:t>Také šupiny z kapra pod talířem </a:t>
            </a:r>
          </a:p>
          <a:p>
            <a:pPr algn="ctr"/>
            <a:r>
              <a:rPr lang="cs-CZ" sz="4000" dirty="0" smtClean="0"/>
              <a:t>a potom uložené do peněženky </a:t>
            </a:r>
          </a:p>
          <a:p>
            <a:pPr algn="ctr"/>
            <a:r>
              <a:rPr lang="cs-CZ" sz="4000" dirty="0" smtClean="0"/>
              <a:t>měly stejný význam.</a:t>
            </a:r>
            <a:endParaRPr lang="cs-CZ" sz="4000" dirty="0"/>
          </a:p>
        </p:txBody>
      </p:sp>
      <p:pic>
        <p:nvPicPr>
          <p:cNvPr id="4098" name="Picture 2" descr="C:\Users\Lenka\AppData\Local\Microsoft\Windows\Temporary Internet Files\Content.IE5\ZCXTZ92K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484084"/>
            <a:ext cx="14536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984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63XHTB3B\MC900331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8895" y="3501008"/>
            <a:ext cx="1816729" cy="52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AppData\Local\Microsoft\Windows\Temporary Internet Files\Content.IE5\FCGESW12\MC9001937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44824"/>
            <a:ext cx="4671588" cy="2833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enka\AppData\Local\Microsoft\Windows\Temporary Internet Files\Content.IE5\63XHTB3B\MC900331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637898"/>
            <a:ext cx="1816729" cy="52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Lenka\AppData\Local\Microsoft\Windows\Temporary Internet Files\Content.IE5\63XHTB3B\MC900331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059819"/>
            <a:ext cx="1816729" cy="52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enka\AppData\Local\Microsoft\Windows\Temporary Internet Files\Content.IE5\63XHTB3B\MC900331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165" y="3988702"/>
            <a:ext cx="1816729" cy="52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Lenka\AppData\Local\Microsoft\Windows\Temporary Internet Files\Content.IE5\63XHTB3B\MC900331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8179">
            <a:off x="6012160" y="3604906"/>
            <a:ext cx="1816729" cy="52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Lenka\AppData\Local\Microsoft\Windows\Temporary Internet Files\Content.IE5\63XHTB3B\MC9003311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897" y="4077072"/>
            <a:ext cx="1816729" cy="52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Lenka\AppData\Local\Microsoft\Windows\Temporary Internet Files\Content.IE5\5572ZA8N\MC900441428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373216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17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8435" y="692696"/>
            <a:ext cx="8363443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dirty="0" smtClean="0"/>
              <a:t>Nohy stolu se omotávaly řetězem </a:t>
            </a:r>
          </a:p>
          <a:p>
            <a:pPr algn="ctr"/>
            <a:r>
              <a:rPr lang="cs-CZ" sz="4400" dirty="0" smtClean="0"/>
              <a:t>proti zlodějům na poli. </a:t>
            </a:r>
          </a:p>
          <a:p>
            <a:pPr algn="ctr"/>
            <a:r>
              <a:rPr lang="cs-CZ" sz="4400" dirty="0" smtClean="0"/>
              <a:t>Také se k řetězu někdy dával zámek,</a:t>
            </a:r>
          </a:p>
          <a:p>
            <a:pPr algn="ctr"/>
            <a:r>
              <a:rPr lang="cs-CZ" sz="4400" dirty="0" smtClean="0"/>
              <a:t> to proto, </a:t>
            </a:r>
          </a:p>
          <a:p>
            <a:pPr algn="ctr"/>
            <a:r>
              <a:rPr lang="cs-CZ" sz="4400" dirty="0" smtClean="0"/>
              <a:t>aby prý uzamkl tlamu vlkům </a:t>
            </a:r>
          </a:p>
          <a:p>
            <a:pPr algn="ctr"/>
            <a:r>
              <a:rPr lang="cs-CZ" sz="4400" dirty="0" smtClean="0"/>
              <a:t>a ti nebrali ovce.</a:t>
            </a:r>
            <a:endParaRPr lang="cs-CZ" sz="6000" dirty="0"/>
          </a:p>
        </p:txBody>
      </p:sp>
      <p:pic>
        <p:nvPicPr>
          <p:cNvPr id="3074" name="Picture 2" descr="C:\Users\Lenka\AppData\Local\Microsoft\Windows\Temporary Internet Files\Content.IE5\CZHUZI7Y\MC900424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53136"/>
            <a:ext cx="157979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FV9LY7R9\MC900280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933056"/>
            <a:ext cx="157826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Lenka\AppData\Local\Microsoft\Windows\Temporary Internet Files\Content.IE5\ZCXTZ92K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270049"/>
            <a:ext cx="14536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552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Lenka\AppData\Local\Microsoft\Windows\Temporary Internet Files\Content.IE5\CZHUZI7Y\MC90044138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0545" y="1886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5" descr="C:\Users\Lenka\AppData\Local\Microsoft\Windows\Temporary Internet Files\Content.IE5\FCGESW12\MC9001937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52936"/>
            <a:ext cx="5326814" cy="323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Lenka\AppData\Local\Microsoft\Windows\Temporary Internet Files\Content.IE5\CZHUZI7Y\MC9002811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307546"/>
            <a:ext cx="1542140" cy="1343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Lenka\AppData\Local\Microsoft\Windows\Temporary Internet Files\Content.IE5\FCGESW12\MC900290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44499">
            <a:off x="4762077" y="3054961"/>
            <a:ext cx="644305" cy="48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Lenka\AppData\Local\Microsoft\Windows\Temporary Internet Files\Content.IE5\5572ZA8N\MC900441428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373216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Lenka\AppData\Local\Microsoft\Windows\Temporary Internet Files\Content.IE5\32PJ6VWU\MC90021514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771" y="2538747"/>
            <a:ext cx="1125149" cy="88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781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5747" y="692696"/>
            <a:ext cx="7038723" cy="4216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Jakmile vyšla první hvězdička, </a:t>
            </a:r>
          </a:p>
          <a:p>
            <a:pPr algn="ctr"/>
            <a:r>
              <a:rPr lang="cs-CZ" sz="2400" dirty="0" smtClean="0"/>
              <a:t>byl to pokyn, </a:t>
            </a:r>
          </a:p>
          <a:p>
            <a:pPr algn="ctr"/>
            <a:r>
              <a:rPr lang="cs-CZ" sz="2400" dirty="0" smtClean="0"/>
              <a:t>aby hospodyně začala nosit na stůl večeři.</a:t>
            </a:r>
          </a:p>
          <a:p>
            <a:pPr algn="ctr"/>
            <a:r>
              <a:rPr lang="cs-CZ" sz="2400" dirty="0" smtClean="0"/>
              <a:t>Před večeří hospodář rozkrájel jablko na tolik dílů, </a:t>
            </a:r>
          </a:p>
          <a:p>
            <a:pPr algn="ctr"/>
            <a:r>
              <a:rPr lang="cs-CZ" sz="2400" dirty="0" smtClean="0"/>
              <a:t>kolik bylo členů v rodině. </a:t>
            </a:r>
          </a:p>
          <a:p>
            <a:pPr algn="ctr"/>
            <a:r>
              <a:rPr lang="cs-CZ" sz="2400" dirty="0" smtClean="0"/>
              <a:t>Každý z nich snědl svůj dílek, </a:t>
            </a:r>
          </a:p>
          <a:p>
            <a:pPr algn="ctr"/>
            <a:r>
              <a:rPr lang="cs-CZ" sz="2800" dirty="0" smtClean="0"/>
              <a:t>aby</a:t>
            </a:r>
            <a:r>
              <a:rPr lang="cs-CZ" sz="2400" dirty="0" smtClean="0"/>
              <a:t> trefil domů</a:t>
            </a:r>
          </a:p>
          <a:p>
            <a:pPr algn="ctr"/>
            <a:r>
              <a:rPr lang="cs-CZ" sz="2400" dirty="0" smtClean="0"/>
              <a:t>a aby se celá rodina sešla i po roce.</a:t>
            </a:r>
          </a:p>
          <a:p>
            <a:pPr algn="ctr"/>
            <a:r>
              <a:rPr lang="cs-CZ" sz="2400" dirty="0" smtClean="0"/>
              <a:t>Hospodář dal dětem krajíčky chleba s medem a říkal:</a:t>
            </a:r>
          </a:p>
          <a:p>
            <a:pPr algn="ctr"/>
            <a:r>
              <a:rPr lang="cs-CZ" sz="2400" dirty="0" smtClean="0"/>
              <a:t>„</a:t>
            </a:r>
            <a:r>
              <a:rPr lang="cs-CZ" sz="2400" dirty="0" err="1" smtClean="0"/>
              <a:t>Kraju</a:t>
            </a:r>
            <a:r>
              <a:rPr lang="cs-CZ" sz="2400" dirty="0" smtClean="0"/>
              <a:t> chleba, mažu medem,</a:t>
            </a:r>
          </a:p>
          <a:p>
            <a:pPr algn="ctr"/>
            <a:r>
              <a:rPr lang="cs-CZ" sz="2400" dirty="0" smtClean="0"/>
              <a:t> abyste </a:t>
            </a:r>
            <a:r>
              <a:rPr lang="cs-CZ" sz="2400" dirty="0" err="1" smtClean="0"/>
              <a:t>všeci</a:t>
            </a:r>
            <a:r>
              <a:rPr lang="cs-CZ" sz="2400" dirty="0" smtClean="0"/>
              <a:t> byli po celý rok tak dobří, jak ten med je“. </a:t>
            </a:r>
            <a:endParaRPr lang="cs-CZ" sz="2400" dirty="0"/>
          </a:p>
        </p:txBody>
      </p:sp>
      <p:pic>
        <p:nvPicPr>
          <p:cNvPr id="3" name="Picture 2" descr="C:\Users\Lenka\AppData\Local\Microsoft\Windows\Temporary Internet Files\Content.IE5\ZCXTZ92K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157192"/>
            <a:ext cx="14536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9574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Lenka\AppData\Local\Microsoft\Windows\Temporary Internet Files\Content.IE5\O6GTJT32\MC9002907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997" y="3857398"/>
            <a:ext cx="2189430" cy="120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Lenka\AppData\Local\Microsoft\Windows\Temporary Internet Files\Content.IE5\B0T8KK7H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308" y="676822"/>
            <a:ext cx="3404988" cy="3404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Lenka\AppData\Local\Microsoft\Windows\Temporary Internet Files\Content.IE5\B0T8KK7H\MC9004345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4864"/>
            <a:ext cx="1593850" cy="189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Lenka\AppData\Local\Microsoft\Windows\Temporary Internet Files\Content.IE5\32PJ6VWU\MC9004345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094" y="2204864"/>
            <a:ext cx="146685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Lenka\AppData\Local\Microsoft\Windows\Temporary Internet Files\Content.IE5\H5FLVID2\MC9004345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657" y="4407899"/>
            <a:ext cx="16478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Lenka\AppData\Local\Microsoft\Windows\Temporary Internet Files\Content.IE5\B0T8KK7H\MC9004345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539" y="4458699"/>
            <a:ext cx="1501775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Lenka\AppData\Local\Microsoft\Windows\Temporary Internet Files\Content.IE5\O6GTJT32\MC90043450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407899"/>
            <a:ext cx="1181100" cy="187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Lenka\AppData\Local\Microsoft\Windows\Temporary Internet Files\Content.IE5\63XHTB3B\MC90043450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44010"/>
            <a:ext cx="17684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Lenka\AppData\Local\Microsoft\Windows\Temporary Internet Files\Content.IE5\5572ZA8N\MC900441428[1].png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60648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7844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Jablka se okrajovala v souvislém pásu.</a:t>
            </a:r>
          </a:p>
          <a:p>
            <a:pPr algn="ctr"/>
            <a:r>
              <a:rPr lang="cs-CZ" sz="3600" dirty="0" smtClean="0"/>
              <a:t>Ten potom nezadaná děvčata i chlapci házeli přes hlavu dozadu. </a:t>
            </a:r>
          </a:p>
          <a:p>
            <a:pPr algn="ctr"/>
            <a:r>
              <a:rPr lang="cs-CZ" sz="3600" dirty="0" smtClean="0"/>
              <a:t>Z tvaru, který na zem spadlý skrojek vytvořil, </a:t>
            </a:r>
          </a:p>
          <a:p>
            <a:pPr algn="ctr"/>
            <a:r>
              <a:rPr lang="cs-CZ" sz="3600" dirty="0" smtClean="0"/>
              <a:t>se hádalo písmeno.</a:t>
            </a:r>
          </a:p>
          <a:p>
            <a:pPr algn="ctr"/>
            <a:r>
              <a:rPr lang="cs-CZ" sz="3600" dirty="0" smtClean="0"/>
              <a:t>A tím začínalo jméno budoucího ženicha či nevěsty.</a:t>
            </a:r>
            <a:endParaRPr lang="cs-CZ" sz="3600" dirty="0"/>
          </a:p>
        </p:txBody>
      </p:sp>
      <p:pic>
        <p:nvPicPr>
          <p:cNvPr id="3" name="Picture 2" descr="C:\Users\Lenka\AppData\Local\Microsoft\Windows\Temporary Internet Files\Content.IE5\ZCXTZ92K\MC900441896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2804" y="5373216"/>
            <a:ext cx="14536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115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Lenka\AppData\Local\Microsoft\Windows\Temporary Internet Files\Content.IE5\B0T8KK7H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331640" y="1355132"/>
            <a:ext cx="1369703" cy="150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Lenka\AppData\Local\Microsoft\Windows\Temporary Internet Files\Content.IE5\O6GTJT32\MC9003500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68317">
            <a:off x="97542" y="1375397"/>
            <a:ext cx="1676244" cy="1550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Lenka\AppData\Local\Microsoft\Windows\Temporary Internet Files\Content.IE5\2ECJYN9D\MC9002508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170738" y="1423521"/>
            <a:ext cx="1437822" cy="136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Lenka\AppData\Local\Microsoft\Windows\Temporary Internet Files\Content.IE5\2ECJYN9D\MC9003357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843808" y="1829211"/>
            <a:ext cx="1322147" cy="991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Lenka\AppData\Local\Microsoft\Windows\Temporary Internet Files\Content.IE5\B0T8KK7H\MC900340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364088" y="1367505"/>
            <a:ext cx="1319957" cy="145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Lenka\AppData\Local\Microsoft\Windows\Temporary Internet Files\Content.IE5\2ECJYN9D\MC9003357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684045" y="1720763"/>
            <a:ext cx="1320295" cy="99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Lenka\AppData\Local\Microsoft\Windows\Temporary Internet Files\Content.IE5\2ECJYN9D\MC9002508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893278" y="1376633"/>
            <a:ext cx="1437822" cy="136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Lenka\AppData\Local\Microsoft\Windows\Temporary Internet Files\Content.IE5\32PJ6VWU\MC9003353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7332"/>
            <a:ext cx="1440159" cy="1215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Lenka\AppData\Local\Microsoft\Windows\Temporary Internet Files\Content.IE5\2ECJYN9D\MC90044131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2921" y="3290243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Lenka\AppData\Local\Microsoft\Windows\Temporary Internet Files\Content.IE5\FCGESW12\MC90029068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804212"/>
            <a:ext cx="1470287" cy="71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Lenka\AppData\Local\Microsoft\Windows\Temporary Internet Files\Content.IE5\CZHUZI7Y\MC9003906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801" y="2849173"/>
            <a:ext cx="926287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Lenka\AppData\Local\Microsoft\Windows\Temporary Internet Files\Content.IE5\XRJS6H6Y\MC90043548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13637"/>
            <a:ext cx="1827886" cy="132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Lenka\AppData\Local\Microsoft\Windows\Temporary Internet Files\Content.IE5\32PJ6VWU\MC90041334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424" y="3478558"/>
            <a:ext cx="1666308" cy="99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Lenka\AppData\Local\Microsoft\Windows\Temporary Internet Files\Content.IE5\5572ZA8N\MC900441428[1].png">
            <a:hlinkClick r:id="rId12" action="ppaction://hlinksldjump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301208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000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5" name="Picture 7" descr="C:\Users\Lenka\AppData\Local\Microsoft\Windows\Temporary Internet Files\Content.IE5\32PJ6VWU\MC9003353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11" y="1196752"/>
            <a:ext cx="1440159" cy="1215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Lenka\AppData\Local\Microsoft\Windows\Temporary Internet Files\Content.IE5\2ECJYN9D\MC90044131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98" y="239243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Lenka\AppData\Local\Microsoft\Windows\Temporary Internet Files\Content.IE5\FCGESW12\MC9002906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50234"/>
            <a:ext cx="1470287" cy="71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Lenka\AppData\Local\Microsoft\Windows\Temporary Internet Files\Content.IE5\CZHUZI7Y\MC9003906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96752"/>
            <a:ext cx="926287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Lenka\AppData\Local\Microsoft\Windows\Temporary Internet Files\Content.IE5\XRJS6H6Y\MC9004354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11" y="5098779"/>
            <a:ext cx="1827886" cy="132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Lenka\AppData\Local\Microsoft\Windows\Temporary Internet Files\Content.IE5\32PJ6VWU\MC9004133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66545"/>
            <a:ext cx="1666308" cy="99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6249" y="332656"/>
            <a:ext cx="7983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 sedm hrníčků, které se dnem vzhůru postavily na stůl, se položil nějaký symbol.</a:t>
            </a:r>
          </a:p>
          <a:p>
            <a:r>
              <a:rPr lang="cs-CZ" dirty="0" smtClean="0"/>
              <a:t>Hrnečky jednotlivci odkryli a podle symbolu se usuzovalo, jaká budoucnost je čeká. </a:t>
            </a:r>
            <a:endParaRPr lang="cs-CZ" dirty="0"/>
          </a:p>
        </p:txBody>
      </p:sp>
      <p:pic>
        <p:nvPicPr>
          <p:cNvPr id="18" name="Picture 3" descr="C:\Users\Lenka\AppData\Local\Microsoft\Windows\Temporary Internet Files\Content.IE5\B0T8KK7H\MC90034014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335" y="4568753"/>
            <a:ext cx="1319957" cy="145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03064" y="1742277"/>
            <a:ext cx="1221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Hlína- smrt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2364346"/>
            <a:ext cx="2499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Růženec- zaslíbení církvi.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03064" y="3131676"/>
            <a:ext cx="2350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Peníz- dostatek financí.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24966" y="4261515"/>
            <a:ext cx="2599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Obrázek- do roka se stane</a:t>
            </a:r>
          </a:p>
          <a:p>
            <a:r>
              <a:rPr lang="cs-CZ" dirty="0" smtClean="0"/>
              <a:t>otcem nebo matkou.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24966" y="5574767"/>
            <a:ext cx="2303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Perníkové srdce- láska.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948264" y="3501008"/>
            <a:ext cx="16398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Krajíček chleba</a:t>
            </a:r>
          </a:p>
          <a:p>
            <a:r>
              <a:rPr lang="cs-CZ" dirty="0" smtClean="0"/>
              <a:t>-dostatek jídla.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65053" y="4978042"/>
            <a:ext cx="23630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Prázdný hrníček</a:t>
            </a:r>
          </a:p>
          <a:p>
            <a:r>
              <a:rPr lang="cs-CZ" dirty="0" smtClean="0"/>
              <a:t>-odkryl a vypustil bídu. </a:t>
            </a:r>
            <a:endParaRPr lang="cs-CZ" dirty="0"/>
          </a:p>
        </p:txBody>
      </p:sp>
      <p:pic>
        <p:nvPicPr>
          <p:cNvPr id="26" name="Picture 2" descr="C:\Users\Lenka\AppData\Local\Microsoft\Windows\Temporary Internet Files\Content.IE5\ZCXTZ92K\MC900441896[1].wmf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624373"/>
            <a:ext cx="14536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268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Lenka\AppData\Local\Microsoft\Windows\Temporary Internet Files\Content.IE5\V0LQUMI0\MC900351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6" y="836712"/>
            <a:ext cx="2473001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Lenka\AppData\Local\Microsoft\Windows\Temporary Internet Files\Content.IE5\32PJ6VWU\MC90043756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0708" y="4653136"/>
            <a:ext cx="2876179" cy="177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Lenka\AppData\Local\Microsoft\Windows\Temporary Internet Files\Content.IE5\V0LQUMI0\MC9003321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49981"/>
            <a:ext cx="1816729" cy="145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Lenka\AppData\Local\Microsoft\Windows\Temporary Internet Files\Content.IE5\5572ZA8N\MC9002334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21088"/>
            <a:ext cx="201038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Lenka\AppData\Local\Microsoft\Windows\Temporary Internet Files\Content.IE5\5572ZA8N\MC900441428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88640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1049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898220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Podle směru kouře ze sfouknuté svíce se věštila budoucnost.</a:t>
            </a:r>
          </a:p>
          <a:p>
            <a:pPr algn="ctr"/>
            <a:r>
              <a:rPr lang="cs-CZ" sz="2800" dirty="0" smtClean="0"/>
              <a:t>Komu stoupal kouř vzhůru, měl v příštím roce kypět zdravím.</a:t>
            </a:r>
          </a:p>
          <a:p>
            <a:pPr algn="ctr"/>
            <a:endParaRPr lang="cs-CZ" sz="2800" dirty="0"/>
          </a:p>
          <a:p>
            <a:pPr algn="ctr"/>
            <a:endParaRPr lang="cs-CZ" sz="2800" dirty="0" smtClean="0"/>
          </a:p>
          <a:p>
            <a:pPr algn="ctr"/>
            <a:endParaRPr lang="cs-CZ" sz="2800" dirty="0" smtClean="0"/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Komu směřoval za pec nebo do kouta, ten měl zůstat doma.</a:t>
            </a:r>
          </a:p>
          <a:p>
            <a:pPr algn="ctr"/>
            <a:endParaRPr lang="cs-CZ" sz="2800" dirty="0" smtClean="0"/>
          </a:p>
          <a:p>
            <a:pPr algn="ctr"/>
            <a:endParaRPr lang="cs-CZ" sz="2800" dirty="0"/>
          </a:p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 A komu šel ke dveřím, ten měl do roka odejít z domova.</a:t>
            </a:r>
            <a:endParaRPr lang="cs-CZ" dirty="0"/>
          </a:p>
        </p:txBody>
      </p:sp>
      <p:pic>
        <p:nvPicPr>
          <p:cNvPr id="3" name="Picture 5" descr="C:\Users\Lenka\AppData\Local\Microsoft\Windows\Temporary Internet Files\Content.IE5\32PJ6VWU\MC900437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6659" y="1268760"/>
            <a:ext cx="2135254" cy="1316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Lenka\AppData\Local\Microsoft\Windows\Temporary Internet Files\Content.IE5\V0LQUMI0\MC9003321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020" y="3284984"/>
            <a:ext cx="1816729" cy="145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Lenka\AppData\Local\Microsoft\Windows\Temporary Internet Files\Content.IE5\5572ZA8N\MC9002334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6387" y="5150394"/>
            <a:ext cx="145579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Lenka\AppData\Local\Microsoft\Windows\Temporary Internet Files\Content.IE5\ZCXTZ92K\MC900441896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624373"/>
            <a:ext cx="14536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9150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:\Users\Lenka\AppData\Local\Microsoft\Windows\Temporary Internet Files\Content.IE5\FCGESW12\MC9003538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57183"/>
            <a:ext cx="3512745" cy="2851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Lenka\AppData\Local\Microsoft\Windows\Temporary Internet Files\Content.IE5\CZHUZI7Y\MC90044136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564" y="3600025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Lenka\AppData\Local\Microsoft\Windows\Temporary Internet Files\Content.IE5\FCGESW12\MC9003591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685012"/>
            <a:ext cx="1584865" cy="1486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Lenka\AppData\Local\Microsoft\Windows\Temporary Internet Files\Content.IE5\5572ZA8N\MC900441428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139093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8572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04664"/>
            <a:ext cx="924015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Rozkrajovala se jablka na poloviny.</a:t>
            </a:r>
          </a:p>
          <a:p>
            <a:pPr algn="ctr"/>
            <a:r>
              <a:rPr lang="cs-CZ" sz="3200" dirty="0" smtClean="0"/>
              <a:t>Jestliže se uvnitř objevila čistá hvězdička,</a:t>
            </a:r>
          </a:p>
          <a:p>
            <a:pPr algn="ctr"/>
            <a:r>
              <a:rPr lang="cs-CZ" sz="3200" dirty="0" smtClean="0"/>
              <a:t>dotyčnému přálo v příštím roce zdraví a štěstí.</a:t>
            </a:r>
          </a:p>
          <a:p>
            <a:pPr algn="ctr"/>
            <a:endParaRPr lang="cs-CZ" sz="3200" dirty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Když se ukázal kříž z jadérek nebo červivý střed jablka, </a:t>
            </a:r>
          </a:p>
          <a:p>
            <a:pPr algn="ctr"/>
            <a:r>
              <a:rPr lang="cs-CZ" sz="3200" dirty="0" smtClean="0"/>
              <a:t>znamenalo to předzvěst nemoci či smrti.</a:t>
            </a:r>
            <a:endParaRPr lang="cs-CZ" sz="3200" dirty="0"/>
          </a:p>
        </p:txBody>
      </p:sp>
      <p:pic>
        <p:nvPicPr>
          <p:cNvPr id="3" name="Picture 6" descr="C:\Users\Lenka\AppData\Local\Microsoft\Windows\Temporary Internet Files\Content.IE5\CZHUZI7Y\MC90044136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3506" y="1745659"/>
            <a:ext cx="1248574" cy="124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Lenka\AppData\Local\Microsoft\Windows\Temporary Internet Files\Content.IE5\XRJS6H6Y\MC9004383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426" y="3944094"/>
            <a:ext cx="2344733" cy="234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Lenka\AppData\Local\Microsoft\Windows\Temporary Internet Files\Content.IE5\ZCXTZ92K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445224"/>
            <a:ext cx="14536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46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Lenka\AppData\Local\Microsoft\Windows\Temporary Internet Files\Content.IE5\5572ZA8N\MC900215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61048"/>
            <a:ext cx="2462543" cy="165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Lenka\AppData\Local\Microsoft\Windows\Temporary Internet Files\Content.IE5\ZCXTZ92K\MC9002320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0648"/>
            <a:ext cx="6120680" cy="313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Lenka\AppData\Local\Microsoft\Windows\Temporary Internet Files\Content.IE5\5572ZA8N\MC9003116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616840"/>
            <a:ext cx="1656184" cy="240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Lenka\AppData\Local\Microsoft\Windows\Temporary Internet Files\Content.IE5\5572ZA8N\MC900441428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445224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85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45661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hladinu vody se položily skořápky od ořechů se svíčkou.</a:t>
            </a:r>
          </a:p>
          <a:p>
            <a:endParaRPr lang="cs-CZ" dirty="0"/>
          </a:p>
          <a:p>
            <a:endParaRPr lang="cs-CZ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Lodičky se seskupí do kruhu- bezproblémové soužití v rodině, úcta, tolerance.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Lodička uprostřed ostatních- majitel potřebuje ochranu a pomoc.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Lodička mimo kruh ostatních- majitel opustí v příštím roce rodinu.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Dvě lodičky plují při sobě- přátelství, láska.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Lodička dopluje sama k druhému břehu- bez cizí pomoci získá, po čem touží.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Lodička se točí na místě- nerozhodnost.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Lodička nabere trochu vody, ale dopluje k protějšímu břehu- svůj cíl splní, ale tak tak. 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3" name="Picture 2" descr="C:\Users\Lenka\AppData\Local\Microsoft\Windows\Temporary Internet Files\Content.IE5\5572ZA8N\MC900215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61048"/>
            <a:ext cx="2462543" cy="165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Lenka\AppData\Local\Microsoft\Windows\Temporary Internet Files\Content.IE5\5572ZA8N\MC900215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54078">
            <a:off x="3248552" y="4387838"/>
            <a:ext cx="2462543" cy="165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Lenka\AppData\Local\Microsoft\Windows\Temporary Internet Files\Content.IE5\ZCXTZ92K\MC900441896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445224"/>
            <a:ext cx="14536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384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Lenka\AppData\Local\Microsoft\Windows\Temporary Internet Files\Content.IE5\FCGESW12\MC900357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2403" y="1036714"/>
            <a:ext cx="3707150" cy="4431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8PLZNXLH\MC90034917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4659538" cy="4725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8PLZNXLH\MC9003523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293096"/>
            <a:ext cx="3710763" cy="180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Lenka\AppData\Local\Microsoft\Windows\Temporary Internet Files\Content.IE5\5572ZA8N\MC900441428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474977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274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579191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Nezadaná děvčata házela přes hlavu papučí. </a:t>
            </a:r>
          </a:p>
          <a:p>
            <a:pPr algn="ctr"/>
            <a:r>
              <a:rPr lang="cs-CZ" sz="3200" dirty="0" smtClean="0"/>
              <a:t>Pokud papuče dopadla tak, </a:t>
            </a:r>
          </a:p>
          <a:p>
            <a:pPr algn="ctr"/>
            <a:r>
              <a:rPr lang="cs-CZ" sz="3200" dirty="0" smtClean="0"/>
              <a:t>že špička směřovala ke dveřím, </a:t>
            </a:r>
          </a:p>
          <a:p>
            <a:pPr algn="ctr"/>
            <a:r>
              <a:rPr lang="cs-CZ" sz="3200" dirty="0" smtClean="0"/>
              <a:t>tak se dotyčná do roka provdala.</a:t>
            </a:r>
            <a:endParaRPr lang="cs-CZ" sz="3200" dirty="0"/>
          </a:p>
        </p:txBody>
      </p:sp>
      <p:pic>
        <p:nvPicPr>
          <p:cNvPr id="2052" name="Picture 4" descr="C:\Users\Lenka\AppData\Local\Microsoft\Windows\Temporary Internet Files\Content.IE5\8PLZNXLH\MC9002509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76872"/>
            <a:ext cx="335311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Lenka\AppData\Local\Microsoft\Windows\Temporary Internet Files\Content.IE5\ZCXTZ92K\MC900441896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445224"/>
            <a:ext cx="14536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5458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95536" y="980728"/>
            <a:ext cx="7272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Použitá literatura: </a:t>
            </a:r>
          </a:p>
          <a:p>
            <a:r>
              <a:rPr lang="cs-CZ" dirty="0" smtClean="0"/>
              <a:t>DAGMAR </a:t>
            </a:r>
            <a:r>
              <a:rPr lang="cs-CZ" dirty="0"/>
              <a:t>ŠOTNEROVÁ. </a:t>
            </a:r>
            <a:r>
              <a:rPr lang="cs-CZ" i="1" dirty="0"/>
              <a:t>Vánoce</a:t>
            </a:r>
            <a:r>
              <a:rPr lang="cs-CZ" dirty="0"/>
              <a:t>. 2. vydání. Olomouc: </a:t>
            </a:r>
            <a:r>
              <a:rPr lang="cs-CZ" dirty="0" err="1"/>
              <a:t>Rubico</a:t>
            </a:r>
            <a:r>
              <a:rPr lang="cs-CZ" dirty="0"/>
              <a:t>, 2004. ISBN 80-7346-041-6. </a:t>
            </a:r>
            <a:endParaRPr lang="cs-CZ" dirty="0" smtClean="0"/>
          </a:p>
        </p:txBody>
      </p:sp>
      <p:sp>
        <p:nvSpPr>
          <p:cNvPr id="2" name="Obdélník 1"/>
          <p:cNvSpPr/>
          <p:nvPr/>
        </p:nvSpPr>
        <p:spPr>
          <a:xfrm>
            <a:off x="287197" y="26238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Obrázky:</a:t>
            </a:r>
            <a:endParaRPr lang="cs-CZ" dirty="0"/>
          </a:p>
          <a:p>
            <a:r>
              <a:rPr lang="cs-CZ" dirty="0"/>
              <a:t>Kliparty použity z webu Office.com.</a:t>
            </a:r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1544</TotalTime>
  <Words>541</Words>
  <Application>Microsoft Office PowerPoint</Application>
  <PresentationFormat>Předvádění na obrazovce (4:3)</PresentationFormat>
  <Paragraphs>97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171</cp:revision>
  <dcterms:created xsi:type="dcterms:W3CDTF">2012-03-09T21:22:25Z</dcterms:created>
  <dcterms:modified xsi:type="dcterms:W3CDTF">2012-12-16T16:18:51Z</dcterms:modified>
</cp:coreProperties>
</file>