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3"/>
  </p:notesMasterIdLst>
  <p:sldIdLst>
    <p:sldId id="281" r:id="rId2"/>
    <p:sldId id="282" r:id="rId3"/>
    <p:sldId id="302" r:id="rId4"/>
    <p:sldId id="295" r:id="rId5"/>
    <p:sldId id="303" r:id="rId6"/>
    <p:sldId id="304" r:id="rId7"/>
    <p:sldId id="305" r:id="rId8"/>
    <p:sldId id="306" r:id="rId9"/>
    <p:sldId id="307" r:id="rId10"/>
    <p:sldId id="308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67424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Zdraví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Zdraví.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HJAMA6Y5\MC90036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136" y="148680"/>
            <a:ext cx="1815998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001984"/>
              </p:ext>
            </p:extLst>
          </p:nvPr>
        </p:nvGraphicFramePr>
        <p:xfrm>
          <a:off x="323528" y="692694"/>
          <a:ext cx="5040560" cy="5904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</a:tblGrid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NEMOC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PŘÍZNAKY</a:t>
                      </a:r>
                      <a:endParaRPr lang="cs-CZ" sz="4000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CHŘIPKA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ANGÍNA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PLANÉ NEŠTOVICE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KAŠEL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RÝMA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ZÁNĚT STŘEDNÍHO UCHA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695872" y="335699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BOLEST V KRKU, CHRAPOT, KAŠEL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414908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BOLEST U</a:t>
            </a:r>
            <a:r>
              <a:rPr lang="cs-CZ" sz="1600" b="1" dirty="0" smtClean="0">
                <a:solidFill>
                  <a:schemeClr val="tx1"/>
                </a:solidFill>
              </a:rPr>
              <a:t>CHA, ZHORŠENÁ SLYŠITELNOST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825911" y="504779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ONEMOCNĚNÍ SLIZNICE NOSNÍ DUTINY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33910" y="594928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VYKAŠLÁVÁNÍ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444208" y="256490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VYRÁŽKA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704438" y="173681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RÝMA, KAŠEL HOREČKA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304" y="148680"/>
            <a:ext cx="3722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 k nemoci jeho příznaky: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854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9982378"/>
              </p:ext>
            </p:extLst>
          </p:nvPr>
        </p:nvGraphicFramePr>
        <p:xfrm>
          <a:off x="323528" y="692694"/>
          <a:ext cx="5040560" cy="5904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520280"/>
              </a:tblGrid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NEMOC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PŘÍZNAKY</a:t>
                      </a:r>
                      <a:endParaRPr lang="cs-CZ" sz="4000" dirty="0"/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CHŘIPKA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ANGÍNA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PLANÉ NEŠTOVICE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KAŠEL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RÝMA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84352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ZÁNĚT STŘEDNÍHO UCHA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059831" y="242088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BOLEST V KRKU, CHRAPOT, KAŠEL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66736" y="580526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>
                <a:solidFill>
                  <a:schemeClr val="tx1"/>
                </a:solidFill>
              </a:rPr>
              <a:t>BOLEST U</a:t>
            </a:r>
            <a:r>
              <a:rPr lang="cs-CZ" sz="1600" b="1" dirty="0" smtClean="0">
                <a:solidFill>
                  <a:schemeClr val="tx1"/>
                </a:solidFill>
              </a:rPr>
              <a:t>CHA, ZHORŠENÁ SLYŠITELNOST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042473" y="501317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ONEMOCNĚNÍ SLIZNICE NOSNÍ DUTINY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063288" y="4160539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VYKAŠLÁVÁNÍ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059831" y="328498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VYRÁŽKA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057616" y="161677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RÝMA, KAŠEL HOREČKA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304" y="148680"/>
            <a:ext cx="3722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081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823837"/>
            <a:ext cx="2376264" cy="55518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08" y="809136"/>
            <a:ext cx="2376264" cy="55518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807802"/>
            <a:ext cx="2376264" cy="55518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818935"/>
            <a:ext cx="2376264" cy="55518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268" y="818936"/>
            <a:ext cx="2376264" cy="55518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823836"/>
            <a:ext cx="2376264" cy="55518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062" y="823837"/>
            <a:ext cx="2376264" cy="55518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220" y="823837"/>
            <a:ext cx="2376264" cy="5551817"/>
          </a:xfrm>
          <a:prstGeom prst="rect">
            <a:avLst/>
          </a:prstGeom>
        </p:spPr>
      </p:pic>
      <p:pic>
        <p:nvPicPr>
          <p:cNvPr id="2050" name="Picture 2" descr="C:\Users\Lenka\AppData\Local\Microsoft\Windows\Temporary Internet Files\Content.IE5\L8B9VPU4\MC900423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964" y="349125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RDCTX7H9\MC9000713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190" y="2564904"/>
            <a:ext cx="4158538" cy="389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55739" y="349125"/>
            <a:ext cx="257384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Změřte si svou teplotu </a:t>
            </a:r>
          </a:p>
          <a:p>
            <a:r>
              <a:rPr lang="cs-CZ" dirty="0" smtClean="0"/>
              <a:t>a zaznačte ji,</a:t>
            </a:r>
          </a:p>
          <a:p>
            <a:r>
              <a:rPr lang="cs-CZ" dirty="0" smtClean="0"/>
              <a:t> porovnejte výsledky. </a:t>
            </a:r>
          </a:p>
          <a:p>
            <a:r>
              <a:rPr lang="cs-CZ" dirty="0" smtClean="0"/>
              <a:t>Na posledním teploměru </a:t>
            </a:r>
          </a:p>
          <a:p>
            <a:r>
              <a:rPr lang="cs-CZ" dirty="0" smtClean="0"/>
              <a:t>označte </a:t>
            </a:r>
          </a:p>
          <a:p>
            <a:r>
              <a:rPr lang="cs-CZ" dirty="0" smtClean="0"/>
              <a:t>teplotu člověka </a:t>
            </a:r>
          </a:p>
          <a:p>
            <a:r>
              <a:rPr lang="cs-CZ" dirty="0" smtClean="0"/>
              <a:t>s horečkou.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25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823837"/>
            <a:ext cx="2376264" cy="55518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08" y="809136"/>
            <a:ext cx="2376264" cy="55518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807802"/>
            <a:ext cx="2376264" cy="55518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818935"/>
            <a:ext cx="2376264" cy="55518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268" y="818936"/>
            <a:ext cx="2376264" cy="555181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823836"/>
            <a:ext cx="2376264" cy="555181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062" y="823837"/>
            <a:ext cx="2376264" cy="555181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220" y="823837"/>
            <a:ext cx="2376264" cy="5551817"/>
          </a:xfrm>
          <a:prstGeom prst="rect">
            <a:avLst/>
          </a:prstGeom>
        </p:spPr>
      </p:pic>
      <p:pic>
        <p:nvPicPr>
          <p:cNvPr id="2050" name="Picture 2" descr="C:\Users\Lenka\AppData\Local\Microsoft\Windows\Temporary Internet Files\Content.IE5\L8B9VPU4\MC900423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964" y="349125"/>
            <a:ext cx="1882775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RDCTX7H9\MC9000713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190" y="2564904"/>
            <a:ext cx="4158538" cy="389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80780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372964" y="3789040"/>
            <a:ext cx="0" cy="194421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1172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1386"/>
            <a:ext cx="8878713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Dokážeš doplnit rčení? </a:t>
            </a:r>
          </a:p>
          <a:p>
            <a:endParaRPr lang="cs-CZ" dirty="0"/>
          </a:p>
          <a:p>
            <a:r>
              <a:rPr lang="cs-CZ" sz="4000" b="1" dirty="0" smtClean="0"/>
              <a:t>V ZDRAVÉM TĚLE ………………………. DUCH.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134706"/>
              </p:ext>
            </p:extLst>
          </p:nvPr>
        </p:nvGraphicFramePr>
        <p:xfrm>
          <a:off x="251520" y="1844824"/>
          <a:ext cx="6096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1584176"/>
                <a:gridCol w="15594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NEMOCEM PŘEDCHÁZÍME: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DOSTATKEM POHYBU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Z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Š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OČKOVÁNÍM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D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Š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PŘEJÍDÁNÍM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R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ZDRAVOU STRAVOU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T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PRAVIDELNOU PROHLÍDKOU U LÉKAŘE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V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N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ČASTÝM ZÍVÁNÍM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Ě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Ý</a:t>
                      </a:r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L8B9VPU4\MC900237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89059"/>
            <a:ext cx="288351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673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1386"/>
            <a:ext cx="7164462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r>
              <a:rPr lang="cs-CZ" sz="4000" b="1" dirty="0" smtClean="0"/>
              <a:t>V ZDRAVÉM TĚLE ZDRAVÝ DUCH.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021402"/>
              </p:ext>
            </p:extLst>
          </p:nvPr>
        </p:nvGraphicFramePr>
        <p:xfrm>
          <a:off x="251520" y="1844824"/>
          <a:ext cx="6096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1584176"/>
                <a:gridCol w="15594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NEMOCEM PŘEDCHÁZÍME: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ANO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6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36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DOSTATKEM POHYBU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Š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OČKOVÁNÍM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Š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PŘEJÍDÁNÍM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A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ZDRAVOU STRAVOU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T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PRAVIDELNOU PROHLÍDKOU U LÉKAŘE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N</a:t>
                      </a:r>
                      <a:endParaRPr lang="cs-CZ" sz="4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ČASTÝM ZÍVÁNÍM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Ě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4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Ý</a:t>
                      </a:r>
                      <a:endParaRPr lang="cs-CZ" sz="4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Lenka\AppData\Local\Microsoft\Windows\Temporary Internet Files\Content.IE5\L8B9VPU4\MC900237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288351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709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5304" y="148680"/>
            <a:ext cx="548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 k sobě slova, která svým významem k sobě patří: </a:t>
            </a:r>
            <a:endParaRPr lang="cs-CZ" dirty="0"/>
          </a:p>
        </p:txBody>
      </p:sp>
      <p:pic>
        <p:nvPicPr>
          <p:cNvPr id="4098" name="Picture 2" descr="C:\Users\Lenka\AppData\Local\Microsoft\Windows\Temporary Internet Files\Content.IE5\HJAMA6Y5\MC90035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425" y="149125"/>
            <a:ext cx="1809598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454326"/>
              </p:ext>
            </p:extLst>
          </p:nvPr>
        </p:nvGraphicFramePr>
        <p:xfrm>
          <a:off x="467544" y="867387"/>
          <a:ext cx="4968552" cy="529791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48272"/>
                <a:gridCol w="2520280"/>
              </a:tblGrid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OČKOVÁNÍ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RECEPT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LÉKAŘ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38 STUPŇŮ CELSIA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LÉKÁRNA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112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Zaoblený obdélník 17"/>
          <p:cNvSpPr/>
          <p:nvPr/>
        </p:nvSpPr>
        <p:spPr>
          <a:xfrm>
            <a:off x="5683425" y="5761529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INJEKCE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876256" y="177281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LÉKÁRNA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5580112" y="256490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PRVNÍ POMOC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580112" y="4149080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PACIENT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6876256" y="494116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HOREČKA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7020272" y="3356992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LÉKY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507740" y="105273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TÍSŇOVÁ LINKA</a:t>
            </a:r>
          </a:p>
        </p:txBody>
      </p:sp>
    </p:spTree>
    <p:extLst>
      <p:ext uri="{BB962C8B-B14F-4D97-AF65-F5344CB8AC3E}">
        <p14:creationId xmlns:p14="http://schemas.microsoft.com/office/powerpoint/2010/main" val="17944430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5304" y="148680"/>
            <a:ext cx="548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pic>
        <p:nvPicPr>
          <p:cNvPr id="4098" name="Picture 2" descr="C:\Users\Lenka\AppData\Local\Microsoft\Windows\Temporary Internet Files\Content.IE5\HJAMA6Y5\MC90035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425" y="149125"/>
            <a:ext cx="1809598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822495"/>
              </p:ext>
            </p:extLst>
          </p:nvPr>
        </p:nvGraphicFramePr>
        <p:xfrm>
          <a:off x="467544" y="867387"/>
          <a:ext cx="4968552" cy="529791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48272"/>
                <a:gridCol w="2520280"/>
              </a:tblGrid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OČKOVÁNÍ 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RECEPT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LÉKAŘ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38 STUPŇŮ CELSIA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LÉKÁRNA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  <a:tr h="75684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112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Zaoblený obdélník 17"/>
          <p:cNvSpPr/>
          <p:nvPr/>
        </p:nvSpPr>
        <p:spPr>
          <a:xfrm>
            <a:off x="3203848" y="937575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INJEKCE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203848" y="170080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LÉKÁRNA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203848" y="2420888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PRVNÍ POMOC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200459" y="321297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PACIENT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3203848" y="3933056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HOREČKA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203848" y="472514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LÉKY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3200459" y="5445224"/>
            <a:ext cx="2016224" cy="6480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dk1"/>
                </a:solidFill>
              </a:rPr>
              <a:t>TÍSŇOVÁ LINKA</a:t>
            </a:r>
          </a:p>
        </p:txBody>
      </p:sp>
    </p:spTree>
    <p:extLst>
      <p:ext uri="{BB962C8B-B14F-4D97-AF65-F5344CB8AC3E}">
        <p14:creationId xmlns:p14="http://schemas.microsoft.com/office/powerpoint/2010/main" val="303904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197" y="2623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Office.com.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1485</TotalTime>
  <Words>278</Words>
  <Application>Microsoft Office PowerPoint</Application>
  <PresentationFormat>Předvádění na obrazovce (4:3)</PresentationFormat>
  <Paragraphs>139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166</cp:revision>
  <dcterms:created xsi:type="dcterms:W3CDTF">2012-03-09T21:22:25Z</dcterms:created>
  <dcterms:modified xsi:type="dcterms:W3CDTF">2013-01-30T15:57:37Z</dcterms:modified>
</cp:coreProperties>
</file>