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8"/>
  </p:notesMasterIdLst>
  <p:sldIdLst>
    <p:sldId id="281" r:id="rId2"/>
    <p:sldId id="282" r:id="rId3"/>
    <p:sldId id="290" r:id="rId4"/>
    <p:sldId id="292" r:id="rId5"/>
    <p:sldId id="291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8" r:id="rId14"/>
    <p:sldId id="317" r:id="rId15"/>
    <p:sldId id="319" r:id="rId16"/>
    <p:sldId id="320" r:id="rId17"/>
    <p:sldId id="321" r:id="rId18"/>
    <p:sldId id="322" r:id="rId19"/>
    <p:sldId id="323" r:id="rId20"/>
    <p:sldId id="324" r:id="rId21"/>
    <p:sldId id="325" r:id="rId22"/>
    <p:sldId id="326" r:id="rId23"/>
    <p:sldId id="327" r:id="rId24"/>
    <p:sldId id="308" r:id="rId25"/>
    <p:sldId id="309" r:id="rId26"/>
    <p:sldId id="28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047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6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slide" Target="slide7.xml"/><Relationship Id="rId18" Type="http://schemas.openxmlformats.org/officeDocument/2006/relationships/slide" Target="slide12.xml"/><Relationship Id="rId26" Type="http://schemas.openxmlformats.org/officeDocument/2006/relationships/slide" Target="slide20.xml"/><Relationship Id="rId3" Type="http://schemas.openxmlformats.org/officeDocument/2006/relationships/image" Target="../media/image4.wmf"/><Relationship Id="rId21" Type="http://schemas.openxmlformats.org/officeDocument/2006/relationships/slide" Target="slide15.xml"/><Relationship Id="rId7" Type="http://schemas.openxmlformats.org/officeDocument/2006/relationships/image" Target="../media/image8.wmf"/><Relationship Id="rId12" Type="http://schemas.openxmlformats.org/officeDocument/2006/relationships/slide" Target="slide6.xml"/><Relationship Id="rId17" Type="http://schemas.openxmlformats.org/officeDocument/2006/relationships/slide" Target="slide11.xml"/><Relationship Id="rId25" Type="http://schemas.openxmlformats.org/officeDocument/2006/relationships/slide" Target="slide19.xml"/><Relationship Id="rId2" Type="http://schemas.openxmlformats.org/officeDocument/2006/relationships/image" Target="../media/image3.wmf"/><Relationship Id="rId16" Type="http://schemas.openxmlformats.org/officeDocument/2006/relationships/slide" Target="slide10.xml"/><Relationship Id="rId20" Type="http://schemas.openxmlformats.org/officeDocument/2006/relationships/slide" Target="slide14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24" Type="http://schemas.openxmlformats.org/officeDocument/2006/relationships/slide" Target="slide18.xml"/><Relationship Id="rId5" Type="http://schemas.openxmlformats.org/officeDocument/2006/relationships/image" Target="../media/image6.wmf"/><Relationship Id="rId15" Type="http://schemas.openxmlformats.org/officeDocument/2006/relationships/slide" Target="slide9.xml"/><Relationship Id="rId23" Type="http://schemas.openxmlformats.org/officeDocument/2006/relationships/slide" Target="slide17.xml"/><Relationship Id="rId28" Type="http://schemas.openxmlformats.org/officeDocument/2006/relationships/slide" Target="slide22.xml"/><Relationship Id="rId10" Type="http://schemas.openxmlformats.org/officeDocument/2006/relationships/image" Target="../media/image11.wmf"/><Relationship Id="rId19" Type="http://schemas.openxmlformats.org/officeDocument/2006/relationships/slide" Target="slide13.xml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slide" Target="slide8.xml"/><Relationship Id="rId22" Type="http://schemas.openxmlformats.org/officeDocument/2006/relationships/slide" Target="slide16.xml"/><Relationship Id="rId27" Type="http://schemas.openxmlformats.org/officeDocument/2006/relationships/slide" Target="slide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4.wmf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.wav"/><Relationship Id="rId5" Type="http://schemas.openxmlformats.org/officeDocument/2006/relationships/image" Target="../media/image14.wmf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38840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Mimořádná situace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Mimořádná situace.</a:t>
            </a:r>
          </a:p>
          <a:p>
            <a:r>
              <a:rPr lang="cs-CZ" dirty="0"/>
              <a:t>Po kliknutí na číslo </a:t>
            </a:r>
            <a:r>
              <a:rPr lang="cs-CZ" dirty="0" smtClean="0"/>
              <a:t>se </a:t>
            </a:r>
            <a:r>
              <a:rPr lang="cs-CZ" dirty="0"/>
              <a:t>zobrazí určité tvrzení. Žák se rozhodne, zda je pravdivé či není. Zvolí vhodnou ikonu. Pomocí symbolů se mu </a:t>
            </a:r>
            <a:r>
              <a:rPr lang="cs-CZ" dirty="0" smtClean="0"/>
              <a:t>zobrazí, </a:t>
            </a:r>
            <a:r>
              <a:rPr lang="cs-CZ" dirty="0"/>
              <a:t>zda volil správně. </a:t>
            </a:r>
            <a:endParaRPr lang="cs-CZ" dirty="0" smtClean="0"/>
          </a:p>
          <a:p>
            <a:r>
              <a:rPr lang="cs-CZ" dirty="0"/>
              <a:t>V závěru je test pro žáky.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HJAMA6Y5\MC9001537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18719"/>
            <a:ext cx="1640518" cy="16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XR2EAWT\MC9002507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0832" y="392038"/>
            <a:ext cx="135362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:\Users\Lenka\AppData\Local\Microsoft\Windows\Temporary Internet Files\Content.IE5\L8B9VPU4\MC9000569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047" y="595435"/>
            <a:ext cx="2109140" cy="124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RDCTX7H9\MC9000562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836" y="3591601"/>
            <a:ext cx="137726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Lenka\AppData\Local\Microsoft\Windows\Temporary Internet Files\Content.IE5\HXR2EAWT\MC9002902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76798"/>
            <a:ext cx="1682337" cy="188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Lenka\AppData\Local\Microsoft\Windows\Temporary Internet Files\Content.IE5\L8B9VPU4\MC900056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511" y="3302050"/>
            <a:ext cx="1541345" cy="154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Lenka\AppData\Local\Microsoft\Windows\Temporary Internet Files\Content.IE5\RDCTX7H9\MC9000567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980" y="3591601"/>
            <a:ext cx="1816913" cy="125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Lenka\AppData\Local\Microsoft\Windows\Temporary Internet Files\Content.IE5\HXR2EAWT\MC900053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56591"/>
            <a:ext cx="1442009" cy="202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Lenka\AppData\Local\Microsoft\Windows\Temporary Internet Files\Content.IE5\L8B9VPU4\MC9000567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52" y="362744"/>
            <a:ext cx="1518818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Lenka\AppData\Local\Microsoft\Windows\Temporary Internet Files\Content.IE5\HJAMA6Y5\MC90015360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390" y="392038"/>
            <a:ext cx="1443484" cy="1557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3213007"/>
              </p:ext>
            </p:extLst>
          </p:nvPr>
        </p:nvGraphicFramePr>
        <p:xfrm>
          <a:off x="539552" y="2339652"/>
          <a:ext cx="8352930" cy="7371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73714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2" action="ppaction://hlinksldjump"/>
                        </a:rPr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3" action="ppaction://hlinksldjump"/>
                        </a:rPr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4" action="ppaction://hlinksldjump"/>
                        </a:rPr>
                        <a:t>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5" action="ppaction://hlinksldjump"/>
                        </a:rPr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6" action="ppaction://hlinksldjump"/>
                        </a:rPr>
                        <a:t>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7" action="ppaction://hlinksldjump"/>
                        </a:rPr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8" action="ppaction://hlinksldjump"/>
                        </a:rPr>
                        <a:t>7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19" action="ppaction://hlinksldjump"/>
                        </a:rPr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20" action="ppaction://hlinksldjump"/>
                        </a:rPr>
                        <a:t>9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hlinkClick r:id="rId21" action="ppaction://hlinksldjump"/>
                        </a:rPr>
                        <a:t>10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35777"/>
              </p:ext>
            </p:extLst>
          </p:nvPr>
        </p:nvGraphicFramePr>
        <p:xfrm>
          <a:off x="1475656" y="5445224"/>
          <a:ext cx="6682344" cy="7371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737146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2" action="ppaction://hlinksldjump"/>
                        </a:rPr>
                        <a:t>11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3" action="ppaction://hlinksldjump"/>
                        </a:rPr>
                        <a:t>12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4" action="ppaction://hlinksldjump"/>
                        </a:rPr>
                        <a:t>13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5" action="ppaction://hlinksldjump"/>
                        </a:rPr>
                        <a:t>14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6" action="ppaction://hlinksldjump"/>
                        </a:rPr>
                        <a:t>15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7" action="ppaction://hlinksldjump"/>
                        </a:rPr>
                        <a:t>16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8" action="ppaction://hlinksldjump"/>
                        </a:rPr>
                        <a:t>17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hlinkClick r:id="rId29" action="ppaction://hlinksldjump"/>
                        </a:rPr>
                        <a:t>18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7409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HXR2EAWT\MC90042982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620688"/>
            <a:ext cx="4248472" cy="5192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L8B9VPU4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73217"/>
            <a:ext cx="134982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9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2" name="applause.wav"/>
          </p:stSnd>
        </p:sndAc>
      </p:transition>
    </mc:Choice>
    <mc:Fallback xmlns="">
      <p:transition spd="slow" advClick="0">
        <p:sndAc>
          <p:stSnd>
            <p:snd r:embed="rId6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HXR2EAWT\MC9004378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64704"/>
            <a:ext cx="5040560" cy="503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Lenka\AppData\Local\Microsoft\Windows\Temporary Internet Files\Content.IE5\L8B9VPU4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589240"/>
            <a:ext cx="134982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600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2" name="bomb.wav"/>
          </p:stSnd>
        </p:sndAc>
      </p:transition>
    </mc:Choice>
    <mc:Fallback xmlns="">
      <p:transition spd="slow" advClick="0">
        <p:sndAc>
          <p:stSnd>
            <p:snd r:embed="rId6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077" y="801578"/>
            <a:ext cx="90432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TELEFONNÍM ČÍSLEM 155 PŘIVOLÁME POLICII.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0044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5524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TELEFONNÍM ČÍSLEM 150 PŘIVOLÁME </a:t>
            </a:r>
          </a:p>
          <a:p>
            <a:pPr algn="ctr"/>
            <a:r>
              <a:rPr lang="cs-CZ" sz="3600" b="1" dirty="0" smtClean="0"/>
              <a:t>PRVNÍ POMOC.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9351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077" y="801578"/>
            <a:ext cx="90432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TELEFONNÍM ČÍSLEM 158 PŘIVOLÁME POLICII.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9351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01578"/>
            <a:ext cx="7918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TELEFONNÍ </a:t>
            </a:r>
            <a:r>
              <a:rPr lang="cs-CZ" sz="3600" b="1" smtClean="0"/>
              <a:t>ČÍSL0 </a:t>
            </a:r>
            <a:r>
              <a:rPr lang="cs-CZ" sz="3600" b="1" smtClean="0"/>
              <a:t>112 </a:t>
            </a:r>
            <a:r>
              <a:rPr lang="cs-CZ" sz="3600" b="1" dirty="0" smtClean="0"/>
              <a:t>JE TÍSŇOVÁ LINKA.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9351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62246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MIMOŘÁDNÁ SITUACE JE ÚNIK </a:t>
            </a:r>
          </a:p>
          <a:p>
            <a:pPr algn="ctr"/>
            <a:r>
              <a:rPr lang="cs-CZ" sz="3600" b="1" dirty="0" smtClean="0"/>
              <a:t>NEBEZPEČNÉHO PLYNU.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511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60" y="476672"/>
            <a:ext cx="9188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MIMOŘÁDNÁ SITUACE JE VÝBUCH V TOVÁRNĚ.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66068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9325" y="476672"/>
            <a:ext cx="74813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MIMOŘÁDNÁ SITUACE JE STĚHOVÁNÍ.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09697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3446" y="476672"/>
            <a:ext cx="8293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MIMOŘÁDNÁ SITUACE JE ZŘÍCENÍ DOMU.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38977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33385" y="476672"/>
            <a:ext cx="68532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MIMOŘÁDNÁ SITUACE JE ANGÍNA.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33817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4820" y="476672"/>
            <a:ext cx="83703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U POŽÁRU OBVYKLE ZASAHUJÍ LÉKÁRNÍCI.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94981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2103" y="476672"/>
            <a:ext cx="64758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U DOPRAVNÍ NEHODY  OBVYKLE </a:t>
            </a:r>
          </a:p>
          <a:p>
            <a:pPr algn="ctr"/>
            <a:r>
              <a:rPr lang="cs-CZ" sz="3600" b="1" dirty="0" smtClean="0"/>
              <a:t>ZASAHUJÍ VOJÁCI.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55641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63318" y="476672"/>
            <a:ext cx="43933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U POVODNÍ OBVYKLE </a:t>
            </a:r>
          </a:p>
          <a:p>
            <a:pPr algn="ctr"/>
            <a:r>
              <a:rPr lang="cs-CZ" sz="3600" b="1" dirty="0" smtClean="0"/>
              <a:t>ZASAHUJÍ HASIČI.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79703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0622" y="476672"/>
            <a:ext cx="54387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U MIMOŘÁDNÝCH SITUACÍ </a:t>
            </a:r>
          </a:p>
          <a:p>
            <a:pPr algn="ctr"/>
            <a:r>
              <a:rPr lang="cs-CZ" sz="3600" b="1" dirty="0" smtClean="0"/>
              <a:t>SE CHOVÁME ROZVÁŽNĚ.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52351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2694" y="476672"/>
            <a:ext cx="597464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K ZNEŠKODNĚNÍ NEBEZPEČNÉ </a:t>
            </a:r>
          </a:p>
          <a:p>
            <a:pPr algn="ctr"/>
            <a:r>
              <a:rPr lang="cs-CZ" sz="3600" b="1" dirty="0" smtClean="0"/>
              <a:t>STARÉ VÝBUŠNINY </a:t>
            </a:r>
          </a:p>
          <a:p>
            <a:pPr algn="ctr"/>
            <a:r>
              <a:rPr lang="cs-CZ" sz="3600" b="1" dirty="0" smtClean="0"/>
              <a:t>ZAVOLÁME PYROTECHNIKY.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527039" y="211705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2086445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52351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822" y="476672"/>
            <a:ext cx="89284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DOPRAVNÍ NEHODU OBVYKLE ZAVINÍ ČLOVĚK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527039" y="211705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2086445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48478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8647" y="476672"/>
            <a:ext cx="55627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PŘI SETKÁNÍ S CIZÍMI LIDMI </a:t>
            </a:r>
          </a:p>
          <a:p>
            <a:pPr algn="ctr"/>
            <a:r>
              <a:rPr lang="cs-CZ" sz="3600" b="1" dirty="0" smtClean="0"/>
              <a:t>SE CHOVÁME VSTŘÍCNĚ.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403648" y="2060848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198884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16842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60092" y="476672"/>
            <a:ext cx="65998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OHEŇ MŮŽEME UHASIT POMOCÍ </a:t>
            </a:r>
          </a:p>
          <a:p>
            <a:pPr algn="ctr"/>
            <a:r>
              <a:rPr lang="cs-CZ" sz="3600" b="1" dirty="0" smtClean="0"/>
              <a:t>HASICÍHO PŘÍSTROJE. 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1527039" y="2117050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6" name="Mrak 5"/>
          <p:cNvSpPr/>
          <p:nvPr/>
        </p:nvSpPr>
        <p:spPr>
          <a:xfrm>
            <a:off x="5004048" y="2086445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4" action="ppaction://hlinksldjump"/>
              </a:rPr>
              <a:t>NE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53351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Mrak 5"/>
          <p:cNvSpPr/>
          <p:nvPr/>
        </p:nvSpPr>
        <p:spPr>
          <a:xfrm>
            <a:off x="5796136" y="2636912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2" action="ppaction://hlinksldjump"/>
              </a:rPr>
              <a:t>NE</a:t>
            </a:r>
            <a:endParaRPr lang="cs-CZ" sz="6600" dirty="0"/>
          </a:p>
        </p:txBody>
      </p:sp>
      <p:sp>
        <p:nvSpPr>
          <p:cNvPr id="3" name="Mrak 2"/>
          <p:cNvSpPr/>
          <p:nvPr/>
        </p:nvSpPr>
        <p:spPr>
          <a:xfrm>
            <a:off x="1259632" y="2636912"/>
            <a:ext cx="2952328" cy="201622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hlinkClick r:id="rId3" action="ppaction://hlinksldjump"/>
              </a:rPr>
              <a:t>ANO</a:t>
            </a:r>
            <a:endParaRPr lang="cs-CZ" sz="6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01359" y="476672"/>
            <a:ext cx="6517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NA OBRÁZKU JE HASIČSKÉ AUTO.</a:t>
            </a:r>
            <a:endParaRPr lang="cs-CZ" sz="3600" b="1" dirty="0"/>
          </a:p>
        </p:txBody>
      </p:sp>
      <p:pic>
        <p:nvPicPr>
          <p:cNvPr id="3074" name="Picture 2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4077071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XR2EAWT\MC9004418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HXR2EAWT\MC9004229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03413"/>
            <a:ext cx="3130550" cy="154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96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270803"/>
              </p:ext>
            </p:extLst>
          </p:nvPr>
        </p:nvGraphicFramePr>
        <p:xfrm>
          <a:off x="107504" y="116632"/>
          <a:ext cx="2952328" cy="6644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648072"/>
                <a:gridCol w="5760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TELEFONNÍM ČÍSLEM 155 PŘIVOLÁME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TELEFONNÍM ČÍSLEM 150 PŘIVOLÁME HASIČE.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MIMOŘÁDNÁ SITUACE JE ÚNIK NEBEZPEČNÉHO PLYNU.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STĚHOVÁNÍ.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U POŽÁRU OBVYKLE ZASAHUJÍ LÉKÁRNÍCI.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U POVODNÍ  OBVYKLE ZASAHUJÍ HASIČI.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 MIMOŘÁDNÝCH SITUACÍ SE CHOVÁME ROZVÁŽNĚ.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DOPRAVNÍ NEHODU OBVYKLE ZAVINÍ ČLOVĚK.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PŘI SETKÁNÍ S CIZÍMI LIDMI SE CHOVÁME VSTŘÍCNĚ.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112 JE ČÍSLO TÍSŇOVÉ LINKY.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OHEŇ HASÍME POMOCÍ HASICÍCH PŘÍSTROJŮ.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VÁŽNÉ DOPRAVNÍ NEHODĚ 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ANGÍNA.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ZNEŠKODNĚNÍ NEBEZPEČNÉ VÝBUŠNINY PŘIVOLÁME PYROTECHNIKY.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1281031"/>
              </p:ext>
            </p:extLst>
          </p:nvPr>
        </p:nvGraphicFramePr>
        <p:xfrm>
          <a:off x="6084168" y="116632"/>
          <a:ext cx="2952328" cy="6644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648072"/>
                <a:gridCol w="5760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TELEFONNÍM ČÍSLEM 155 PŘIVOLÁME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TELEFONNÍM ČÍSLEM 150 PŘIVOLÁME HASIČE.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MIMOŘÁDNÁ SITUACE JE ÚNIK NEBEZPEČNÉHO PLYNU.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STĚHOVÁNÍ.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U POŽÁRU OBVYKLE ZASAHUJÍ LÉKÁRNÍCI.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U POVODNÍ  OBVYKLE ZASAHUJÍ HASIČI.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 MIMOŘÁDNÝCH SITUACÍ SE CHOVÁME ROZVÁŽNĚ.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DOPRAVNÍ NEHODU OBVYKLE ZAVINÍ ČLOVĚK.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PŘI SETKÁNÍ S CIZÍMI LIDMI SE CHOVÁME VSTŘÍCNĚ.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112 JE ČÍSLO TÍSŇOVÉ LINKY.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OHEŇ HASÍME POMOCÍ HASICÍCH PŘÍSTROJŮ.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VÁŽNÉ DOPRAVNÍ NEHODĚ 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ANGÍNA.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ZNEŠKODNĚNÍ NEBEZPEČNÉ VÝBUŠNINY PŘIVOLÁME PYROTECHNIKY.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316594"/>
              </p:ext>
            </p:extLst>
          </p:nvPr>
        </p:nvGraphicFramePr>
        <p:xfrm>
          <a:off x="3131840" y="116632"/>
          <a:ext cx="2952328" cy="6644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648072"/>
                <a:gridCol w="5760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TELEFONNÍM ČÍSLEM 155 PŘIVOLÁME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TELEFONNÍM ČÍSLEM 150 PŘIVOLÁME HASIČE.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MIMOŘÁDNÁ SITUACE JE ÚNIK NEBEZPEČNÉHO PLYNU.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STĚHOVÁNÍ.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U POŽÁRU OBVYKLE ZASAHUJÍ LÉKÁRNÍCI.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U POVODNÍ  OBVYKLE ZASAHUJÍ HASIČI.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 MIMOŘÁDNÝCH SITUACÍ SE CHOVÁME ROZVÁŽNĚ.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DOPRAVNÍ NEHODU OBVYKLE ZAVINÍ ČLOVĚK.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PŘI SETKÁNÍ S CIZÍMI LIDMI SE CHOVÁME VSTŘÍCNĚ.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112 JE ČÍSLO TÍSŇOVÉ LINKY.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OHEŇ HASÍME POMOCÍ HASICÍCH PŘÍSTROJŮ.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VÁŽNÉ DOPRAVNÍ NEHODĚ 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ANGÍNA.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ZNEŠKODNĚNÍ NEBEZPEČNÉ VÝBUŠNINY PŘIVOLÁME PYROTECHNIKY.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091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3039"/>
            <a:ext cx="862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165362"/>
              </p:ext>
            </p:extLst>
          </p:nvPr>
        </p:nvGraphicFramePr>
        <p:xfrm>
          <a:off x="1403648" y="113039"/>
          <a:ext cx="2952328" cy="6644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648072"/>
                <a:gridCol w="5760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TELEFONNÍM ČÍSLEM 155 PŘIVOLÁME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TELEFONNÍM ČÍSLEM 150 PŘIVOLÁME HASIČE.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MIMOŘÁDNÁ SITUACE JE ÚNIK NEBEZPEČNÉHO PLYNU.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STĚHOVÁNÍ.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U POŽÁRU OBVYKLE ZASAHUJÍ LÉKÁRNÍCI.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U POVODNÍ  OBVYKLE ZASAHUJÍ HASIČI.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 MIMOŘÁDNÝCH SITUACÍ SE CHOVÁME ROZVÁŽNĚ.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DOPRAVNÍ NEHODU OBVYKLE ZAVINÍ ČLOVĚK.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PŘI SETKÁNÍ S CIZÍMI LIDMI SE CHOVÁME VSTŘÍCNĚ.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112 JE ČÍSLO TÍSŇOVÉ LINKY.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OHEŇ HASÍME POMOCÍ HASICÍCH PŘÍSTROJŮ.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VÁŽNÉ DOPRAVNÍ NEHODĚ VOLÁME POLICII.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MIMOŘÁDNÁ SITUACE JE ANGÍNA.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 ZNEŠKODNĚNÍ NEBEZPEČNÉ VÝBUŠNINY PŘIVOLÁME PYROTECHNIKY.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04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39237"/>
            <a:ext cx="77768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Office.com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1801</TotalTime>
  <Words>695</Words>
  <Application>Microsoft Office PowerPoint</Application>
  <PresentationFormat>Předvádění na obrazovce (4:3)</PresentationFormat>
  <Paragraphs>277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198</cp:revision>
  <dcterms:created xsi:type="dcterms:W3CDTF">2012-03-09T21:22:25Z</dcterms:created>
  <dcterms:modified xsi:type="dcterms:W3CDTF">2013-01-30T15:58:02Z</dcterms:modified>
</cp:coreProperties>
</file>