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Čtenářská gramotnost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</a:t>
          </a:r>
          <a:r>
            <a:rPr lang="cs-CZ" sz="2000" dirty="0" smtClean="0">
              <a:solidFill>
                <a:schemeClr val="tx1"/>
              </a:solidFill>
            </a:rPr>
            <a:t>13_ČJ5_Tři </a:t>
          </a:r>
          <a:r>
            <a:rPr lang="cs-CZ" sz="2000" dirty="0" err="1" smtClean="0">
              <a:solidFill>
                <a:schemeClr val="tx1"/>
              </a:solidFill>
            </a:rPr>
            <a:t>cyklovýlety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29B91B-B600-4250-BAEE-8BD01C33E4BC}" type="presOf" srcId="{1AE9165A-6B70-4FFD-A49C-881BF73B4F04}" destId="{BD3627E9-8FC8-4A2F-B3EA-FAE798EF81D8}" srcOrd="1" destOrd="0" presId="urn:microsoft.com/office/officeart/2005/8/layout/target3"/>
    <dgm:cxn modelId="{B599381B-60C7-4CDD-8751-E655F736107C}" type="presOf" srcId="{1AE9165A-6B70-4FFD-A49C-881BF73B4F04}" destId="{A9F01C16-B5C0-47B0-9750-F7E5E11674A0}" srcOrd="0" destOrd="0" presId="urn:microsoft.com/office/officeart/2005/8/layout/target3"/>
    <dgm:cxn modelId="{9A9C7501-EF13-4859-8F03-542CEE560B97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F3B04DC-0D96-4869-93B5-FD04262E7A98}" type="presOf" srcId="{757F3AB3-0718-4624-B441-E567A8F0AB56}" destId="{333A1088-737F-45CB-B68E-254E46348037}" srcOrd="0" destOrd="0" presId="urn:microsoft.com/office/officeart/2005/8/layout/target3"/>
    <dgm:cxn modelId="{7B00CCBB-DFEB-4155-B2E4-1B590DCC1FAF}" type="presOf" srcId="{D1D4F407-5343-4D3F-B5B9-D407B03CAEB4}" destId="{AED2198E-93D5-4001-81B4-73124B309672}" srcOrd="1" destOrd="0" presId="urn:microsoft.com/office/officeart/2005/8/layout/target3"/>
    <dgm:cxn modelId="{2864AFD5-28B9-4648-9095-97B037AA4B6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FC78A0-99D1-42C5-936E-D42AFF8C02CB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7E22371-63DE-4D0A-92BA-4AFA7FEAFF35}" type="presOf" srcId="{D1B46980-6531-4606-95E6-44980827E919}" destId="{6140AFEC-043D-4C43-A2F9-D0F5331DF3A3}" srcOrd="0" destOrd="0" presId="urn:microsoft.com/office/officeart/2005/8/layout/target3"/>
    <dgm:cxn modelId="{ADABD7EB-6858-4FA7-9929-A176B3F1C4C8}" type="presOf" srcId="{26CBEA56-8CFD-48C0-BD6E-2EB16B1FBF42}" destId="{5583D5C5-FAFF-4548-819C-80E289F73770}" srcOrd="0" destOrd="0" presId="urn:microsoft.com/office/officeart/2005/8/layout/target3"/>
    <dgm:cxn modelId="{0D472020-AE94-4340-8161-74D167C6FEE1}" type="presOf" srcId="{1F4F8BC0-F267-4379-9FE7-6FFC8B64BAD8}" destId="{017154CD-D9A9-4968-AD11-1207A3C4C00A}" srcOrd="1" destOrd="0" presId="urn:microsoft.com/office/officeart/2005/8/layout/target3"/>
    <dgm:cxn modelId="{643453ED-D502-42F2-B91E-A6BDACB199A2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90DBCB82-2C93-4935-8EE5-796667B98EB1}" type="presParOf" srcId="{333A1088-737F-45CB-B68E-254E46348037}" destId="{F5ABB229-8D3B-4694-996A-96F23CF14429}" srcOrd="0" destOrd="0" presId="urn:microsoft.com/office/officeart/2005/8/layout/target3"/>
    <dgm:cxn modelId="{8AA2AFD9-D0DE-4B4D-888D-E10C5A72CC17}" type="presParOf" srcId="{333A1088-737F-45CB-B68E-254E46348037}" destId="{F41139FD-01EE-4571-8B17-4FB00FC51163}" srcOrd="1" destOrd="0" presId="urn:microsoft.com/office/officeart/2005/8/layout/target3"/>
    <dgm:cxn modelId="{4511620D-D1DC-4903-B039-93DD53D83C28}" type="presParOf" srcId="{333A1088-737F-45CB-B68E-254E46348037}" destId="{D005CE8C-CC26-4C3E-AC11-E15060ECD759}" srcOrd="2" destOrd="0" presId="urn:microsoft.com/office/officeart/2005/8/layout/target3"/>
    <dgm:cxn modelId="{D0067963-5E4A-45D7-B9A1-A1270F16DF00}" type="presParOf" srcId="{333A1088-737F-45CB-B68E-254E46348037}" destId="{2C702D82-9B77-49B7-9568-BB8EB47C3372}" srcOrd="3" destOrd="0" presId="urn:microsoft.com/office/officeart/2005/8/layout/target3"/>
    <dgm:cxn modelId="{B42F3FD6-BF36-4D53-A9E2-58B51E26774D}" type="presParOf" srcId="{333A1088-737F-45CB-B68E-254E46348037}" destId="{A52A0455-90FF-4808-ABD0-F02540D31D5A}" srcOrd="4" destOrd="0" presId="urn:microsoft.com/office/officeart/2005/8/layout/target3"/>
    <dgm:cxn modelId="{9B8AA15B-C757-44CE-AC3C-6AF28343D7CD}" type="presParOf" srcId="{333A1088-737F-45CB-B68E-254E46348037}" destId="{6140AFEC-043D-4C43-A2F9-D0F5331DF3A3}" srcOrd="5" destOrd="0" presId="urn:microsoft.com/office/officeart/2005/8/layout/target3"/>
    <dgm:cxn modelId="{5C8C0D93-9BC7-4A7F-BF1B-2FFA77CFE74A}" type="presParOf" srcId="{333A1088-737F-45CB-B68E-254E46348037}" destId="{71A10DEB-455E-4133-A618-0A0EE82A21E3}" srcOrd="6" destOrd="0" presId="urn:microsoft.com/office/officeart/2005/8/layout/target3"/>
    <dgm:cxn modelId="{AC8FD7BC-1C18-4E41-B888-A8CE6F8BBE23}" type="presParOf" srcId="{333A1088-737F-45CB-B68E-254E46348037}" destId="{DA6A876D-6D25-492F-8BDC-9AE6A6CFB1FA}" srcOrd="7" destOrd="0" presId="urn:microsoft.com/office/officeart/2005/8/layout/target3"/>
    <dgm:cxn modelId="{50FF9CB2-C9E9-45D7-AA24-65A4101F7AD4}" type="presParOf" srcId="{333A1088-737F-45CB-B68E-254E46348037}" destId="{A9F01C16-B5C0-47B0-9750-F7E5E11674A0}" srcOrd="8" destOrd="0" presId="urn:microsoft.com/office/officeart/2005/8/layout/target3"/>
    <dgm:cxn modelId="{4D08D151-A9C5-4D83-9907-3E4D27AC4DD9}" type="presParOf" srcId="{333A1088-737F-45CB-B68E-254E46348037}" destId="{5C0CF724-3222-4429-B09A-F154A62FD507}" srcOrd="9" destOrd="0" presId="urn:microsoft.com/office/officeart/2005/8/layout/target3"/>
    <dgm:cxn modelId="{2B5B1142-AB76-463A-B2A2-FB9D2EB6A0BA}" type="presParOf" srcId="{333A1088-737F-45CB-B68E-254E46348037}" destId="{71A5FEA7-FE77-4220-960F-2AB7AE466FE5}" srcOrd="10" destOrd="0" presId="urn:microsoft.com/office/officeart/2005/8/layout/target3"/>
    <dgm:cxn modelId="{7419FB8B-8080-46F2-85C4-F7F781C0D65B}" type="presParOf" srcId="{333A1088-737F-45CB-B68E-254E46348037}" destId="{C8857ABF-5052-4733-A46C-0F8B764FF76F}" srcOrd="11" destOrd="0" presId="urn:microsoft.com/office/officeart/2005/8/layout/target3"/>
    <dgm:cxn modelId="{8155603F-3C31-4F38-9501-94932AA0730D}" type="presParOf" srcId="{333A1088-737F-45CB-B68E-254E46348037}" destId="{1839E65E-6E97-41D2-A171-98C033275D27}" srcOrd="12" destOrd="0" presId="urn:microsoft.com/office/officeart/2005/8/layout/target3"/>
    <dgm:cxn modelId="{AD6CF3E0-7112-4181-BED0-A46CA28033FB}" type="presParOf" srcId="{333A1088-737F-45CB-B68E-254E46348037}" destId="{914F10DC-A7FA-462B-9334-03354AC7EA9F}" srcOrd="13" destOrd="0" presId="urn:microsoft.com/office/officeart/2005/8/layout/target3"/>
    <dgm:cxn modelId="{3C355AED-4A6E-4154-B933-BDAE490E204D}" type="presParOf" srcId="{333A1088-737F-45CB-B68E-254E46348037}" destId="{5583D5C5-FAFF-4548-819C-80E289F73770}" srcOrd="14" destOrd="0" presId="urn:microsoft.com/office/officeart/2005/8/layout/target3"/>
    <dgm:cxn modelId="{62622B53-7BD5-4E8A-A129-A118C129D9C0}" type="presParOf" srcId="{333A1088-737F-45CB-B68E-254E46348037}" destId="{AED2198E-93D5-4001-81B4-73124B309672}" srcOrd="15" destOrd="0" presId="urn:microsoft.com/office/officeart/2005/8/layout/target3"/>
    <dgm:cxn modelId="{C1139B9B-525A-462A-84F4-1FA9B9219BC3}" type="presParOf" srcId="{333A1088-737F-45CB-B68E-254E46348037}" destId="{2BE915AB-18AA-4053-B92C-3BFC9ED204BB}" srcOrd="16" destOrd="0" presId="urn:microsoft.com/office/officeart/2005/8/layout/target3"/>
    <dgm:cxn modelId="{F7C65B96-72C3-4CBD-8A6A-62314A1EA1AA}" type="presParOf" srcId="{333A1088-737F-45CB-B68E-254E46348037}" destId="{BD3627E9-8FC8-4A2F-B3EA-FAE798EF81D8}" srcOrd="17" destOrd="0" presId="urn:microsoft.com/office/officeart/2005/8/layout/target3"/>
    <dgm:cxn modelId="{3620F9A4-2108-4AB3-A74C-CADA63DA5D88}" type="presParOf" srcId="{333A1088-737F-45CB-B68E-254E46348037}" destId="{017154CD-D9A9-4968-AD11-1207A3C4C00A}" srcOrd="18" destOrd="0" presId="urn:microsoft.com/office/officeart/2005/8/layout/target3"/>
    <dgm:cxn modelId="{B2B4C6B3-FADF-4242-A1B6-D35A7CAFCD2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r>
            <a:rPr lang="cs-CZ" sz="2000" kern="1200" dirty="0" smtClean="0">
              <a:solidFill>
                <a:schemeClr val="tx1"/>
              </a:solidFill>
            </a:rPr>
            <a:t>13_ČJ5_Tři </a:t>
          </a:r>
          <a:r>
            <a:rPr lang="cs-CZ" sz="2000" kern="1200" dirty="0" err="1" smtClean="0">
              <a:solidFill>
                <a:schemeClr val="tx1"/>
              </a:solidFill>
            </a:rPr>
            <a:t>cyklovýlety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Čtenářská gramotnost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3DF44-7716-4DEF-8F76-9099F8992A39}" type="datetimeFigureOut">
              <a:rPr lang="de-DE" smtClean="0"/>
              <a:pPr/>
              <a:t>21.05.2013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B1A32-2ECB-4E79-98B3-433D5B941DDC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132856"/>
            <a:ext cx="8064896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a literatury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Slouží k rozvoji čtenářské gramotnosti.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Úkolem žáků je rozlišit tři různé příběhy, přiřadit úryvky ke správnému obrázku a uspořádat je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v </a:t>
            </a:r>
            <a:r>
              <a:rPr lang="cs-CZ" sz="2800" dirty="0" smtClean="0">
                <a:solidFill>
                  <a:prstClr val="black"/>
                </a:solidFill>
              </a:rPr>
              <a:t>logickém sledu.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Text je vhodné nakopírovat a rozstříhat.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90872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Ke každému obrázku patří jeden příběh. Příběhy jsou však popletené. Dokážete je sestavit?</a:t>
            </a:r>
            <a:endParaRPr lang="de-DE" sz="36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t="39623" b="14329"/>
          <a:stretch>
            <a:fillRect/>
          </a:stretch>
        </p:blipFill>
        <p:spPr bwMode="auto">
          <a:xfrm>
            <a:off x="-1" y="2492896"/>
            <a:ext cx="9174003" cy="316835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536" y="5877272"/>
          <a:ext cx="237626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66"/>
                <a:gridCol w="594066"/>
                <a:gridCol w="594066"/>
                <a:gridCol w="594066"/>
              </a:tblGrid>
              <a:tr h="720080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419872" y="5805264"/>
          <a:ext cx="237626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66"/>
                <a:gridCol w="594066"/>
                <a:gridCol w="594066"/>
                <a:gridCol w="594066"/>
              </a:tblGrid>
              <a:tr h="720080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372200" y="5877272"/>
          <a:ext cx="237626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66"/>
                <a:gridCol w="594066"/>
                <a:gridCol w="594066"/>
                <a:gridCol w="594066"/>
              </a:tblGrid>
              <a:tr h="720080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48680"/>
            <a:ext cx="75963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Všichni jsme byli velmi zklamaní. Taková smůla!  Teď je už ale naštěstí  zdravá a v sobotu se vydáme na cyklistický výlet.</a:t>
            </a:r>
            <a:endParaRPr lang="de-DE" sz="2800" dirty="0"/>
          </a:p>
        </p:txBody>
      </p:sp>
      <p:sp>
        <p:nvSpPr>
          <p:cNvPr id="4" name="Obdélník 3"/>
          <p:cNvSpPr/>
          <p:nvPr/>
        </p:nvSpPr>
        <p:spPr>
          <a:xfrm>
            <a:off x="323528" y="2564904"/>
            <a:ext cx="57606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2.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420888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Měli jsme žízeň, a tak jsme na chvíli zastavili.  </a:t>
            </a:r>
            <a:r>
              <a:rPr lang="cs-CZ" sz="2800" dirty="0" smtClean="0"/>
              <a:t>                  V </a:t>
            </a:r>
            <a:r>
              <a:rPr lang="cs-CZ" sz="2800" dirty="0" smtClean="0"/>
              <a:t>restauraci bylo skvěle.  Hudba, limonáda ….a ta vynikající zmrzlina !</a:t>
            </a:r>
            <a:endParaRPr lang="de-DE" sz="2800" dirty="0"/>
          </a:p>
        </p:txBody>
      </p:sp>
      <p:sp>
        <p:nvSpPr>
          <p:cNvPr id="6" name="Obdélník 5"/>
          <p:cNvSpPr/>
          <p:nvPr/>
        </p:nvSpPr>
        <p:spPr>
          <a:xfrm>
            <a:off x="323529" y="4221088"/>
            <a:ext cx="504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3.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77072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třídní učitelkou pořádáme občas  cyklistické výlety.  Paní  Richterová je docela prima.</a:t>
            </a:r>
            <a:endParaRPr lang="de-DE" sz="2800" dirty="0"/>
          </a:p>
        </p:txBody>
      </p:sp>
      <p:sp>
        <p:nvSpPr>
          <p:cNvPr id="8" name="Obdélník 7"/>
          <p:cNvSpPr/>
          <p:nvPr/>
        </p:nvSpPr>
        <p:spPr>
          <a:xfrm>
            <a:off x="251520" y="5589240"/>
            <a:ext cx="5760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4.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5229200"/>
            <a:ext cx="7200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Matěj teď musí ještě týden ležet v posteli a celá rodina jezdí opět na pravidelné výlety – do nemocnice.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204864"/>
            <a:ext cx="504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6.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04664"/>
            <a:ext cx="5760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5.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60648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Jsme tři kamarádi. Vítek,  Pavel a Honza.  Máme několik společných  koníčků.  Jedním z nich je cyklistika.</a:t>
            </a:r>
            <a:endParaRPr lang="de-DE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844824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Včera jsme jeli k hradu Český Šternberk. Počasí nám nepřálo. Pršelo a cesty byly kluzké. Matěj neposlechl tatínka, který ho varoval, a jel dost rychle. </a:t>
            </a:r>
            <a:endParaRPr lang="de-DE" sz="2800" dirty="0"/>
          </a:p>
        </p:txBody>
      </p:sp>
      <p:sp>
        <p:nvSpPr>
          <p:cNvPr id="6" name="Obdélník 5"/>
          <p:cNvSpPr/>
          <p:nvPr/>
        </p:nvSpPr>
        <p:spPr>
          <a:xfrm>
            <a:off x="251520" y="5157192"/>
            <a:ext cx="504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8.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501008"/>
            <a:ext cx="504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7.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56992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Také v neděli jsme na ni čekali. Pět, deset, dvacet minut,….pak si Petr vzpomněl, že má její telefonní číslo a zavolal.  </a:t>
            </a:r>
            <a:endParaRPr lang="de-DE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157192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Potom byla kola pryč. Oznámili jsme ztrátu policii a domů jsme museli jít pěšky.</a:t>
            </a:r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085184"/>
            <a:ext cx="6480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12.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3429000"/>
            <a:ext cx="641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11.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700808"/>
            <a:ext cx="641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10.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404664"/>
            <a:ext cx="504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9.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0648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Přeslechl v té rychlosti i maminku. Najednou proti němu vyrazilo auto  …..</a:t>
            </a:r>
            <a:endParaRPr lang="de-DE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1484784"/>
            <a:ext cx="73448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Kovářovi  se vydávají každou neděli na cyklistickou túru.  První jede obvykle maminka, </a:t>
            </a:r>
            <a:r>
              <a:rPr lang="cs-CZ" sz="2800" dirty="0" smtClean="0"/>
              <a:t>    za </a:t>
            </a:r>
            <a:r>
              <a:rPr lang="cs-CZ" sz="2800" dirty="0" smtClean="0"/>
              <a:t>ní Petr a Matěj a poslední tatínek – pan Kovář. </a:t>
            </a:r>
            <a:endParaRPr lang="de-DE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212976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neděli jsme podnikli </a:t>
            </a:r>
            <a:r>
              <a:rPr lang="cs-CZ" sz="2800" dirty="0" err="1" smtClean="0"/>
              <a:t>cyklovýlet</a:t>
            </a:r>
            <a:r>
              <a:rPr lang="cs-CZ" sz="2800" dirty="0" smtClean="0"/>
              <a:t>.  Bylo nádherně!  Sluníčko, krásná jarní příroda…  Co víc nám mohlo chybět? </a:t>
            </a:r>
            <a:endParaRPr lang="de-DE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5085184"/>
            <a:ext cx="73448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Telefon byl ale rozbitý. Šli jsme za paní Richterovou domů. Našli jsme ji nemocnou </a:t>
            </a:r>
            <a:r>
              <a:rPr lang="cs-CZ" sz="2800" dirty="0" smtClean="0"/>
              <a:t>                     v </a:t>
            </a:r>
            <a:r>
              <a:rPr lang="cs-CZ" sz="2800" dirty="0" smtClean="0"/>
              <a:t>posteli. 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 2, </a:t>
            </a:r>
            <a:r>
              <a:rPr lang="nb-NO" dirty="0" smtClean="0"/>
              <a:t>Kouřimská M., Jelínek S., Katte</a:t>
            </a:r>
            <a:r>
              <a:rPr lang="cs-CZ" dirty="0" err="1" smtClean="0"/>
              <a:t>nburg</a:t>
            </a:r>
            <a:r>
              <a:rPr lang="cs-CZ" dirty="0" smtClean="0"/>
              <a:t> U</a:t>
            </a:r>
            <a:r>
              <a:rPr lang="cs-CZ" smtClean="0"/>
              <a:t>., Kučerová 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400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Dum</cp:lastModifiedBy>
  <cp:revision>13</cp:revision>
  <dcterms:created xsi:type="dcterms:W3CDTF">2013-05-20T14:11:29Z</dcterms:created>
  <dcterms:modified xsi:type="dcterms:W3CDTF">2013-05-21T05:22:39Z</dcterms:modified>
</cp:coreProperties>
</file>