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3885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53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096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337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2509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924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5120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563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330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533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197BB-7A4A-45AB-957D-5CB7B0D7DD8E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5673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0197BB-7A4A-45AB-957D-5CB7B0D7DD8E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C1CE24-6B61-461E-9EF5-86DAE4D770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3097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5.wmf"/><Relationship Id="rId7" Type="http://schemas.openxmlformats.org/officeDocument/2006/relationships/image" Target="../media/image8.wmf"/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3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5.wmf"/><Relationship Id="rId7" Type="http://schemas.openxmlformats.org/officeDocument/2006/relationships/image" Target="../media/image8.wmf"/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slide" Target="slide14.xml"/><Relationship Id="rId4" Type="http://schemas.openxmlformats.org/officeDocument/2006/relationships/image" Target="../media/image6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5.wmf"/><Relationship Id="rId7" Type="http://schemas.openxmlformats.org/officeDocument/2006/relationships/image" Target="../media/image8.wmf"/><Relationship Id="rId2" Type="http://schemas.openxmlformats.org/officeDocument/2006/relationships/slide" Target="slide1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slide" Target="slide2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5.wmf"/><Relationship Id="rId7" Type="http://schemas.openxmlformats.org/officeDocument/2006/relationships/image" Target="../media/image8.wmf"/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slide" Target="slide1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5.wmf"/><Relationship Id="rId7" Type="http://schemas.openxmlformats.org/officeDocument/2006/relationships/image" Target="../media/image8.wmf"/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7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5.wmf"/><Relationship Id="rId7" Type="http://schemas.openxmlformats.org/officeDocument/2006/relationships/image" Target="../media/image8.wmf"/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slide" Target="slide18.xml"/><Relationship Id="rId4" Type="http://schemas.openxmlformats.org/officeDocument/2006/relationships/image" Target="../media/image6.wm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5.wmf"/><Relationship Id="rId7" Type="http://schemas.openxmlformats.org/officeDocument/2006/relationships/image" Target="../media/image8.wmf"/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slide" Target="slide19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5.wmf"/><Relationship Id="rId7" Type="http://schemas.openxmlformats.org/officeDocument/2006/relationships/image" Target="../media/image8.wmf"/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slide" Target="slide20.xml"/><Relationship Id="rId4" Type="http://schemas.openxmlformats.org/officeDocument/2006/relationships/image" Target="../media/image6.wm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5.wmf"/><Relationship Id="rId7" Type="http://schemas.openxmlformats.org/officeDocument/2006/relationships/image" Target="../media/image8.wmf"/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Relationship Id="rId6" Type="http://schemas.openxmlformats.org/officeDocument/2006/relationships/slide" Target="slide21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5.wmf"/><Relationship Id="rId7" Type="http://schemas.openxmlformats.org/officeDocument/2006/relationships/image" Target="../media/image8.wmf"/><Relationship Id="rId2" Type="http://schemas.openxmlformats.org/officeDocument/2006/relationships/slide" Target="slide2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slide" Target="slide2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6133315"/>
              </p:ext>
            </p:extLst>
          </p:nvPr>
        </p:nvGraphicFramePr>
        <p:xfrm>
          <a:off x="1489224" y="836712"/>
          <a:ext cx="6096000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</a:t>
                      </a:r>
                      <a:r>
                        <a:rPr lang="cs-CZ" sz="2400" baseline="0" dirty="0" smtClean="0"/>
                        <a:t> Irena </a:t>
                      </a:r>
                      <a:r>
                        <a:rPr lang="cs-CZ" sz="2400" baseline="0" dirty="0" err="1" smtClean="0"/>
                        <a:t>Pohořalá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VY_32_INOVACE_1B_18</a:t>
                      </a:r>
                      <a:r>
                        <a:rPr lang="cs-CZ" sz="2400" baseline="0" dirty="0" smtClean="0"/>
                        <a:t>_ODČÍTÁNÍ DVOJCIFERNÝCH ČÍSEL I.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Odčítání dvojciferných čísel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</a:t>
                      </a:r>
                      <a:r>
                        <a:rPr lang="cs-CZ" sz="2400" smtClean="0"/>
                        <a:t>: listopad 2012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12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2060854"/>
              </p:ext>
            </p:extLst>
          </p:nvPr>
        </p:nvGraphicFramePr>
        <p:xfrm>
          <a:off x="755576" y="1052736"/>
          <a:ext cx="7560840" cy="5593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Prezentace je určena k osvojení a procvičování odčítání dvojciferných čísel</a:t>
                      </a:r>
                    </a:p>
                    <a:p>
                      <a:r>
                        <a:rPr lang="cs-CZ" sz="1800" dirty="0" smtClean="0"/>
                        <a:t>Prezentace je určena</a:t>
                      </a:r>
                      <a:r>
                        <a:rPr lang="cs-CZ" sz="1800" baseline="0" dirty="0" smtClean="0"/>
                        <a:t> žákům 4.ročníku ZŠ praktické</a:t>
                      </a:r>
                      <a:endParaRPr lang="cs-CZ" sz="1800" dirty="0" smtClean="0"/>
                    </a:p>
                    <a:p>
                      <a:r>
                        <a:rPr lang="cs-CZ" dirty="0" smtClean="0"/>
                        <a:t>Snímek č. 3 slouží k</a:t>
                      </a:r>
                      <a:r>
                        <a:rPr lang="cs-CZ" baseline="0" dirty="0" smtClean="0"/>
                        <a:t> vyvození principu odčítání dvojciferných čísel</a:t>
                      </a:r>
                    </a:p>
                    <a:p>
                      <a:r>
                        <a:rPr lang="cs-CZ" baseline="0" dirty="0" smtClean="0"/>
                        <a:t>Snímky č. 4 - č. 6 slouží k ústnímu procvičení odčítání</a:t>
                      </a:r>
                    </a:p>
                    <a:p>
                      <a:r>
                        <a:rPr lang="cs-CZ" baseline="0" dirty="0" smtClean="0"/>
                        <a:t>Snímky č. 7 – č. 11 slouží k procvičování odčítání, žáci při doplňování používají pero  na interaktivní tabuli</a:t>
                      </a:r>
                    </a:p>
                    <a:p>
                      <a:r>
                        <a:rPr lang="cs-CZ" baseline="0" dirty="0" smtClean="0"/>
                        <a:t>Snímky č. 12 – č. 21 slouží k procvičování odčítání formou testu</a:t>
                      </a:r>
                    </a:p>
                    <a:p>
                      <a:r>
                        <a:rPr lang="cs-CZ" dirty="0" smtClean="0"/>
                        <a:t>Snímek č.</a:t>
                      </a:r>
                      <a:r>
                        <a:rPr lang="cs-CZ" baseline="0" dirty="0" smtClean="0"/>
                        <a:t> 24 slouží k přepisu již procvičených příkladů</a:t>
                      </a:r>
                    </a:p>
                    <a:p>
                      <a:r>
                        <a:rPr lang="cs-CZ" baseline="0" dirty="0" smtClean="0"/>
                        <a:t>Snímky č. 25 – č. 29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stupeň</a:t>
                      </a:r>
                      <a:r>
                        <a:rPr lang="cs-CZ" smtClean="0"/>
                        <a:t>, 2.období,  </a:t>
                      </a:r>
                      <a:r>
                        <a:rPr lang="cs-CZ" dirty="0" smtClean="0"/>
                        <a:t>pro</a:t>
                      </a:r>
                      <a:r>
                        <a:rPr lang="cs-CZ" baseline="0" dirty="0" smtClean="0"/>
                        <a:t> žáky s LMP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6755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Odčítání dvojciferných čísel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8027" y="1628800"/>
            <a:ext cx="216437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6</a:t>
            </a:r>
            <a:r>
              <a:rPr lang="cs-CZ" sz="4400" dirty="0" smtClean="0">
                <a:solidFill>
                  <a:srgbClr val="002060"/>
                </a:solidFill>
              </a:rPr>
              <a:t>4 </a:t>
            </a:r>
            <a:r>
              <a:rPr lang="cs-CZ" sz="4400" dirty="0"/>
              <a:t>-</a:t>
            </a: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C000"/>
                </a:solidFill>
              </a:rPr>
              <a:t>2</a:t>
            </a:r>
            <a:r>
              <a:rPr lang="cs-CZ" sz="4400" dirty="0" smtClean="0">
                <a:solidFill>
                  <a:srgbClr val="002060"/>
                </a:solidFill>
              </a:rPr>
              <a:t>0 </a:t>
            </a:r>
            <a:r>
              <a:rPr lang="cs-CZ" sz="4400" dirty="0" smtClean="0"/>
              <a:t>=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59077" y="162880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C000"/>
                </a:solidFill>
              </a:rPr>
              <a:t>4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987824" y="162880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</a:rPr>
              <a:t>4</a:t>
            </a:r>
            <a:endParaRPr lang="cs-CZ" sz="44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2398241"/>
            <a:ext cx="752539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odečteme </a:t>
            </a:r>
            <a:r>
              <a:rPr lang="cs-CZ" sz="4400" dirty="0" smtClean="0">
                <a:solidFill>
                  <a:srgbClr val="002060"/>
                </a:solidFill>
              </a:rPr>
              <a:t>4 </a:t>
            </a:r>
            <a:r>
              <a:rPr lang="cs-CZ" sz="4400" dirty="0" smtClean="0"/>
              <a:t>a </a:t>
            </a:r>
            <a:r>
              <a:rPr lang="cs-CZ" sz="4400" dirty="0" smtClean="0">
                <a:solidFill>
                  <a:srgbClr val="002060"/>
                </a:solidFill>
              </a:rPr>
              <a:t>0 </a:t>
            </a:r>
            <a:r>
              <a:rPr lang="cs-CZ" sz="4400" dirty="0" smtClean="0"/>
              <a:t>- napíšeme  za =</a:t>
            </a:r>
          </a:p>
          <a:p>
            <a:r>
              <a:rPr lang="cs-CZ" sz="4400" dirty="0" smtClean="0"/>
              <a:t>(na místo jednotek)</a:t>
            </a:r>
            <a:endParaRPr lang="cs-CZ" sz="4400" dirty="0"/>
          </a:p>
        </p:txBody>
      </p:sp>
      <p:sp>
        <p:nvSpPr>
          <p:cNvPr id="8" name="Volný tvar 7"/>
          <p:cNvSpPr/>
          <p:nvPr/>
        </p:nvSpPr>
        <p:spPr>
          <a:xfrm>
            <a:off x="983673" y="1641265"/>
            <a:ext cx="969818" cy="161389"/>
          </a:xfrm>
          <a:custGeom>
            <a:avLst/>
            <a:gdLst>
              <a:gd name="connsiteX0" fmla="*/ 0 w 969818"/>
              <a:gd name="connsiteY0" fmla="*/ 159826 h 161389"/>
              <a:gd name="connsiteX1" fmla="*/ 152400 w 969818"/>
              <a:gd name="connsiteY1" fmla="*/ 21280 h 161389"/>
              <a:gd name="connsiteX2" fmla="*/ 734291 w 969818"/>
              <a:gd name="connsiteY2" fmla="*/ 7426 h 161389"/>
              <a:gd name="connsiteX3" fmla="*/ 928254 w 969818"/>
              <a:gd name="connsiteY3" fmla="*/ 90553 h 161389"/>
              <a:gd name="connsiteX4" fmla="*/ 955963 w 969818"/>
              <a:gd name="connsiteY4" fmla="*/ 159826 h 161389"/>
              <a:gd name="connsiteX5" fmla="*/ 969818 w 969818"/>
              <a:gd name="connsiteY5" fmla="*/ 132117 h 161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69818" h="161389">
                <a:moveTo>
                  <a:pt x="0" y="159826"/>
                </a:moveTo>
                <a:cubicBezTo>
                  <a:pt x="15009" y="103253"/>
                  <a:pt x="30018" y="46680"/>
                  <a:pt x="152400" y="21280"/>
                </a:cubicBezTo>
                <a:cubicBezTo>
                  <a:pt x="274782" y="-4120"/>
                  <a:pt x="604982" y="-4120"/>
                  <a:pt x="734291" y="7426"/>
                </a:cubicBezTo>
                <a:cubicBezTo>
                  <a:pt x="863600" y="18971"/>
                  <a:pt x="891309" y="65153"/>
                  <a:pt x="928254" y="90553"/>
                </a:cubicBezTo>
                <a:cubicBezTo>
                  <a:pt x="965199" y="115953"/>
                  <a:pt x="949036" y="152899"/>
                  <a:pt x="955963" y="159826"/>
                </a:cubicBezTo>
                <a:cubicBezTo>
                  <a:pt x="962890" y="166753"/>
                  <a:pt x="966354" y="149435"/>
                  <a:pt x="969818" y="13211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640732" y="1581870"/>
            <a:ext cx="1051347" cy="249495"/>
          </a:xfrm>
          <a:custGeom>
            <a:avLst/>
            <a:gdLst>
              <a:gd name="connsiteX0" fmla="*/ 51995 w 1051347"/>
              <a:gd name="connsiteY0" fmla="*/ 233075 h 249495"/>
              <a:gd name="connsiteX1" fmla="*/ 93559 w 1051347"/>
              <a:gd name="connsiteY1" fmla="*/ 52966 h 249495"/>
              <a:gd name="connsiteX2" fmla="*/ 910977 w 1051347"/>
              <a:gd name="connsiteY2" fmla="*/ 11403 h 249495"/>
              <a:gd name="connsiteX3" fmla="*/ 1035668 w 1051347"/>
              <a:gd name="connsiteY3" fmla="*/ 233075 h 249495"/>
              <a:gd name="connsiteX4" fmla="*/ 1049523 w 1051347"/>
              <a:gd name="connsiteY4" fmla="*/ 233075 h 249495"/>
              <a:gd name="connsiteX5" fmla="*/ 1049523 w 1051347"/>
              <a:gd name="connsiteY5" fmla="*/ 233075 h 249495"/>
              <a:gd name="connsiteX6" fmla="*/ 1049523 w 1051347"/>
              <a:gd name="connsiteY6" fmla="*/ 233075 h 2494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51347" h="249495">
                <a:moveTo>
                  <a:pt x="51995" y="233075"/>
                </a:moveTo>
                <a:cubicBezTo>
                  <a:pt x="1195" y="161493"/>
                  <a:pt x="-49605" y="89911"/>
                  <a:pt x="93559" y="52966"/>
                </a:cubicBezTo>
                <a:cubicBezTo>
                  <a:pt x="236723" y="16021"/>
                  <a:pt x="753959" y="-18615"/>
                  <a:pt x="910977" y="11403"/>
                </a:cubicBezTo>
                <a:cubicBezTo>
                  <a:pt x="1067995" y="41421"/>
                  <a:pt x="1012577" y="196130"/>
                  <a:pt x="1035668" y="233075"/>
                </a:cubicBezTo>
                <a:cubicBezTo>
                  <a:pt x="1058759" y="270020"/>
                  <a:pt x="1049523" y="233075"/>
                  <a:pt x="1049523" y="233075"/>
                </a:cubicBezTo>
                <a:lnTo>
                  <a:pt x="1049523" y="233075"/>
                </a:lnTo>
                <a:lnTo>
                  <a:pt x="1049523" y="233075"/>
                </a:lnTo>
              </a:path>
            </a:pathLst>
          </a:cu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3844791"/>
            <a:ext cx="765363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 odečteme </a:t>
            </a:r>
            <a:r>
              <a:rPr lang="cs-CZ" sz="4400" dirty="0" smtClean="0">
                <a:solidFill>
                  <a:srgbClr val="FFC000"/>
                </a:solidFill>
              </a:rPr>
              <a:t>6 </a:t>
            </a:r>
            <a:r>
              <a:rPr lang="cs-CZ" sz="4400" dirty="0" smtClean="0"/>
              <a:t>a </a:t>
            </a:r>
            <a:r>
              <a:rPr lang="cs-CZ" sz="4400" dirty="0" smtClean="0">
                <a:solidFill>
                  <a:srgbClr val="FFC000"/>
                </a:solidFill>
              </a:rPr>
              <a:t>2</a:t>
            </a:r>
            <a:r>
              <a:rPr lang="cs-CZ" sz="4400" dirty="0" smtClean="0"/>
              <a:t> - napíšeme za =</a:t>
            </a:r>
          </a:p>
          <a:p>
            <a:r>
              <a:rPr lang="cs-CZ" sz="4400" dirty="0" smtClean="0"/>
              <a:t>(na místo desítek)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393714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 animBg="1"/>
      <p:bldP spid="9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Vypočítej 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23928" y="3212976"/>
            <a:ext cx="1152128" cy="9361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- 10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26581" y="4653136"/>
            <a:ext cx="1080120" cy="10801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78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632204" y="1636975"/>
            <a:ext cx="1080120" cy="10801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29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818947" y="3170134"/>
            <a:ext cx="1080120" cy="10801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65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364088" y="4653136"/>
            <a:ext cx="1080120" cy="10801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93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084168" y="3140968"/>
            <a:ext cx="1080120" cy="10801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34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364088" y="1636975"/>
            <a:ext cx="1080120" cy="10801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57</a:t>
            </a:r>
            <a:endParaRPr lang="cs-CZ" sz="4400" dirty="0">
              <a:solidFill>
                <a:schemeClr val="tx1"/>
              </a:solidFill>
            </a:endParaRPr>
          </a:p>
        </p:txBody>
      </p:sp>
      <p:cxnSp>
        <p:nvCxnSpPr>
          <p:cNvPr id="11" name="Přímá spojnice se šipkou 10"/>
          <p:cNvCxnSpPr>
            <a:stCxn id="5" idx="4"/>
          </p:cNvCxnSpPr>
          <p:nvPr/>
        </p:nvCxnSpPr>
        <p:spPr>
          <a:xfrm>
            <a:off x="3172264" y="2717095"/>
            <a:ext cx="634437" cy="4958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6" idx="6"/>
          </p:cNvCxnSpPr>
          <p:nvPr/>
        </p:nvCxnSpPr>
        <p:spPr>
          <a:xfrm>
            <a:off x="2899067" y="3710194"/>
            <a:ext cx="85914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4" idx="0"/>
          </p:cNvCxnSpPr>
          <p:nvPr/>
        </p:nvCxnSpPr>
        <p:spPr>
          <a:xfrm flipV="1">
            <a:off x="3266641" y="4149080"/>
            <a:ext cx="57081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9" idx="4"/>
          </p:cNvCxnSpPr>
          <p:nvPr/>
        </p:nvCxnSpPr>
        <p:spPr>
          <a:xfrm flipH="1">
            <a:off x="5220072" y="2717095"/>
            <a:ext cx="684076" cy="4238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8" idx="2"/>
          </p:cNvCxnSpPr>
          <p:nvPr/>
        </p:nvCxnSpPr>
        <p:spPr>
          <a:xfrm flipH="1">
            <a:off x="5220072" y="3681028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7" idx="0"/>
          </p:cNvCxnSpPr>
          <p:nvPr/>
        </p:nvCxnSpPr>
        <p:spPr>
          <a:xfrm flipH="1" flipV="1">
            <a:off x="5220072" y="4221088"/>
            <a:ext cx="68407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5203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Vypočítej 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23928" y="3212976"/>
            <a:ext cx="1152128" cy="9361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- 20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26581" y="4653136"/>
            <a:ext cx="1080120" cy="10801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98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632204" y="1636975"/>
            <a:ext cx="1080120" cy="10801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46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818947" y="3170134"/>
            <a:ext cx="1080120" cy="10801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84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364088" y="4653136"/>
            <a:ext cx="1080120" cy="10801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73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084168" y="3140968"/>
            <a:ext cx="1080120" cy="10801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66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364088" y="1636975"/>
            <a:ext cx="1080120" cy="10801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59</a:t>
            </a:r>
            <a:endParaRPr lang="cs-CZ" sz="4400" dirty="0">
              <a:solidFill>
                <a:schemeClr val="tx1"/>
              </a:solidFill>
            </a:endParaRPr>
          </a:p>
        </p:txBody>
      </p:sp>
      <p:cxnSp>
        <p:nvCxnSpPr>
          <p:cNvPr id="11" name="Přímá spojnice se šipkou 10"/>
          <p:cNvCxnSpPr>
            <a:stCxn id="5" idx="4"/>
          </p:cNvCxnSpPr>
          <p:nvPr/>
        </p:nvCxnSpPr>
        <p:spPr>
          <a:xfrm>
            <a:off x="3172264" y="2717095"/>
            <a:ext cx="634437" cy="4958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6" idx="6"/>
          </p:cNvCxnSpPr>
          <p:nvPr/>
        </p:nvCxnSpPr>
        <p:spPr>
          <a:xfrm>
            <a:off x="2899067" y="3710194"/>
            <a:ext cx="85914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4" idx="0"/>
          </p:cNvCxnSpPr>
          <p:nvPr/>
        </p:nvCxnSpPr>
        <p:spPr>
          <a:xfrm flipV="1">
            <a:off x="3266641" y="4149080"/>
            <a:ext cx="57081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9" idx="4"/>
          </p:cNvCxnSpPr>
          <p:nvPr/>
        </p:nvCxnSpPr>
        <p:spPr>
          <a:xfrm flipH="1">
            <a:off x="5220072" y="2717095"/>
            <a:ext cx="684076" cy="4238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8" idx="2"/>
          </p:cNvCxnSpPr>
          <p:nvPr/>
        </p:nvCxnSpPr>
        <p:spPr>
          <a:xfrm flipH="1">
            <a:off x="5220072" y="3681028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7" idx="0"/>
          </p:cNvCxnSpPr>
          <p:nvPr/>
        </p:nvCxnSpPr>
        <p:spPr>
          <a:xfrm flipH="1" flipV="1">
            <a:off x="5220072" y="4221088"/>
            <a:ext cx="68407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948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Vypočítej 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23928" y="3212976"/>
            <a:ext cx="1152128" cy="9361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- 30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26581" y="4653136"/>
            <a:ext cx="1080120" cy="10801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84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632204" y="1636975"/>
            <a:ext cx="1080120" cy="10801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62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818947" y="3170134"/>
            <a:ext cx="1080120" cy="10801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49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364088" y="4653136"/>
            <a:ext cx="1080120" cy="10801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57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084168" y="3140968"/>
            <a:ext cx="1080120" cy="10801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96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364088" y="1636975"/>
            <a:ext cx="1080120" cy="10801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75</a:t>
            </a:r>
            <a:endParaRPr lang="cs-CZ" sz="4400" dirty="0">
              <a:solidFill>
                <a:schemeClr val="tx1"/>
              </a:solidFill>
            </a:endParaRPr>
          </a:p>
        </p:txBody>
      </p:sp>
      <p:cxnSp>
        <p:nvCxnSpPr>
          <p:cNvPr id="11" name="Přímá spojnice se šipkou 10"/>
          <p:cNvCxnSpPr>
            <a:stCxn id="5" idx="4"/>
          </p:cNvCxnSpPr>
          <p:nvPr/>
        </p:nvCxnSpPr>
        <p:spPr>
          <a:xfrm>
            <a:off x="3172264" y="2717095"/>
            <a:ext cx="634437" cy="4958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6" idx="6"/>
          </p:cNvCxnSpPr>
          <p:nvPr/>
        </p:nvCxnSpPr>
        <p:spPr>
          <a:xfrm>
            <a:off x="2899067" y="3710194"/>
            <a:ext cx="85914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4" idx="0"/>
          </p:cNvCxnSpPr>
          <p:nvPr/>
        </p:nvCxnSpPr>
        <p:spPr>
          <a:xfrm flipV="1">
            <a:off x="3266641" y="4149080"/>
            <a:ext cx="57081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9" idx="4"/>
          </p:cNvCxnSpPr>
          <p:nvPr/>
        </p:nvCxnSpPr>
        <p:spPr>
          <a:xfrm flipH="1">
            <a:off x="5220072" y="2717095"/>
            <a:ext cx="684076" cy="4238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8" idx="2"/>
          </p:cNvCxnSpPr>
          <p:nvPr/>
        </p:nvCxnSpPr>
        <p:spPr>
          <a:xfrm flipH="1">
            <a:off x="5220072" y="3681028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7" idx="0"/>
          </p:cNvCxnSpPr>
          <p:nvPr/>
        </p:nvCxnSpPr>
        <p:spPr>
          <a:xfrm flipH="1" flipV="1">
            <a:off x="5220072" y="4221088"/>
            <a:ext cx="68407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6381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Příklady vypočítej a výsledky porovnej.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   83 – 40                  65 – 20</a:t>
            </a:r>
          </a:p>
          <a:p>
            <a:pPr marL="0" indent="0">
              <a:buNone/>
            </a:pPr>
            <a:r>
              <a:rPr lang="cs-CZ" sz="4400" dirty="0" smtClean="0"/>
              <a:t>           67 – 10                  77 – 20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   94 – 70                  54 – 30 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   36 – 10                  85 – 60  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   52 – 40                  66 – 30 </a:t>
            </a:r>
            <a:endParaRPr lang="cs-CZ" sz="4400" dirty="0"/>
          </a:p>
        </p:txBody>
      </p:sp>
      <p:sp>
        <p:nvSpPr>
          <p:cNvPr id="10" name="Obdélník 9"/>
          <p:cNvSpPr/>
          <p:nvPr/>
        </p:nvSpPr>
        <p:spPr>
          <a:xfrm>
            <a:off x="4355976" y="1696972"/>
            <a:ext cx="914400" cy="64807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355976" y="2475117"/>
            <a:ext cx="914400" cy="64807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347770" y="3327737"/>
            <a:ext cx="914400" cy="64807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347770" y="4108349"/>
            <a:ext cx="914400" cy="64807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347770" y="4869160"/>
            <a:ext cx="914400" cy="64807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62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Doplň čísla do rámečků.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86544" y="1628800"/>
            <a:ext cx="4038600" cy="452596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400" dirty="0" smtClean="0"/>
              <a:t>47</a:t>
            </a:r>
            <a:r>
              <a:rPr lang="cs-CZ" sz="4400" dirty="0" smtClean="0"/>
              <a:t> –       = 27</a:t>
            </a:r>
          </a:p>
          <a:p>
            <a:pPr marL="0" indent="0" algn="ctr">
              <a:buNone/>
            </a:pPr>
            <a:r>
              <a:rPr lang="cs-CZ" sz="4400" dirty="0" smtClean="0"/>
              <a:t>63 –       = 23</a:t>
            </a:r>
          </a:p>
          <a:p>
            <a:pPr marL="0" indent="0" algn="ctr">
              <a:buNone/>
            </a:pPr>
            <a:r>
              <a:rPr lang="cs-CZ" sz="4400" dirty="0" smtClean="0"/>
              <a:t>76 –       = 26</a:t>
            </a:r>
          </a:p>
          <a:p>
            <a:pPr marL="0" indent="0" algn="ctr">
              <a:buNone/>
            </a:pPr>
            <a:r>
              <a:rPr lang="cs-CZ" sz="4400" dirty="0" smtClean="0"/>
              <a:t>91 –       = 21</a:t>
            </a:r>
          </a:p>
          <a:p>
            <a:pPr marL="0" indent="0" algn="ctr">
              <a:buNone/>
            </a:pPr>
            <a:r>
              <a:rPr lang="cs-CZ" sz="4400" dirty="0" smtClean="0"/>
              <a:t>82 –       = 22</a:t>
            </a:r>
            <a:endParaRPr lang="cs-CZ" sz="4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4008" y="1628800"/>
            <a:ext cx="4038600" cy="452596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– 30 = 63</a:t>
            </a:r>
          </a:p>
          <a:p>
            <a:pPr marL="0" indent="0" algn="ctr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– 20 = 38</a:t>
            </a:r>
          </a:p>
          <a:p>
            <a:pPr marL="0" indent="0" algn="ctr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– 40 = 46</a:t>
            </a:r>
          </a:p>
          <a:p>
            <a:pPr marL="0" indent="0" algn="ctr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– 10 = 37</a:t>
            </a:r>
          </a:p>
          <a:p>
            <a:pPr marL="0" indent="0" algn="ctr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– 50 =19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2143704" y="1700808"/>
            <a:ext cx="77038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69768" y="3312153"/>
            <a:ext cx="77038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69768" y="4085068"/>
            <a:ext cx="77038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69768" y="1700808"/>
            <a:ext cx="77038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69768" y="2482044"/>
            <a:ext cx="77038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69233" y="4950621"/>
            <a:ext cx="77038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143704" y="3336357"/>
            <a:ext cx="77038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142038" y="4944139"/>
            <a:ext cx="77038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142038" y="2482044"/>
            <a:ext cx="77038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143704" y="4095920"/>
            <a:ext cx="77038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575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Vyřeš slovní úlohu.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8837" y="1556792"/>
            <a:ext cx="7236340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Vašek měl našetřeno 58 korun.</a:t>
            </a:r>
          </a:p>
          <a:p>
            <a:r>
              <a:rPr lang="cs-CZ" sz="4400" dirty="0" smtClean="0"/>
              <a:t>Za 20 korun si koupil       .</a:t>
            </a:r>
          </a:p>
          <a:p>
            <a:r>
              <a:rPr lang="cs-CZ" sz="4400" dirty="0" smtClean="0"/>
              <a:t>Kolik korun Vaškovi zbylo?</a:t>
            </a:r>
          </a:p>
          <a:p>
            <a:r>
              <a:rPr lang="cs-CZ" sz="4400" u="sng" dirty="0" smtClean="0"/>
              <a:t>Výpočet: </a:t>
            </a:r>
          </a:p>
          <a:p>
            <a:endParaRPr lang="cs-CZ" sz="4400" u="sng" dirty="0"/>
          </a:p>
          <a:p>
            <a:r>
              <a:rPr lang="cs-CZ" sz="4400" u="sng" dirty="0" smtClean="0"/>
              <a:t>Odpověď:</a:t>
            </a:r>
            <a:r>
              <a:rPr lang="cs-CZ" sz="4400" dirty="0" smtClean="0"/>
              <a:t> Vaškovi zbylo__ Kč.</a:t>
            </a:r>
            <a:endParaRPr lang="cs-CZ" sz="4400" u="sng" dirty="0"/>
          </a:p>
          <a:p>
            <a:endParaRPr lang="cs-CZ" sz="4400" u="sng" dirty="0"/>
          </a:p>
        </p:txBody>
      </p:sp>
      <p:pic>
        <p:nvPicPr>
          <p:cNvPr id="1027" name="Picture 3" descr="C:\Users\Speciální školy\AppData\Local\Microsoft\Windows\Temporary Internet Files\Content.IE5\BDGFK3AL\MC9002902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45883"/>
            <a:ext cx="792088" cy="884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1064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Vyřeš slovní úlohu.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9503" y="1628800"/>
            <a:ext cx="7545655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Sadař sklidil 86 kg       .</a:t>
            </a:r>
          </a:p>
          <a:p>
            <a:r>
              <a:rPr lang="cs-CZ" sz="4400" dirty="0" smtClean="0"/>
              <a:t>      sklidil o 20 kg méně.</a:t>
            </a:r>
          </a:p>
          <a:p>
            <a:r>
              <a:rPr lang="cs-CZ" sz="4400" dirty="0" smtClean="0"/>
              <a:t>Kolik kilogramů      sadař sklidil?</a:t>
            </a:r>
          </a:p>
          <a:p>
            <a:r>
              <a:rPr lang="cs-CZ" sz="4400" u="sng" dirty="0" smtClean="0"/>
              <a:t>Výpočet:</a:t>
            </a:r>
          </a:p>
          <a:p>
            <a:endParaRPr lang="cs-CZ" sz="4400" u="sng" dirty="0"/>
          </a:p>
          <a:p>
            <a:r>
              <a:rPr lang="cs-CZ" sz="4400" u="sng" dirty="0" smtClean="0"/>
              <a:t>Odpověď:</a:t>
            </a:r>
            <a:r>
              <a:rPr lang="cs-CZ" sz="4400" dirty="0" smtClean="0"/>
              <a:t> Sadař sklidil __kg       .</a:t>
            </a:r>
            <a:endParaRPr lang="cs-CZ" sz="4400" u="sng" dirty="0"/>
          </a:p>
        </p:txBody>
      </p:sp>
      <p:pic>
        <p:nvPicPr>
          <p:cNvPr id="2050" name="Picture 2" descr="C:\Users\Speciální školy\AppData\Local\Microsoft\Windows\Temporary Internet Files\Content.IE5\AIQ9QEBA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5037" y="1548586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peciální školy\AppData\Local\Microsoft\Windows\Temporary Internet Files\Content.IE5\OFXABWCT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502" y="2253766"/>
            <a:ext cx="718122" cy="81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OFXABWCT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6915" y="2937445"/>
            <a:ext cx="718122" cy="81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OFXABWCT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968771"/>
            <a:ext cx="718122" cy="81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7446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Počítej ve směru šipek.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844824"/>
            <a:ext cx="8339142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rabicPlain" startAt="48"/>
            </a:pPr>
            <a:r>
              <a:rPr lang="cs-CZ" sz="4400" dirty="0" smtClean="0"/>
              <a:t>-  10  =        -  6  =         -  20  =  </a:t>
            </a:r>
          </a:p>
          <a:p>
            <a:endParaRPr lang="cs-CZ" sz="4400" dirty="0"/>
          </a:p>
          <a:p>
            <a:pPr marL="742950" indent="-742950">
              <a:buAutoNum type="arabicPlain" startAt="65"/>
            </a:pPr>
            <a:r>
              <a:rPr lang="cs-CZ" sz="4400" dirty="0" smtClean="0"/>
              <a:t>-  30  =        -  3  =         -  10  =  </a:t>
            </a:r>
          </a:p>
          <a:p>
            <a:pPr marL="742950" indent="-742950">
              <a:buAutoNum type="arabicPlain" startAt="65"/>
            </a:pPr>
            <a:endParaRPr lang="cs-CZ" sz="4400" dirty="0"/>
          </a:p>
          <a:p>
            <a:pPr marL="742950" indent="-742950">
              <a:buAutoNum type="arabicPlain" startAt="89"/>
            </a:pPr>
            <a:r>
              <a:rPr lang="cs-CZ" sz="4400" dirty="0" smtClean="0"/>
              <a:t>-  20  =        -  7  =         -  40  =       </a:t>
            </a:r>
          </a:p>
          <a:p>
            <a:pPr marL="742950" indent="-742950">
              <a:buAutoNum type="arabicPlain" startAt="89"/>
            </a:pPr>
            <a:endParaRPr lang="cs-CZ" sz="4400" dirty="0"/>
          </a:p>
          <a:p>
            <a:r>
              <a:rPr lang="cs-CZ" sz="4400" dirty="0" smtClean="0"/>
              <a:t>77  -  40  =        -  5  =        -  20  =  </a:t>
            </a:r>
            <a:endParaRPr lang="cs-CZ" sz="4400" dirty="0"/>
          </a:p>
        </p:txBody>
      </p:sp>
      <p:sp>
        <p:nvSpPr>
          <p:cNvPr id="16" name="Obdélník 15"/>
          <p:cNvSpPr/>
          <p:nvPr/>
        </p:nvSpPr>
        <p:spPr>
          <a:xfrm>
            <a:off x="3059832" y="1955199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364088" y="4617965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059832" y="5949280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059832" y="4581128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059832" y="3223571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364088" y="3221862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8012766" y="3221863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364088" y="1923298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8020259" y="1939248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98159" y="5911520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020259" y="5911519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962043" y="4607914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949896" y="1628800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5364088" y="1628800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5294040" y="2996952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949896" y="2996952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5364088" y="4345213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1043608" y="4365104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5398159" y="5713365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1043608" y="5733256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1123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 descr="C:\Users\Speciální školy\AppData\Local\Microsoft\Windows\Temporary Internet Files\Content.IE5\EDOEA00U\MC90003047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13" y="4094652"/>
            <a:ext cx="2321662" cy="2777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peciální školy\AppData\Local\Microsoft\Windows\Temporary Internet Files\Content.IE5\EDOEA00U\MC900329538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79916"/>
            <a:ext cx="3866002" cy="296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peciální školy\AppData\Local\Microsoft\Windows\Temporary Internet Files\Content.IE5\QK0ST81U\MC90042414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48" y="1413601"/>
            <a:ext cx="2304256" cy="2590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peciální školy\AppData\Local\Microsoft\Windows\Temporary Internet Files\Content.IE5\QK0ST81U\MC900359831[1].wmf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689" y="1655681"/>
            <a:ext cx="2834377" cy="1850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Komu patří hnízdo?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YYS475PK\MC900404089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39" y="1655681"/>
            <a:ext cx="3044377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665551" y="2196339"/>
            <a:ext cx="755335" cy="769441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23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953992" y="5030016"/>
            <a:ext cx="755335" cy="769441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chemeClr val="bg2"/>
                </a:solidFill>
              </a:rPr>
              <a:t>2</a:t>
            </a:r>
            <a:r>
              <a:rPr lang="cs-CZ" sz="4400" dirty="0" smtClean="0">
                <a:solidFill>
                  <a:schemeClr val="bg2"/>
                </a:solidFill>
              </a:rPr>
              <a:t>4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5" name="TextovéPole 4">
            <a:hlinkClick r:id="rId6" action="ppaction://hlinksldjump"/>
          </p:cNvPr>
          <p:cNvSpPr txBox="1"/>
          <p:nvPr/>
        </p:nvSpPr>
        <p:spPr>
          <a:xfrm>
            <a:off x="6528728" y="245468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22</a:t>
            </a:r>
            <a:endParaRPr lang="cs-CZ" sz="4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7452320" y="499168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21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04463" y="1911611"/>
            <a:ext cx="1499128" cy="76944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82-60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550071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684568" cy="7173416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 descr="C:\Users\Speciální školy\AppData\Local\Microsoft\Windows\Temporary Internet Files\Content.IE5\EDOEA00U\MC90003047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13" y="4025764"/>
            <a:ext cx="2321662" cy="2777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peciální školy\AppData\Local\Microsoft\Windows\Temporary Internet Files\Content.IE5\EDOEA00U\MC900329538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79916"/>
            <a:ext cx="3866002" cy="296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peciální školy\AppData\Local\Microsoft\Windows\Temporary Internet Files\Content.IE5\QK0ST81U\MC900424144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48" y="1544087"/>
            <a:ext cx="2304256" cy="2590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peciální školy\AppData\Local\Microsoft\Windows\Temporary Internet Files\Content.IE5\QK0ST81U\MC900359831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689" y="1655681"/>
            <a:ext cx="2834377" cy="1850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Komu patří hnízdo?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YYS475PK\MC900404089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39" y="1655681"/>
            <a:ext cx="3044377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5" action="ppaction://hlinksldjump"/>
          </p:cNvPr>
          <p:cNvSpPr txBox="1"/>
          <p:nvPr/>
        </p:nvSpPr>
        <p:spPr>
          <a:xfrm>
            <a:off x="1644979" y="2324199"/>
            <a:ext cx="755335" cy="769441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28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953992" y="5030016"/>
            <a:ext cx="755335" cy="769441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2</a:t>
            </a:r>
            <a:r>
              <a:rPr lang="cs-CZ" sz="4400" dirty="0">
                <a:solidFill>
                  <a:schemeClr val="bg2"/>
                </a:solidFill>
              </a:rPr>
              <a:t>6</a:t>
            </a: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6528728" y="245468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29</a:t>
            </a:r>
            <a:endParaRPr lang="cs-CZ" sz="4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7452320" y="499168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27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04463" y="1911611"/>
            <a:ext cx="1499128" cy="76944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48-20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92304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324528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 descr="C:\Users\Speciální školy\AppData\Local\Microsoft\Windows\Temporary Internet Files\Content.IE5\EDOEA00U\MC90003047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13" y="4025764"/>
            <a:ext cx="2321662" cy="2777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peciální školy\AppData\Local\Microsoft\Windows\Temporary Internet Files\Content.IE5\EDOEA00U\MC900329538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79916"/>
            <a:ext cx="3866002" cy="296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peciální školy\AppData\Local\Microsoft\Windows\Temporary Internet Files\Content.IE5\QK0ST81U\MC900424144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48" y="1544087"/>
            <a:ext cx="2304256" cy="2590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peciální školy\AppData\Local\Microsoft\Windows\Temporary Internet Files\Content.IE5\QK0ST81U\MC900359831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689" y="1655681"/>
            <a:ext cx="2834377" cy="1850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Komu patří hnízdo?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YYS475PK\MC900404089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39" y="1655681"/>
            <a:ext cx="3044377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4" action="ppaction://hlinksldjump"/>
          </p:cNvPr>
          <p:cNvSpPr txBox="1"/>
          <p:nvPr/>
        </p:nvSpPr>
        <p:spPr>
          <a:xfrm>
            <a:off x="1644979" y="2324199"/>
            <a:ext cx="755335" cy="769441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23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953992" y="5030016"/>
            <a:ext cx="755335" cy="769441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2</a:t>
            </a:r>
            <a:r>
              <a:rPr lang="cs-CZ" sz="4400" dirty="0">
                <a:solidFill>
                  <a:schemeClr val="bg2"/>
                </a:solidFill>
              </a:rPr>
              <a:t>5</a:t>
            </a:r>
          </a:p>
        </p:txBody>
      </p:sp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6528728" y="245468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24</a:t>
            </a:r>
            <a:endParaRPr lang="cs-CZ" sz="4400" b="1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7452320" y="499168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26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04463" y="1911611"/>
            <a:ext cx="1499128" cy="76944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75-50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92304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 descr="C:\Users\Speciální školy\AppData\Local\Microsoft\Windows\Temporary Internet Files\Content.IE5\EDOEA00U\MC90003047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13" y="4025764"/>
            <a:ext cx="2321662" cy="2777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peciální školy\AppData\Local\Microsoft\Windows\Temporary Internet Files\Content.IE5\EDOEA00U\MC900329538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79916"/>
            <a:ext cx="3866002" cy="296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peciální školy\AppData\Local\Microsoft\Windows\Temporary Internet Files\Content.IE5\QK0ST81U\MC90042414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48" y="1544087"/>
            <a:ext cx="2304256" cy="2590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peciální školy\AppData\Local\Microsoft\Windows\Temporary Internet Files\Content.IE5\QK0ST81U\MC900359831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689" y="1655681"/>
            <a:ext cx="2834377" cy="1850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Komu patří hnízdo?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YYS475PK\MC900404089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39" y="1655681"/>
            <a:ext cx="3044377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644979" y="2324199"/>
            <a:ext cx="755335" cy="769441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28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953992" y="5030016"/>
            <a:ext cx="755335" cy="769441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2</a:t>
            </a:r>
            <a:r>
              <a:rPr lang="cs-CZ" sz="4400" dirty="0">
                <a:solidFill>
                  <a:schemeClr val="bg2"/>
                </a:solidFill>
              </a:rPr>
              <a:t>5</a:t>
            </a: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6528728" y="245468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26</a:t>
            </a:r>
            <a:endParaRPr lang="cs-CZ" sz="4400" b="1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7452320" y="499168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27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04463" y="1911611"/>
            <a:ext cx="1499128" cy="76944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67-30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92304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 descr="C:\Users\Speciální školy\AppData\Local\Microsoft\Windows\Temporary Internet Files\Content.IE5\EDOEA00U\MC90003047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13" y="4025764"/>
            <a:ext cx="2321662" cy="2777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peciální školy\AppData\Local\Microsoft\Windows\Temporary Internet Files\Content.IE5\EDOEA00U\MC900329538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79916"/>
            <a:ext cx="3866002" cy="296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peciální školy\AppData\Local\Microsoft\Windows\Temporary Internet Files\Content.IE5\QK0ST81U\MC90042414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48" y="1544087"/>
            <a:ext cx="2304256" cy="2590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peciální školy\AppData\Local\Microsoft\Windows\Temporary Internet Files\Content.IE5\QK0ST81U\MC900359831[1].wmf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689" y="1655681"/>
            <a:ext cx="2834377" cy="1850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Komu patří hnízdo?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YYS475PK\MC900404089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39" y="1655681"/>
            <a:ext cx="3044377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644979" y="2324199"/>
            <a:ext cx="755335" cy="769441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23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953992" y="5030016"/>
            <a:ext cx="755335" cy="769441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2</a:t>
            </a:r>
            <a:r>
              <a:rPr lang="cs-CZ" sz="4400" dirty="0">
                <a:solidFill>
                  <a:schemeClr val="bg2"/>
                </a:solidFill>
              </a:rPr>
              <a:t>5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5" name="TextovéPole 4">
            <a:hlinkClick r:id="rId6" action="ppaction://hlinksldjump"/>
          </p:cNvPr>
          <p:cNvSpPr txBox="1"/>
          <p:nvPr/>
        </p:nvSpPr>
        <p:spPr>
          <a:xfrm>
            <a:off x="6528728" y="245468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24</a:t>
            </a:r>
            <a:endParaRPr lang="cs-CZ" sz="4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7452320" y="499168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22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04463" y="1911611"/>
            <a:ext cx="1499128" cy="76944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94-70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92304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 descr="C:\Users\Speciální školy\AppData\Local\Microsoft\Windows\Temporary Internet Files\Content.IE5\EDOEA00U\MC90003047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13" y="4025764"/>
            <a:ext cx="2321662" cy="2777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peciální školy\AppData\Local\Microsoft\Windows\Temporary Internet Files\Content.IE5\EDOEA00U\MC900329538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79916"/>
            <a:ext cx="3866002" cy="296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peciální školy\AppData\Local\Microsoft\Windows\Temporary Internet Files\Content.IE5\QK0ST81U\MC900424144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48" y="1544087"/>
            <a:ext cx="2304256" cy="2590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peciální školy\AppData\Local\Microsoft\Windows\Temporary Internet Files\Content.IE5\QK0ST81U\MC900359831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689" y="1655681"/>
            <a:ext cx="2834377" cy="1850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Komu patří hnízdo?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YYS475PK\MC900404089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39" y="1655681"/>
            <a:ext cx="3044377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5" action="ppaction://hlinksldjump"/>
          </p:cNvPr>
          <p:cNvSpPr txBox="1"/>
          <p:nvPr/>
        </p:nvSpPr>
        <p:spPr>
          <a:xfrm>
            <a:off x="1644979" y="2324199"/>
            <a:ext cx="755335" cy="769441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19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953992" y="5030016"/>
            <a:ext cx="755335" cy="769441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2</a:t>
            </a:r>
            <a:r>
              <a:rPr lang="cs-CZ" sz="4400" dirty="0">
                <a:solidFill>
                  <a:schemeClr val="bg2"/>
                </a:solidFill>
              </a:rPr>
              <a:t>0</a:t>
            </a: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6528728" y="245468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18</a:t>
            </a:r>
            <a:endParaRPr lang="cs-CZ" sz="4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7452320" y="499168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22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04463" y="1911611"/>
            <a:ext cx="1499128" cy="76944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29-10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92304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 descr="C:\Users\Speciální školy\AppData\Local\Microsoft\Windows\Temporary Internet Files\Content.IE5\EDOEA00U\MC90003047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13" y="4025764"/>
            <a:ext cx="2321662" cy="2777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peciální školy\AppData\Local\Microsoft\Windows\Temporary Internet Files\Content.IE5\EDOEA00U\MC900329538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79916"/>
            <a:ext cx="3866002" cy="296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peciální školy\AppData\Local\Microsoft\Windows\Temporary Internet Files\Content.IE5\QK0ST81U\MC90042414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48" y="1544087"/>
            <a:ext cx="2304256" cy="2590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peciální školy\AppData\Local\Microsoft\Windows\Temporary Internet Files\Content.IE5\QK0ST81U\MC900359831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689" y="1655681"/>
            <a:ext cx="2834377" cy="1850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Komu patří hnízdo?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YYS475PK\MC900404089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39" y="1655681"/>
            <a:ext cx="3044377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644979" y="2324199"/>
            <a:ext cx="755335" cy="769441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chemeClr val="bg2"/>
                </a:solidFill>
              </a:rPr>
              <a:t>4</a:t>
            </a:r>
            <a:r>
              <a:rPr lang="cs-CZ" sz="4400" dirty="0" smtClean="0">
                <a:solidFill>
                  <a:schemeClr val="bg2"/>
                </a:solidFill>
              </a:rPr>
              <a:t>3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953992" y="5030016"/>
            <a:ext cx="755335" cy="769441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44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6528728" y="245468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45</a:t>
            </a:r>
            <a:endParaRPr lang="cs-CZ" sz="4400" b="1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7452320" y="499168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46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04463" y="1911611"/>
            <a:ext cx="1499128" cy="76944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76-30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92304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 descr="C:\Users\Speciální školy\AppData\Local\Microsoft\Windows\Temporary Internet Files\Content.IE5\EDOEA00U\MC90003047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13" y="4025764"/>
            <a:ext cx="2321662" cy="2777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peciální školy\AppData\Local\Microsoft\Windows\Temporary Internet Files\Content.IE5\EDOEA00U\MC900329538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79916"/>
            <a:ext cx="3866002" cy="296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peciální školy\AppData\Local\Microsoft\Windows\Temporary Internet Files\Content.IE5\QK0ST81U\MC900424144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48" y="1544087"/>
            <a:ext cx="2304256" cy="2590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peciální školy\AppData\Local\Microsoft\Windows\Temporary Internet Files\Content.IE5\QK0ST81U\MC900359831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689" y="1655681"/>
            <a:ext cx="2834377" cy="1850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Komu patří hnízdo?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YYS475PK\MC900404089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39" y="1655681"/>
            <a:ext cx="3044377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5" action="ppaction://hlinksldjump"/>
          </p:cNvPr>
          <p:cNvSpPr txBox="1"/>
          <p:nvPr/>
        </p:nvSpPr>
        <p:spPr>
          <a:xfrm>
            <a:off x="1644979" y="2324199"/>
            <a:ext cx="755335" cy="769441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chemeClr val="bg2"/>
                </a:solidFill>
              </a:rPr>
              <a:t>1</a:t>
            </a:r>
            <a:r>
              <a:rPr lang="cs-CZ" sz="4400" dirty="0" smtClean="0">
                <a:solidFill>
                  <a:schemeClr val="bg2"/>
                </a:solidFill>
              </a:rPr>
              <a:t>3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953992" y="5030016"/>
            <a:ext cx="755335" cy="769441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14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6528728" y="245468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/>
              <a:t>1</a:t>
            </a:r>
            <a:r>
              <a:rPr lang="cs-CZ" sz="4400" b="1" dirty="0" smtClean="0"/>
              <a:t>2</a:t>
            </a:r>
            <a:endParaRPr lang="cs-CZ" sz="4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7452320" y="499168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chemeClr val="bg2"/>
                </a:solidFill>
              </a:rPr>
              <a:t>1</a:t>
            </a:r>
            <a:r>
              <a:rPr lang="cs-CZ" sz="4400" dirty="0" smtClean="0">
                <a:solidFill>
                  <a:schemeClr val="bg2"/>
                </a:solidFill>
              </a:rPr>
              <a:t>1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04463" y="1911611"/>
            <a:ext cx="1499128" cy="76944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33-20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92304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25252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 descr="C:\Users\Speciální školy\AppData\Local\Microsoft\Windows\Temporary Internet Files\Content.IE5\EDOEA00U\MC90003047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13" y="4025764"/>
            <a:ext cx="2321662" cy="2777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peciální školy\AppData\Local\Microsoft\Windows\Temporary Internet Files\Content.IE5\EDOEA00U\MC900329538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79916"/>
            <a:ext cx="3866002" cy="296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peciální školy\AppData\Local\Microsoft\Windows\Temporary Internet Files\Content.IE5\QK0ST81U\MC90042414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48" y="1544087"/>
            <a:ext cx="2304256" cy="2590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peciální školy\AppData\Local\Microsoft\Windows\Temporary Internet Files\Content.IE5\QK0ST81U\MC900359831[1].wmf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689" y="1655681"/>
            <a:ext cx="2834377" cy="1850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Komu patří hnízdo?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YYS475PK\MC900404089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39" y="1655681"/>
            <a:ext cx="3044377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644979" y="2324199"/>
            <a:ext cx="755335" cy="769441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chemeClr val="bg2"/>
                </a:solidFill>
              </a:rPr>
              <a:t>3</a:t>
            </a:r>
            <a:r>
              <a:rPr lang="cs-CZ" sz="4400" dirty="0" smtClean="0">
                <a:solidFill>
                  <a:schemeClr val="bg2"/>
                </a:solidFill>
              </a:rPr>
              <a:t>3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953992" y="5030016"/>
            <a:ext cx="755335" cy="769441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34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5" name="TextovéPole 4">
            <a:hlinkClick r:id="rId6" action="ppaction://hlinksldjump"/>
          </p:cNvPr>
          <p:cNvSpPr txBox="1"/>
          <p:nvPr/>
        </p:nvSpPr>
        <p:spPr>
          <a:xfrm>
            <a:off x="6528728" y="245468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35</a:t>
            </a:r>
            <a:endParaRPr lang="cs-CZ" sz="4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7452320" y="499168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36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04463" y="1911611"/>
            <a:ext cx="1499128" cy="76944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45-10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92304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-108520" y="0"/>
            <a:ext cx="925252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 descr="C:\Users\Speciální školy\AppData\Local\Microsoft\Windows\Temporary Internet Files\Content.IE5\EDOEA00U\MC90003047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13" y="4025764"/>
            <a:ext cx="2321662" cy="2777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peciální školy\AppData\Local\Microsoft\Windows\Temporary Internet Files\Content.IE5\EDOEA00U\MC900329538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79916"/>
            <a:ext cx="3866002" cy="296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peciální školy\AppData\Local\Microsoft\Windows\Temporary Internet Files\Content.IE5\QK0ST81U\MC900424144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48" y="1544087"/>
            <a:ext cx="2304256" cy="2590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peciální školy\AppData\Local\Microsoft\Windows\Temporary Internet Files\Content.IE5\QK0ST81U\MC900359831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689" y="1655681"/>
            <a:ext cx="2834377" cy="1850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Komu patří hnízdo?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YYS475PK\MC900404089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39" y="1655681"/>
            <a:ext cx="3044377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>
            <a:hlinkClick r:id="rId4" action="ppaction://hlinksldjump"/>
          </p:cNvPr>
          <p:cNvSpPr txBox="1"/>
          <p:nvPr/>
        </p:nvSpPr>
        <p:spPr>
          <a:xfrm>
            <a:off x="1644979" y="2324199"/>
            <a:ext cx="755335" cy="769441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chemeClr val="bg2"/>
                </a:solidFill>
              </a:rPr>
              <a:t>4</a:t>
            </a:r>
            <a:r>
              <a:rPr lang="cs-CZ" sz="4400" dirty="0" smtClean="0">
                <a:solidFill>
                  <a:schemeClr val="bg2"/>
                </a:solidFill>
              </a:rPr>
              <a:t>3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953992" y="5030016"/>
            <a:ext cx="755335" cy="769441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41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5" name="TextovéPole 4">
            <a:hlinkClick r:id="rId4" action="ppaction://hlinksldjump"/>
          </p:cNvPr>
          <p:cNvSpPr txBox="1"/>
          <p:nvPr/>
        </p:nvSpPr>
        <p:spPr>
          <a:xfrm>
            <a:off x="6528728" y="245468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/>
              <a:t>4</a:t>
            </a:r>
            <a:r>
              <a:rPr lang="cs-CZ" sz="4400" b="1" dirty="0" smtClean="0"/>
              <a:t>2</a:t>
            </a:r>
            <a:endParaRPr lang="cs-CZ" sz="4400" b="1" dirty="0"/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7452320" y="499168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2"/>
                </a:solidFill>
              </a:rPr>
              <a:t>40</a:t>
            </a:r>
            <a:endParaRPr lang="cs-CZ" sz="4400" dirty="0">
              <a:solidFill>
                <a:schemeClr val="bg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04463" y="1911611"/>
            <a:ext cx="1499128" cy="76944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81-40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92304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Smůla, zkus to ještě jednou!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YYS475PK\MC90043440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700808"/>
            <a:ext cx="4984171" cy="4674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056578" y="5349764"/>
            <a:ext cx="1042416" cy="1042416"/>
          </a:xfrm>
          <a:prstGeom prst="actionButtonBackPrevious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314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Paráda!</a:t>
            </a:r>
            <a:endParaRPr lang="cs-CZ" dirty="0"/>
          </a:p>
        </p:txBody>
      </p:sp>
      <p:pic>
        <p:nvPicPr>
          <p:cNvPr id="3074" name="Picture 2" descr="C:\Users\Speciální školy\AppData\Local\Microsoft\Windows\Temporary Internet Files\Content.IE5\EDOEA00U\MC90044045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2536" y="1628800"/>
            <a:ext cx="3636541" cy="4859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074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Procvičené příklady přepiš do sešitu a znovu vypočítej.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82 – 60</a:t>
            </a:r>
          </a:p>
          <a:p>
            <a:pPr marL="0" indent="0" algn="ctr">
              <a:buNone/>
            </a:pPr>
            <a:r>
              <a:rPr lang="cs-CZ" sz="4400" dirty="0" smtClean="0"/>
              <a:t>48 – 20 </a:t>
            </a:r>
          </a:p>
          <a:p>
            <a:pPr marL="0" indent="0" algn="ctr">
              <a:buNone/>
            </a:pPr>
            <a:r>
              <a:rPr lang="cs-CZ" sz="4400" dirty="0" smtClean="0"/>
              <a:t>75 – 50 </a:t>
            </a:r>
          </a:p>
          <a:p>
            <a:pPr marL="0" indent="0" algn="ctr">
              <a:buNone/>
            </a:pPr>
            <a:r>
              <a:rPr lang="cs-CZ" sz="4400" dirty="0" smtClean="0"/>
              <a:t>67 – 30 </a:t>
            </a:r>
          </a:p>
          <a:p>
            <a:pPr marL="0" indent="0" algn="ctr">
              <a:buNone/>
            </a:pPr>
            <a:r>
              <a:rPr lang="cs-CZ" sz="4400" dirty="0" smtClean="0"/>
              <a:t>94 – 70 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29 – 10 </a:t>
            </a:r>
          </a:p>
          <a:p>
            <a:pPr marL="0" indent="0" algn="ctr">
              <a:buNone/>
            </a:pPr>
            <a:r>
              <a:rPr lang="cs-CZ" sz="4400" dirty="0" smtClean="0"/>
              <a:t>76 – 30 </a:t>
            </a:r>
          </a:p>
          <a:p>
            <a:pPr marL="0" indent="0" algn="ctr">
              <a:buNone/>
            </a:pPr>
            <a:r>
              <a:rPr lang="cs-CZ" sz="4400" dirty="0" smtClean="0"/>
              <a:t>33 – 20 </a:t>
            </a:r>
          </a:p>
          <a:p>
            <a:pPr marL="0" indent="0" algn="ctr">
              <a:buNone/>
            </a:pPr>
            <a:r>
              <a:rPr lang="cs-CZ" sz="4400" dirty="0" smtClean="0"/>
              <a:t>45 – 10 </a:t>
            </a:r>
          </a:p>
          <a:p>
            <a:pPr marL="0" indent="0" algn="ctr">
              <a:buNone/>
            </a:pPr>
            <a:r>
              <a:rPr lang="cs-CZ" sz="4400" dirty="0" smtClean="0"/>
              <a:t>81 – 40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6006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4347770" y="4869160"/>
            <a:ext cx="914400" cy="64807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347770" y="4108349"/>
            <a:ext cx="914400" cy="64807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347770" y="3327737"/>
            <a:ext cx="914400" cy="64807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355976" y="2475117"/>
            <a:ext cx="914400" cy="64807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355976" y="1696972"/>
            <a:ext cx="914400" cy="64807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ŘEŠENÍ: Příklady vypočítej a výsledky porovnej.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   83 – 40        </a:t>
            </a:r>
            <a:r>
              <a:rPr lang="en-US" sz="4400" dirty="0">
                <a:solidFill>
                  <a:srgbClr val="FF0000"/>
                </a:solidFill>
              </a:rPr>
              <a:t>&lt;</a:t>
            </a:r>
            <a:r>
              <a:rPr lang="cs-CZ" sz="4400" dirty="0" smtClean="0"/>
              <a:t>        65 – 20</a:t>
            </a:r>
          </a:p>
          <a:p>
            <a:pPr marL="0" indent="0">
              <a:buNone/>
            </a:pPr>
            <a:r>
              <a:rPr lang="cs-CZ" sz="4400" dirty="0" smtClean="0"/>
              <a:t>           67 – 10       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r>
              <a:rPr lang="en-US" sz="4400" dirty="0" smtClean="0">
                <a:solidFill>
                  <a:srgbClr val="FF0000"/>
                </a:solidFill>
              </a:rPr>
              <a:t>=</a:t>
            </a:r>
            <a:r>
              <a:rPr lang="cs-CZ" sz="4400" dirty="0" smtClean="0">
                <a:solidFill>
                  <a:srgbClr val="FF0000"/>
                </a:solidFill>
              </a:rPr>
              <a:t>        </a:t>
            </a:r>
            <a:r>
              <a:rPr lang="cs-CZ" sz="4400" dirty="0" smtClean="0"/>
              <a:t>77 – 20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   94 – 70        </a:t>
            </a:r>
            <a:r>
              <a:rPr lang="en-US" sz="4400" dirty="0" smtClean="0">
                <a:solidFill>
                  <a:srgbClr val="FF0000"/>
                </a:solidFill>
              </a:rPr>
              <a:t>=</a:t>
            </a:r>
            <a:r>
              <a:rPr lang="cs-CZ" sz="4400" dirty="0" smtClean="0"/>
              <a:t>        54 – 30 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   36 – 10        </a:t>
            </a:r>
            <a:r>
              <a:rPr lang="en-US" sz="4400" dirty="0" smtClean="0">
                <a:solidFill>
                  <a:srgbClr val="FF0000"/>
                </a:solidFill>
              </a:rPr>
              <a:t>&gt;</a:t>
            </a:r>
            <a:r>
              <a:rPr lang="cs-CZ" sz="4400" dirty="0" smtClean="0"/>
              <a:t>        85 – 60  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   52 – 40        </a:t>
            </a:r>
            <a:r>
              <a:rPr lang="en-US" sz="4400" dirty="0" smtClean="0">
                <a:solidFill>
                  <a:srgbClr val="FF0000"/>
                </a:solidFill>
              </a:rPr>
              <a:t>&lt;</a:t>
            </a:r>
            <a:r>
              <a:rPr lang="cs-CZ" sz="4400" dirty="0" smtClean="0"/>
              <a:t>        66 – 30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017832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Doplň čísla do rámečků.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86544" y="1628800"/>
            <a:ext cx="4038600" cy="452596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400" dirty="0" smtClean="0"/>
              <a:t>  47</a:t>
            </a:r>
            <a:r>
              <a:rPr lang="cs-CZ" sz="4400" dirty="0" smtClean="0"/>
              <a:t> –</a:t>
            </a:r>
            <a:r>
              <a:rPr lang="en-US" sz="4400" dirty="0" smtClean="0"/>
              <a:t>   </a:t>
            </a:r>
            <a:r>
              <a:rPr lang="en-US" sz="4400" dirty="0" smtClean="0">
                <a:solidFill>
                  <a:srgbClr val="FF0000"/>
                </a:solidFill>
              </a:rPr>
              <a:t>20</a:t>
            </a:r>
            <a:r>
              <a:rPr lang="cs-CZ" sz="4400" dirty="0" smtClean="0"/>
              <a:t>   = 27</a:t>
            </a:r>
          </a:p>
          <a:p>
            <a:pPr marL="0" indent="0">
              <a:buNone/>
            </a:pPr>
            <a:r>
              <a:rPr lang="en-US" sz="4400" dirty="0" smtClean="0"/>
              <a:t>  </a:t>
            </a:r>
            <a:r>
              <a:rPr lang="cs-CZ" sz="4400" dirty="0" smtClean="0"/>
              <a:t>63 –  </a:t>
            </a:r>
            <a:r>
              <a:rPr lang="en-US" sz="4400" dirty="0" smtClean="0"/>
              <a:t> </a:t>
            </a:r>
            <a:r>
              <a:rPr lang="en-US" sz="4400" dirty="0" smtClean="0">
                <a:solidFill>
                  <a:srgbClr val="FF0000"/>
                </a:solidFill>
              </a:rPr>
              <a:t>40</a:t>
            </a:r>
            <a:r>
              <a:rPr lang="cs-CZ" sz="4400" dirty="0" smtClean="0"/>
              <a:t>   = 23</a:t>
            </a:r>
            <a:endParaRPr lang="en-US" sz="4400" dirty="0" smtClean="0"/>
          </a:p>
          <a:p>
            <a:pPr marL="0" indent="0">
              <a:buNone/>
            </a:pPr>
            <a:r>
              <a:rPr lang="en-US" sz="4400" dirty="0" smtClean="0"/>
              <a:t>  </a:t>
            </a:r>
            <a:r>
              <a:rPr lang="cs-CZ" sz="4400" dirty="0" smtClean="0"/>
              <a:t>76 – </a:t>
            </a:r>
            <a:r>
              <a:rPr lang="en-US" sz="4400" dirty="0" smtClean="0"/>
              <a:t> </a:t>
            </a:r>
            <a:r>
              <a:rPr lang="cs-CZ" sz="4400" dirty="0" smtClean="0"/>
              <a:t> </a:t>
            </a:r>
            <a:r>
              <a:rPr lang="en-US" sz="4400" dirty="0" smtClean="0">
                <a:solidFill>
                  <a:srgbClr val="FF0000"/>
                </a:solidFill>
              </a:rPr>
              <a:t>50  </a:t>
            </a:r>
            <a:r>
              <a:rPr lang="cs-CZ" sz="4400" dirty="0" smtClean="0"/>
              <a:t> = 26</a:t>
            </a:r>
          </a:p>
          <a:p>
            <a:pPr marL="0" indent="0" algn="ctr">
              <a:buNone/>
            </a:pPr>
            <a:r>
              <a:rPr lang="cs-CZ" sz="4400" dirty="0" smtClean="0"/>
              <a:t>91 –   </a:t>
            </a:r>
            <a:r>
              <a:rPr lang="en-US" sz="4400" dirty="0" smtClean="0">
                <a:solidFill>
                  <a:srgbClr val="FF0000"/>
                </a:solidFill>
              </a:rPr>
              <a:t>70</a:t>
            </a:r>
            <a:r>
              <a:rPr lang="cs-CZ" sz="4400" dirty="0" smtClean="0"/>
              <a:t>   = 21</a:t>
            </a:r>
          </a:p>
          <a:p>
            <a:pPr marL="0" indent="0" algn="ctr">
              <a:buNone/>
            </a:pPr>
            <a:r>
              <a:rPr lang="cs-CZ" sz="4400" dirty="0" smtClean="0"/>
              <a:t>82 –   </a:t>
            </a:r>
            <a:r>
              <a:rPr lang="en-US" sz="4400" dirty="0" smtClean="0">
                <a:solidFill>
                  <a:srgbClr val="FF0000"/>
                </a:solidFill>
              </a:rPr>
              <a:t>60</a:t>
            </a:r>
            <a:r>
              <a:rPr lang="cs-CZ" sz="4400" dirty="0" smtClean="0"/>
              <a:t>   = 22</a:t>
            </a:r>
            <a:endParaRPr lang="cs-CZ" sz="4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4008" y="1628800"/>
            <a:ext cx="4038600" cy="452596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/>
              <a:t> </a:t>
            </a:r>
            <a:r>
              <a:rPr lang="en-US" sz="4400" dirty="0" smtClean="0"/>
              <a:t>  </a:t>
            </a:r>
            <a:r>
              <a:rPr lang="cs-CZ" sz="4400" dirty="0" smtClean="0"/>
              <a:t> </a:t>
            </a:r>
            <a:r>
              <a:rPr lang="en-US" sz="4400" dirty="0" smtClean="0">
                <a:solidFill>
                  <a:srgbClr val="FF0000"/>
                </a:solidFill>
              </a:rPr>
              <a:t>93</a:t>
            </a:r>
            <a:r>
              <a:rPr lang="cs-CZ" sz="4400" dirty="0" smtClean="0"/>
              <a:t>  – 30 = 63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en-US" sz="4400" dirty="0" smtClean="0"/>
              <a:t>   </a:t>
            </a:r>
            <a:r>
              <a:rPr lang="en-US" sz="4400" dirty="0" smtClean="0">
                <a:solidFill>
                  <a:srgbClr val="FF0000"/>
                </a:solidFill>
              </a:rPr>
              <a:t>58</a:t>
            </a:r>
            <a:r>
              <a:rPr lang="cs-CZ" sz="4400" dirty="0" smtClean="0"/>
              <a:t>  – 20 = 38</a:t>
            </a:r>
          </a:p>
          <a:p>
            <a:pPr marL="0" indent="0">
              <a:buNone/>
            </a:pPr>
            <a:r>
              <a:rPr lang="en-US" sz="4400" dirty="0" smtClean="0"/>
              <a:t>   </a:t>
            </a:r>
            <a:r>
              <a:rPr lang="cs-CZ" sz="4400" dirty="0" smtClean="0"/>
              <a:t> </a:t>
            </a:r>
            <a:r>
              <a:rPr lang="en-US" sz="4400" dirty="0" smtClean="0">
                <a:solidFill>
                  <a:srgbClr val="FF0000"/>
                </a:solidFill>
              </a:rPr>
              <a:t>86</a:t>
            </a:r>
            <a:r>
              <a:rPr lang="cs-CZ" sz="4400" dirty="0" smtClean="0"/>
              <a:t>  – 40 = 46</a:t>
            </a:r>
          </a:p>
          <a:p>
            <a:pPr marL="0" indent="0">
              <a:buNone/>
            </a:pPr>
            <a:r>
              <a:rPr lang="en-US" sz="4400" dirty="0" smtClean="0">
                <a:solidFill>
                  <a:srgbClr val="FF0000"/>
                </a:solidFill>
              </a:rPr>
              <a:t>    47</a:t>
            </a:r>
            <a:r>
              <a:rPr lang="cs-CZ" sz="4400" dirty="0" smtClean="0"/>
              <a:t>  – 10 = 37</a:t>
            </a:r>
          </a:p>
          <a:p>
            <a:pPr marL="0" indent="0">
              <a:buNone/>
            </a:pPr>
            <a:r>
              <a:rPr lang="en-US" sz="4400" dirty="0" smtClean="0">
                <a:solidFill>
                  <a:srgbClr val="FF0000"/>
                </a:solidFill>
              </a:rPr>
              <a:t>    69</a:t>
            </a:r>
            <a:r>
              <a:rPr lang="cs-CZ" sz="4400" dirty="0" smtClean="0"/>
              <a:t>  – 50 =19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2143704" y="1700808"/>
            <a:ext cx="77038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69768" y="3312153"/>
            <a:ext cx="77038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69768" y="4085068"/>
            <a:ext cx="77038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69768" y="1700808"/>
            <a:ext cx="77038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69768" y="2482044"/>
            <a:ext cx="77038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69233" y="4950621"/>
            <a:ext cx="77038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143704" y="3336357"/>
            <a:ext cx="77038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142038" y="4944139"/>
            <a:ext cx="77038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142038" y="2482044"/>
            <a:ext cx="77038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143704" y="4095920"/>
            <a:ext cx="770384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273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Vyřeš slovní úlohu.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8837" y="1556792"/>
            <a:ext cx="7236340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Vašek měl našetřeno 58 korun.</a:t>
            </a:r>
          </a:p>
          <a:p>
            <a:r>
              <a:rPr lang="cs-CZ" sz="4400" dirty="0" smtClean="0"/>
              <a:t>Za 20 korun si koupil       .</a:t>
            </a:r>
          </a:p>
          <a:p>
            <a:r>
              <a:rPr lang="cs-CZ" sz="4400" dirty="0" smtClean="0"/>
              <a:t>Kolik korun Vaškovi zbylo?</a:t>
            </a:r>
          </a:p>
          <a:p>
            <a:r>
              <a:rPr lang="cs-CZ" sz="4400" u="sng" dirty="0" smtClean="0"/>
              <a:t>Výpočet: </a:t>
            </a:r>
            <a:r>
              <a:rPr lang="en-US" sz="4400" dirty="0" smtClean="0"/>
              <a:t>    </a:t>
            </a:r>
            <a:r>
              <a:rPr lang="en-US" sz="4400" dirty="0" smtClean="0">
                <a:solidFill>
                  <a:srgbClr val="FF0000"/>
                </a:solidFill>
              </a:rPr>
              <a:t>58 – 20 </a:t>
            </a:r>
            <a:r>
              <a:rPr lang="cs-CZ" sz="4400" dirty="0" smtClean="0">
                <a:solidFill>
                  <a:srgbClr val="FF0000"/>
                </a:solidFill>
              </a:rPr>
              <a:t>= 38</a:t>
            </a:r>
            <a:endParaRPr lang="cs-CZ" sz="4400" u="sng" dirty="0" smtClean="0"/>
          </a:p>
          <a:p>
            <a:endParaRPr lang="cs-CZ" sz="4400" u="sng" dirty="0"/>
          </a:p>
          <a:p>
            <a:r>
              <a:rPr lang="cs-CZ" sz="4400" u="sng" dirty="0" smtClean="0"/>
              <a:t>Odpověď:</a:t>
            </a:r>
            <a:r>
              <a:rPr lang="cs-CZ" sz="4400" dirty="0" smtClean="0"/>
              <a:t> Vaškovi zbylo</a:t>
            </a:r>
            <a:r>
              <a:rPr lang="cs-CZ" sz="4400" dirty="0"/>
              <a:t> </a:t>
            </a:r>
            <a:r>
              <a:rPr lang="cs-CZ" sz="4400" u="sng" dirty="0" smtClean="0">
                <a:solidFill>
                  <a:srgbClr val="FF0000"/>
                </a:solidFill>
              </a:rPr>
              <a:t>38</a:t>
            </a:r>
            <a:r>
              <a:rPr lang="cs-CZ" sz="4400" dirty="0" smtClean="0"/>
              <a:t> Kč.</a:t>
            </a:r>
            <a:endParaRPr lang="cs-CZ" sz="4400" u="sng" dirty="0"/>
          </a:p>
          <a:p>
            <a:endParaRPr lang="cs-CZ" sz="4400" u="sng" dirty="0"/>
          </a:p>
        </p:txBody>
      </p:sp>
      <p:pic>
        <p:nvPicPr>
          <p:cNvPr id="1027" name="Picture 3" descr="C:\Users\Speciální školy\AppData\Local\Microsoft\Windows\Temporary Internet Files\Content.IE5\BDGFK3AL\MC9002902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45883"/>
            <a:ext cx="792088" cy="884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4676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Vyřeš slovní úlohu.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9503" y="1628800"/>
            <a:ext cx="7683514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Sadař sklidil 86 kg       .</a:t>
            </a:r>
          </a:p>
          <a:p>
            <a:r>
              <a:rPr lang="cs-CZ" sz="4400" dirty="0" smtClean="0"/>
              <a:t>      sklidil o 20 kg méně.</a:t>
            </a:r>
          </a:p>
          <a:p>
            <a:r>
              <a:rPr lang="cs-CZ" sz="4400" dirty="0" smtClean="0"/>
              <a:t>Kolik kilogramů      sadař sklidil?</a:t>
            </a:r>
          </a:p>
          <a:p>
            <a:r>
              <a:rPr lang="cs-CZ" sz="4400" u="sng" dirty="0" smtClean="0"/>
              <a:t>Výpočet:</a:t>
            </a:r>
            <a:r>
              <a:rPr lang="cs-CZ" sz="4400" dirty="0" smtClean="0"/>
              <a:t>    </a:t>
            </a:r>
            <a:r>
              <a:rPr lang="cs-CZ" sz="4400" dirty="0" smtClean="0">
                <a:solidFill>
                  <a:srgbClr val="FF0000"/>
                </a:solidFill>
              </a:rPr>
              <a:t>86 – 20 = 46</a:t>
            </a:r>
            <a:endParaRPr lang="cs-CZ" sz="4400" u="sng" dirty="0" smtClean="0"/>
          </a:p>
          <a:p>
            <a:endParaRPr lang="cs-CZ" sz="4400" u="sng" dirty="0"/>
          </a:p>
          <a:p>
            <a:r>
              <a:rPr lang="cs-CZ" sz="4400" u="sng" dirty="0" smtClean="0"/>
              <a:t>Odpověď:</a:t>
            </a:r>
            <a:r>
              <a:rPr lang="cs-CZ" sz="4400" dirty="0" smtClean="0"/>
              <a:t> Sadař sklidil </a:t>
            </a:r>
            <a:r>
              <a:rPr lang="cs-CZ" sz="4400" u="sng" dirty="0" smtClean="0">
                <a:solidFill>
                  <a:srgbClr val="FF0000"/>
                </a:solidFill>
              </a:rPr>
              <a:t>46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smtClean="0"/>
              <a:t>kg       .</a:t>
            </a:r>
            <a:endParaRPr lang="cs-CZ" sz="4400" u="sng" dirty="0"/>
          </a:p>
        </p:txBody>
      </p:sp>
      <p:pic>
        <p:nvPicPr>
          <p:cNvPr id="2050" name="Picture 2" descr="C:\Users\Speciální školy\AppData\Local\Microsoft\Windows\Temporary Internet Files\Content.IE5\AIQ9QEBA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5037" y="1548586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peciální školy\AppData\Local\Microsoft\Windows\Temporary Internet Files\Content.IE5\OFXABWCT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502" y="2253766"/>
            <a:ext cx="718122" cy="81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Speciální školy\AppData\Local\Microsoft\Windows\Temporary Internet Files\Content.IE5\OFXABWCT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6915" y="2937445"/>
            <a:ext cx="718122" cy="81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peciální školy\AppData\Local\Microsoft\Windows\Temporary Internet Files\Content.IE5\OFXABWCT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968771"/>
            <a:ext cx="718122" cy="81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735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Počítej ve směru šipek.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844824"/>
            <a:ext cx="8768747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rabicPlain" startAt="48"/>
            </a:pPr>
            <a:r>
              <a:rPr lang="cs-CZ" sz="4400" dirty="0" smtClean="0"/>
              <a:t>-  10  =  </a:t>
            </a:r>
            <a:r>
              <a:rPr lang="cs-CZ" sz="4400" dirty="0" smtClean="0">
                <a:solidFill>
                  <a:srgbClr val="FF0000"/>
                </a:solidFill>
              </a:rPr>
              <a:t>38</a:t>
            </a:r>
            <a:r>
              <a:rPr lang="cs-CZ" sz="4400" dirty="0" smtClean="0"/>
              <a:t> -  6  =   </a:t>
            </a:r>
            <a:r>
              <a:rPr lang="cs-CZ" sz="4400" dirty="0" smtClean="0">
                <a:solidFill>
                  <a:srgbClr val="FF0000"/>
                </a:solidFill>
              </a:rPr>
              <a:t>32</a:t>
            </a:r>
            <a:r>
              <a:rPr lang="cs-CZ" sz="4400" dirty="0" smtClean="0"/>
              <a:t>  -  20  =  </a:t>
            </a:r>
            <a:r>
              <a:rPr lang="cs-CZ" sz="4400" dirty="0" smtClean="0">
                <a:solidFill>
                  <a:srgbClr val="FF0000"/>
                </a:solidFill>
              </a:rPr>
              <a:t>12</a:t>
            </a:r>
            <a:endParaRPr lang="cs-CZ" sz="4400" dirty="0" smtClean="0"/>
          </a:p>
          <a:p>
            <a:endParaRPr lang="cs-CZ" sz="4400" dirty="0"/>
          </a:p>
          <a:p>
            <a:pPr marL="742950" indent="-742950">
              <a:buAutoNum type="arabicPlain" startAt="65"/>
            </a:pPr>
            <a:r>
              <a:rPr lang="cs-CZ" sz="4400" dirty="0" smtClean="0"/>
              <a:t>-  30  =  </a:t>
            </a:r>
            <a:r>
              <a:rPr lang="cs-CZ" sz="4400" dirty="0" smtClean="0">
                <a:solidFill>
                  <a:srgbClr val="FF0000"/>
                </a:solidFill>
              </a:rPr>
              <a:t>35</a:t>
            </a:r>
            <a:r>
              <a:rPr lang="cs-CZ" sz="4400" dirty="0" smtClean="0"/>
              <a:t> -  3  =   </a:t>
            </a:r>
            <a:r>
              <a:rPr lang="cs-CZ" sz="4400" dirty="0" smtClean="0">
                <a:solidFill>
                  <a:srgbClr val="FF0000"/>
                </a:solidFill>
              </a:rPr>
              <a:t>32</a:t>
            </a:r>
            <a:r>
              <a:rPr lang="cs-CZ" sz="4400" dirty="0" smtClean="0"/>
              <a:t>  -  10  =  </a:t>
            </a:r>
            <a:r>
              <a:rPr lang="cs-CZ" sz="4400" dirty="0" smtClean="0">
                <a:solidFill>
                  <a:srgbClr val="FF0000"/>
                </a:solidFill>
              </a:rPr>
              <a:t>22</a:t>
            </a:r>
            <a:endParaRPr lang="cs-CZ" sz="4400" dirty="0" smtClean="0"/>
          </a:p>
          <a:p>
            <a:pPr marL="742950" indent="-742950">
              <a:buAutoNum type="arabicPlain" startAt="65"/>
            </a:pPr>
            <a:endParaRPr lang="cs-CZ" sz="4400" dirty="0"/>
          </a:p>
          <a:p>
            <a:pPr marL="742950" indent="-742950">
              <a:buAutoNum type="arabicPlain" startAt="89"/>
            </a:pPr>
            <a:r>
              <a:rPr lang="cs-CZ" sz="4400" dirty="0" smtClean="0"/>
              <a:t>-  20  =  </a:t>
            </a:r>
            <a:r>
              <a:rPr lang="cs-CZ" sz="4400" dirty="0" smtClean="0">
                <a:solidFill>
                  <a:srgbClr val="FF0000"/>
                </a:solidFill>
              </a:rPr>
              <a:t>69</a:t>
            </a:r>
            <a:r>
              <a:rPr lang="cs-CZ" sz="4400" dirty="0" smtClean="0"/>
              <a:t> -  7  =   </a:t>
            </a:r>
            <a:r>
              <a:rPr lang="cs-CZ" sz="4400" dirty="0" smtClean="0">
                <a:solidFill>
                  <a:srgbClr val="FF0000"/>
                </a:solidFill>
              </a:rPr>
              <a:t>62</a:t>
            </a:r>
            <a:r>
              <a:rPr lang="cs-CZ" sz="4400" dirty="0" smtClean="0"/>
              <a:t>  -  40  =  </a:t>
            </a:r>
            <a:r>
              <a:rPr lang="cs-CZ" sz="4400" dirty="0" smtClean="0">
                <a:solidFill>
                  <a:srgbClr val="FF0000"/>
                </a:solidFill>
              </a:rPr>
              <a:t>22</a:t>
            </a:r>
            <a:r>
              <a:rPr lang="cs-CZ" sz="4400" dirty="0" smtClean="0"/>
              <a:t>   </a:t>
            </a:r>
          </a:p>
          <a:p>
            <a:pPr marL="742950" indent="-742950">
              <a:buAutoNum type="arabicPlain" startAt="89"/>
            </a:pPr>
            <a:endParaRPr lang="cs-CZ" sz="4400" dirty="0"/>
          </a:p>
          <a:p>
            <a:r>
              <a:rPr lang="cs-CZ" sz="4400" dirty="0" smtClean="0"/>
              <a:t>77  -  40  = </a:t>
            </a:r>
            <a:r>
              <a:rPr lang="cs-CZ" sz="4400" dirty="0" smtClean="0">
                <a:solidFill>
                  <a:srgbClr val="FF0000"/>
                </a:solidFill>
              </a:rPr>
              <a:t>37</a:t>
            </a:r>
            <a:r>
              <a:rPr lang="cs-CZ" sz="4400" dirty="0" smtClean="0"/>
              <a:t>  -  5  =   </a:t>
            </a:r>
            <a:r>
              <a:rPr lang="cs-CZ" sz="4400" dirty="0" smtClean="0">
                <a:solidFill>
                  <a:srgbClr val="FF0000"/>
                </a:solidFill>
              </a:rPr>
              <a:t>32</a:t>
            </a:r>
            <a:r>
              <a:rPr lang="cs-CZ" sz="4400" dirty="0" smtClean="0"/>
              <a:t>  -  20  =  </a:t>
            </a:r>
            <a:r>
              <a:rPr lang="cs-CZ" sz="4400" dirty="0" smtClean="0">
                <a:solidFill>
                  <a:srgbClr val="FF0000"/>
                </a:solidFill>
              </a:rPr>
              <a:t>12</a:t>
            </a:r>
            <a:endParaRPr lang="cs-CZ" sz="4400" dirty="0"/>
          </a:p>
        </p:txBody>
      </p:sp>
      <p:sp>
        <p:nvSpPr>
          <p:cNvPr id="16" name="Obdélník 15"/>
          <p:cNvSpPr/>
          <p:nvPr/>
        </p:nvSpPr>
        <p:spPr>
          <a:xfrm>
            <a:off x="3059832" y="1955199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364088" y="4617965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059832" y="5949280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059832" y="4581128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059832" y="3223571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364088" y="3221862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8012766" y="3221863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364088" y="1923298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8020259" y="1939248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98159" y="5911520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020259" y="5911519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962043" y="4607914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949896" y="1628800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5364088" y="1628800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5294040" y="2996952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949896" y="2996952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5364088" y="4345213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1043608" y="4365104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5398159" y="5713365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1043608" y="5733256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9492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5805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Zdroje: Galerie Microsoft Office Klipart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615663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803</Words>
  <Application>Microsoft Office PowerPoint</Application>
  <PresentationFormat>Předvádění na obrazovce (4:3)</PresentationFormat>
  <Paragraphs>205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systému Office</vt:lpstr>
      <vt:lpstr>Prezentace aplikace PowerPoint</vt:lpstr>
      <vt:lpstr>Prezentace aplikace PowerPoint</vt:lpstr>
      <vt:lpstr>Odčítání dvojciferných čísel</vt:lpstr>
      <vt:lpstr>Vypočítej .</vt:lpstr>
      <vt:lpstr>Vypočítej .</vt:lpstr>
      <vt:lpstr>Vypočítej .</vt:lpstr>
      <vt:lpstr>Příklady vypočítej a výsledky porovnej.</vt:lpstr>
      <vt:lpstr>Doplň čísla do rámečků.</vt:lpstr>
      <vt:lpstr>Vyřeš slovní úlohu.</vt:lpstr>
      <vt:lpstr>Vyřeš slovní úlohu.</vt:lpstr>
      <vt:lpstr>Počítej ve směru šipek.</vt:lpstr>
      <vt:lpstr>Komu patří hnízdo?</vt:lpstr>
      <vt:lpstr>Komu patří hnízdo?</vt:lpstr>
      <vt:lpstr>Komu patří hnízdo?</vt:lpstr>
      <vt:lpstr>Komu patří hnízdo?</vt:lpstr>
      <vt:lpstr>Komu patří hnízdo?</vt:lpstr>
      <vt:lpstr>Komu patří hnízdo?</vt:lpstr>
      <vt:lpstr>Komu patří hnízdo?</vt:lpstr>
      <vt:lpstr>Komu patří hnízdo?</vt:lpstr>
      <vt:lpstr>Komu patří hnízdo?</vt:lpstr>
      <vt:lpstr>Komu patří hnízdo?</vt:lpstr>
      <vt:lpstr>Smůla, zkus to ještě jednou!</vt:lpstr>
      <vt:lpstr>Paráda!</vt:lpstr>
      <vt:lpstr>Procvičené příklady přepiš do sešitu a znovu vypočítej.</vt:lpstr>
      <vt:lpstr>ŘEŠENÍ: Příklady vypočítej a výsledky porovnej.</vt:lpstr>
      <vt:lpstr>Doplň čísla do rámečků.</vt:lpstr>
      <vt:lpstr>Vyřeš slovní úlohu.</vt:lpstr>
      <vt:lpstr>Vyřeš slovní úlohu.</vt:lpstr>
      <vt:lpstr>Počítej ve směru šipek.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PC</cp:lastModifiedBy>
  <cp:revision>26</cp:revision>
  <dcterms:created xsi:type="dcterms:W3CDTF">2013-01-31T13:51:42Z</dcterms:created>
  <dcterms:modified xsi:type="dcterms:W3CDTF">2013-03-11T08:18:36Z</dcterms:modified>
</cp:coreProperties>
</file>