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97" r:id="rId5"/>
    <p:sldId id="298" r:id="rId6"/>
    <p:sldId id="260" r:id="rId7"/>
    <p:sldId id="265" r:id="rId8"/>
    <p:sldId id="266" r:id="rId9"/>
    <p:sldId id="271" r:id="rId10"/>
    <p:sldId id="272" r:id="rId11"/>
    <p:sldId id="276" r:id="rId12"/>
    <p:sldId id="296" r:id="rId13"/>
    <p:sldId id="295" r:id="rId14"/>
    <p:sldId id="294" r:id="rId15"/>
    <p:sldId id="293" r:id="rId16"/>
    <p:sldId id="292" r:id="rId17"/>
    <p:sldId id="291" r:id="rId18"/>
    <p:sldId id="290" r:id="rId19"/>
    <p:sldId id="289" r:id="rId20"/>
    <p:sldId id="286" r:id="rId21"/>
    <p:sldId id="277" r:id="rId22"/>
    <p:sldId id="287" r:id="rId23"/>
    <p:sldId id="301" r:id="rId24"/>
    <p:sldId id="299" r:id="rId25"/>
    <p:sldId id="300" r:id="rId26"/>
    <p:sldId id="273" r:id="rId27"/>
    <p:sldId id="263" r:id="rId28"/>
    <p:sldId id="267" r:id="rId29"/>
    <p:sldId id="275" r:id="rId30"/>
    <p:sldId id="274" r:id="rId31"/>
    <p:sldId id="302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388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53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096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337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509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924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512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563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30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533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673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0197BB-7A4A-45AB-957D-5CB7B0D7DD8E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097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3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slide" Target="slide2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slide" Target="slide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slide" Target="slide16.xml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slide" Target="slide18.xml"/><Relationship Id="rId4" Type="http://schemas.openxmlformats.org/officeDocument/2006/relationships/image" Target="../media/image3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slide" Target="slide2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slide" Target="slide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slide" Target="slide22.xml"/><Relationship Id="rId4" Type="http://schemas.openxmlformats.org/officeDocument/2006/relationships/image" Target="../media/image3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6055250"/>
              </p:ext>
            </p:extLst>
          </p:nvPr>
        </p:nvGraphicFramePr>
        <p:xfrm>
          <a:off x="1489224" y="10344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</a:t>
                      </a:r>
                      <a:r>
                        <a:rPr lang="cs-CZ" sz="2400" baseline="0" dirty="0" smtClean="0"/>
                        <a:t> Irena </a:t>
                      </a:r>
                      <a:r>
                        <a:rPr lang="cs-CZ" sz="2400" baseline="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VY_32_INOVACE_1B_20_ODČÍTÁNÍ DVOJCIFERNÝCH</a:t>
                      </a:r>
                      <a:r>
                        <a:rPr lang="cs-CZ" sz="2400" baseline="0" dirty="0" smtClean="0"/>
                        <a:t> ČÍSEL II.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Odčítání dvojciferných čísel II.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</a:t>
                      </a:r>
                      <a:r>
                        <a:rPr lang="cs-CZ" sz="2400" smtClean="0"/>
                        <a:t>: listopad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1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7338942"/>
              </p:ext>
            </p:extLst>
          </p:nvPr>
        </p:nvGraphicFramePr>
        <p:xfrm>
          <a:off x="827584" y="332656"/>
          <a:ext cx="7560840" cy="583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Prezentace je určena k osvojení a procvičování odčítání dvojciferných čísel</a:t>
                      </a:r>
                    </a:p>
                    <a:p>
                      <a:r>
                        <a:rPr lang="cs-CZ" sz="1600" dirty="0" smtClean="0"/>
                        <a:t>Prezentace je určena</a:t>
                      </a:r>
                      <a:r>
                        <a:rPr lang="cs-CZ" sz="1600" baseline="0" dirty="0" smtClean="0"/>
                        <a:t> žákům 4.ročníku ZŠ praktické</a:t>
                      </a:r>
                      <a:endParaRPr lang="cs-CZ" sz="1600" dirty="0" smtClean="0"/>
                    </a:p>
                    <a:p>
                      <a:r>
                        <a:rPr lang="cs-CZ" sz="1600" dirty="0" smtClean="0"/>
                        <a:t>Snímky </a:t>
                      </a:r>
                      <a:r>
                        <a:rPr lang="cs-CZ" sz="1600" dirty="0" smtClean="0"/>
                        <a:t>č. 3 – č. 5 slouží k osvojení principu</a:t>
                      </a:r>
                      <a:r>
                        <a:rPr lang="cs-CZ" sz="1600" baseline="0" dirty="0" smtClean="0"/>
                        <a:t> odčítání dvojciferných čísel</a:t>
                      </a:r>
                    </a:p>
                    <a:p>
                      <a:r>
                        <a:rPr lang="cs-CZ" sz="1600" baseline="0" dirty="0" smtClean="0"/>
                        <a:t>Snímky č. 4 a č. 5 – žáci používají pero na interaktivní tabuli , kterým vyznačují příklad ve čtvercové síti a následně počítají</a:t>
                      </a:r>
                    </a:p>
                    <a:p>
                      <a:r>
                        <a:rPr lang="cs-CZ" sz="1600" baseline="0" dirty="0" smtClean="0"/>
                        <a:t>Snímek č. 6 – interaktivním perem žáci přiřazují správný výsledek k příkladu</a:t>
                      </a:r>
                    </a:p>
                    <a:p>
                      <a:r>
                        <a:rPr lang="cs-CZ" sz="1600" baseline="0" dirty="0" smtClean="0"/>
                        <a:t>Snímek č. 7 – žáci porovnávají výsledky a interaktivním perem doplňují</a:t>
                      </a:r>
                    </a:p>
                    <a:p>
                      <a:r>
                        <a:rPr lang="cs-CZ" sz="1600" baseline="0" dirty="0" smtClean="0"/>
                        <a:t>Snímek č. 8 – žáci perem a interaktivní tabuli doplňují chybějící čísla</a:t>
                      </a:r>
                    </a:p>
                    <a:p>
                      <a:r>
                        <a:rPr lang="cs-CZ" sz="1600" baseline="0" dirty="0" smtClean="0"/>
                        <a:t>Snímky č. 9 a č. 10 – žáci procvičují odčítání formou slovních úloh, pracují interaktivním perem</a:t>
                      </a:r>
                    </a:p>
                    <a:p>
                      <a:r>
                        <a:rPr lang="cs-CZ" sz="1600" baseline="0" dirty="0" smtClean="0"/>
                        <a:t>Snímky č. 11-č.20 –žáci odčítání procvičují formou testu</a:t>
                      </a:r>
                    </a:p>
                    <a:p>
                      <a:r>
                        <a:rPr lang="cs-CZ" sz="1600" baseline="0" dirty="0" smtClean="0"/>
                        <a:t>Snímek č. 23 – přepis příkladů do sešitu</a:t>
                      </a:r>
                    </a:p>
                    <a:p>
                      <a:r>
                        <a:rPr lang="cs-CZ" sz="1600" baseline="0" dirty="0" smtClean="0"/>
                        <a:t>Snímky č. 24-č. 30 řešení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 učebního materiálu: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prezentace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Stupeň a typ vzdělání: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 stupeň, 2 období pro</a:t>
                      </a:r>
                      <a:r>
                        <a:rPr lang="cs-CZ" sz="1600" baseline="0" dirty="0" smtClean="0"/>
                        <a:t> žáky s LMP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Cílová skupina: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 let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675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22717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</a:t>
            </a:r>
            <a:r>
              <a:rPr lang="cs-CZ" sz="4400" dirty="0" smtClean="0"/>
              <a:t> – </a:t>
            </a: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3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</a:t>
            </a:r>
            <a:r>
              <a:rPr lang="cs-CZ" sz="4400" dirty="0" smtClean="0"/>
              <a:t> =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75405" y="47667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37049" y="47667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983673" y="381742"/>
            <a:ext cx="1111894" cy="269422"/>
          </a:xfrm>
          <a:custGeom>
            <a:avLst/>
            <a:gdLst>
              <a:gd name="connsiteX0" fmla="*/ 0 w 1111894"/>
              <a:gd name="connsiteY0" fmla="*/ 269422 h 269422"/>
              <a:gd name="connsiteX1" fmla="*/ 55418 w 1111894"/>
              <a:gd name="connsiteY1" fmla="*/ 89313 h 269422"/>
              <a:gd name="connsiteX2" fmla="*/ 249382 w 1111894"/>
              <a:gd name="connsiteY2" fmla="*/ 6185 h 269422"/>
              <a:gd name="connsiteX3" fmla="*/ 928254 w 1111894"/>
              <a:gd name="connsiteY3" fmla="*/ 20040 h 269422"/>
              <a:gd name="connsiteX4" fmla="*/ 1094509 w 1111894"/>
              <a:gd name="connsiteY4" fmla="*/ 130876 h 269422"/>
              <a:gd name="connsiteX5" fmla="*/ 1108363 w 1111894"/>
              <a:gd name="connsiteY5" fmla="*/ 255567 h 269422"/>
              <a:gd name="connsiteX6" fmla="*/ 1108363 w 1111894"/>
              <a:gd name="connsiteY6" fmla="*/ 241713 h 269422"/>
              <a:gd name="connsiteX7" fmla="*/ 1108363 w 1111894"/>
              <a:gd name="connsiteY7" fmla="*/ 241713 h 2694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1894" h="269422">
                <a:moveTo>
                  <a:pt x="0" y="269422"/>
                </a:moveTo>
                <a:cubicBezTo>
                  <a:pt x="6927" y="201304"/>
                  <a:pt x="13854" y="133186"/>
                  <a:pt x="55418" y="89313"/>
                </a:cubicBezTo>
                <a:cubicBezTo>
                  <a:pt x="96982" y="45440"/>
                  <a:pt x="103909" y="17730"/>
                  <a:pt x="249382" y="6185"/>
                </a:cubicBezTo>
                <a:cubicBezTo>
                  <a:pt x="394855" y="-5361"/>
                  <a:pt x="787400" y="-742"/>
                  <a:pt x="928254" y="20040"/>
                </a:cubicBezTo>
                <a:cubicBezTo>
                  <a:pt x="1069108" y="40822"/>
                  <a:pt x="1064491" y="91622"/>
                  <a:pt x="1094509" y="130876"/>
                </a:cubicBezTo>
                <a:cubicBezTo>
                  <a:pt x="1124527" y="170130"/>
                  <a:pt x="1106054" y="237094"/>
                  <a:pt x="1108363" y="255567"/>
                </a:cubicBezTo>
                <a:cubicBezTo>
                  <a:pt x="1110672" y="274040"/>
                  <a:pt x="1108363" y="241713"/>
                  <a:pt x="1108363" y="241713"/>
                </a:cubicBezTo>
                <a:lnTo>
                  <a:pt x="1108363" y="24171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665018" y="312152"/>
            <a:ext cx="1140418" cy="339012"/>
          </a:xfrm>
          <a:custGeom>
            <a:avLst/>
            <a:gdLst>
              <a:gd name="connsiteX0" fmla="*/ 0 w 1140418"/>
              <a:gd name="connsiteY0" fmla="*/ 325157 h 339012"/>
              <a:gd name="connsiteX1" fmla="*/ 55418 w 1140418"/>
              <a:gd name="connsiteY1" fmla="*/ 131193 h 339012"/>
              <a:gd name="connsiteX2" fmla="*/ 263237 w 1140418"/>
              <a:gd name="connsiteY2" fmla="*/ 20357 h 339012"/>
              <a:gd name="connsiteX3" fmla="*/ 955964 w 1140418"/>
              <a:gd name="connsiteY3" fmla="*/ 20357 h 339012"/>
              <a:gd name="connsiteX4" fmla="*/ 1122218 w 1140418"/>
              <a:gd name="connsiteY4" fmla="*/ 228175 h 339012"/>
              <a:gd name="connsiteX5" fmla="*/ 1136073 w 1140418"/>
              <a:gd name="connsiteY5" fmla="*/ 339012 h 339012"/>
              <a:gd name="connsiteX6" fmla="*/ 1136073 w 1140418"/>
              <a:gd name="connsiteY6" fmla="*/ 339012 h 339012"/>
              <a:gd name="connsiteX7" fmla="*/ 1136073 w 1140418"/>
              <a:gd name="connsiteY7" fmla="*/ 339012 h 3390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0418" h="339012">
                <a:moveTo>
                  <a:pt x="0" y="325157"/>
                </a:moveTo>
                <a:cubicBezTo>
                  <a:pt x="5772" y="253575"/>
                  <a:pt x="11545" y="181993"/>
                  <a:pt x="55418" y="131193"/>
                </a:cubicBezTo>
                <a:cubicBezTo>
                  <a:pt x="99291" y="80393"/>
                  <a:pt x="113146" y="38830"/>
                  <a:pt x="263237" y="20357"/>
                </a:cubicBezTo>
                <a:cubicBezTo>
                  <a:pt x="413328" y="1884"/>
                  <a:pt x="812801" y="-14279"/>
                  <a:pt x="955964" y="20357"/>
                </a:cubicBezTo>
                <a:cubicBezTo>
                  <a:pt x="1099127" y="54993"/>
                  <a:pt x="1092200" y="175066"/>
                  <a:pt x="1122218" y="228175"/>
                </a:cubicBezTo>
                <a:cubicBezTo>
                  <a:pt x="1152236" y="281284"/>
                  <a:pt x="1136073" y="339012"/>
                  <a:pt x="1136073" y="339012"/>
                </a:cubicBezTo>
                <a:lnTo>
                  <a:pt x="1136073" y="339012"/>
                </a:lnTo>
                <a:lnTo>
                  <a:pt x="1136073" y="339012"/>
                </a:lnTo>
              </a:path>
            </a:pathLst>
          </a:cu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-22836" y="1636618"/>
            <a:ext cx="87321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o</a:t>
            </a:r>
            <a:r>
              <a:rPr lang="cs-CZ" sz="4000" dirty="0" smtClean="0"/>
              <a:t>dečteme 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 </a:t>
            </a:r>
            <a:r>
              <a:rPr lang="cs-CZ" sz="4000" dirty="0" smtClean="0"/>
              <a:t>a 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</a:t>
            </a:r>
            <a:r>
              <a:rPr lang="cs-CZ" sz="4000" dirty="0" smtClean="0"/>
              <a:t> – výsledek napíšeme za =</a:t>
            </a:r>
          </a:p>
          <a:p>
            <a:r>
              <a:rPr lang="cs-CZ" sz="4000" dirty="0" smtClean="0"/>
              <a:t> (na místo jednotek)  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61" y="3501008"/>
            <a:ext cx="86343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o</a:t>
            </a:r>
            <a:r>
              <a:rPr lang="cs-CZ" sz="4000" dirty="0" smtClean="0"/>
              <a:t>dečteme 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5 </a:t>
            </a:r>
            <a:r>
              <a:rPr lang="cs-CZ" sz="4000" dirty="0" smtClean="0"/>
              <a:t>a 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3 </a:t>
            </a:r>
            <a:r>
              <a:rPr lang="cs-CZ" sz="4000" dirty="0" smtClean="0"/>
              <a:t>- výsledek napíšeme za =</a:t>
            </a:r>
          </a:p>
          <a:p>
            <a:r>
              <a:rPr lang="cs-CZ" sz="4000" dirty="0" smtClean="0"/>
              <a:t> (na místo desítek)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47439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 animBg="1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1983095"/>
              </p:ext>
            </p:extLst>
          </p:nvPr>
        </p:nvGraphicFramePr>
        <p:xfrm>
          <a:off x="1619672" y="1844824"/>
          <a:ext cx="355206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796136" y="1988840"/>
            <a:ext cx="24000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65 – 32=  </a:t>
            </a:r>
            <a:endParaRPr lang="cs-CZ" sz="4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síti,</a:t>
            </a:r>
            <a:br>
              <a:rPr lang="cs-CZ" dirty="0" smtClean="0"/>
            </a:br>
            <a:r>
              <a:rPr lang="cs-CZ" dirty="0" smtClean="0"/>
              <a:t>potom ho vypočítej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957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8065519"/>
              </p:ext>
            </p:extLst>
          </p:nvPr>
        </p:nvGraphicFramePr>
        <p:xfrm>
          <a:off x="1619672" y="1844824"/>
          <a:ext cx="355206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796136" y="1988840"/>
            <a:ext cx="25282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38 – 16 =  </a:t>
            </a:r>
            <a:endParaRPr lang="cs-CZ" sz="4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síti,</a:t>
            </a:r>
            <a:br>
              <a:rPr lang="cs-CZ" dirty="0" smtClean="0"/>
            </a:br>
            <a:r>
              <a:rPr lang="cs-CZ" dirty="0" smtClean="0"/>
              <a:t>potom ho vypočítej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73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Přiřaď správný výsledek k příkladu.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54 – 23 =         13</a:t>
            </a:r>
          </a:p>
          <a:p>
            <a:pPr marL="0" indent="0">
              <a:buNone/>
            </a:pPr>
            <a:r>
              <a:rPr lang="cs-CZ" sz="4400" dirty="0" smtClean="0"/>
              <a:t>83 – 51 =         24</a:t>
            </a:r>
          </a:p>
          <a:p>
            <a:pPr marL="0" indent="0">
              <a:buNone/>
            </a:pPr>
            <a:r>
              <a:rPr lang="cs-CZ" sz="4400" dirty="0" smtClean="0"/>
              <a:t>39 – 26 =         25</a:t>
            </a:r>
          </a:p>
          <a:p>
            <a:pPr marL="0" indent="0">
              <a:buNone/>
            </a:pPr>
            <a:r>
              <a:rPr lang="cs-CZ" sz="4400" dirty="0" smtClean="0"/>
              <a:t>69 – 44 =         31</a:t>
            </a:r>
          </a:p>
          <a:p>
            <a:pPr marL="0" indent="0">
              <a:buNone/>
            </a:pPr>
            <a:r>
              <a:rPr lang="cs-CZ" sz="4400" dirty="0" smtClean="0"/>
              <a:t>98 – 74 =         32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79 – 38 =         22</a:t>
            </a:r>
          </a:p>
          <a:p>
            <a:pPr marL="0" indent="0">
              <a:buNone/>
            </a:pPr>
            <a:r>
              <a:rPr lang="cs-CZ" sz="4400" dirty="0" smtClean="0"/>
              <a:t>45 – 21 =         56</a:t>
            </a:r>
          </a:p>
          <a:p>
            <a:pPr marL="0" indent="0">
              <a:buNone/>
            </a:pPr>
            <a:r>
              <a:rPr lang="cs-CZ" sz="4400" dirty="0" smtClean="0"/>
              <a:t>34 – 12 =         41</a:t>
            </a:r>
          </a:p>
          <a:p>
            <a:pPr marL="0" indent="0">
              <a:buNone/>
            </a:pPr>
            <a:r>
              <a:rPr lang="cs-CZ" sz="4400" dirty="0" smtClean="0"/>
              <a:t>98 – 42 =         43</a:t>
            </a:r>
          </a:p>
          <a:p>
            <a:pPr marL="0" indent="0">
              <a:buNone/>
            </a:pPr>
            <a:r>
              <a:rPr lang="cs-CZ" sz="4400" dirty="0" smtClean="0"/>
              <a:t>56 – 13 =         24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9477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Výsledky porovnej.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54 – 23   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    13</a:t>
            </a:r>
          </a:p>
          <a:p>
            <a:pPr marL="0" indent="0">
              <a:buNone/>
            </a:pPr>
            <a:r>
              <a:rPr lang="cs-CZ" sz="4400" dirty="0" smtClean="0"/>
              <a:t>83 – 51   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  </a:t>
            </a:r>
            <a:r>
              <a:rPr lang="en-US" sz="4400" dirty="0" smtClean="0"/>
              <a:t> </a:t>
            </a:r>
            <a:r>
              <a:rPr lang="cs-CZ" sz="4400" dirty="0" smtClean="0"/>
              <a:t> 24</a:t>
            </a:r>
          </a:p>
          <a:p>
            <a:pPr marL="0" indent="0">
              <a:buNone/>
            </a:pPr>
            <a:r>
              <a:rPr lang="cs-CZ" sz="4400" dirty="0" smtClean="0"/>
              <a:t>39 – 26   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    25</a:t>
            </a:r>
          </a:p>
          <a:p>
            <a:pPr marL="0" indent="0">
              <a:buNone/>
            </a:pPr>
            <a:r>
              <a:rPr lang="cs-CZ" sz="4400" dirty="0" smtClean="0"/>
              <a:t>69 – 44   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    31</a:t>
            </a:r>
          </a:p>
          <a:p>
            <a:pPr marL="0" indent="0">
              <a:buNone/>
            </a:pPr>
            <a:r>
              <a:rPr lang="cs-CZ" sz="4400" dirty="0" smtClean="0"/>
              <a:t>98 – 74   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    32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79 – 38  </a:t>
            </a:r>
            <a:r>
              <a:rPr lang="en-US" sz="4400" dirty="0" smtClean="0"/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  </a:t>
            </a:r>
            <a:r>
              <a:rPr lang="cs-CZ" sz="4400" dirty="0" smtClean="0"/>
              <a:t>   </a:t>
            </a:r>
            <a:r>
              <a:rPr lang="en-US" sz="4400" dirty="0" smtClean="0"/>
              <a:t> </a:t>
            </a:r>
            <a:r>
              <a:rPr lang="cs-CZ" sz="4400" dirty="0" smtClean="0"/>
              <a:t>22</a:t>
            </a:r>
          </a:p>
          <a:p>
            <a:pPr marL="0" indent="0">
              <a:buNone/>
            </a:pPr>
            <a:r>
              <a:rPr lang="cs-CZ" sz="4400" dirty="0" smtClean="0"/>
              <a:t>45 – 21   </a:t>
            </a:r>
            <a:r>
              <a:rPr lang="en-US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  56</a:t>
            </a:r>
          </a:p>
          <a:p>
            <a:pPr marL="0" indent="0">
              <a:buNone/>
            </a:pPr>
            <a:r>
              <a:rPr lang="cs-CZ" sz="4400" dirty="0" smtClean="0"/>
              <a:t>34 – 12   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  </a:t>
            </a:r>
            <a:r>
              <a:rPr lang="cs-CZ" sz="4400" dirty="0" smtClean="0"/>
              <a:t>   41</a:t>
            </a:r>
          </a:p>
          <a:p>
            <a:pPr marL="0" indent="0">
              <a:buNone/>
            </a:pPr>
            <a:r>
              <a:rPr lang="cs-CZ" sz="4400" dirty="0" smtClean="0"/>
              <a:t>98 – 42   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  </a:t>
            </a:r>
            <a:r>
              <a:rPr lang="cs-CZ" sz="4400" dirty="0" smtClean="0"/>
              <a:t>   43</a:t>
            </a:r>
          </a:p>
          <a:p>
            <a:pPr marL="0" indent="0">
              <a:buNone/>
            </a:pPr>
            <a:r>
              <a:rPr lang="cs-CZ" sz="4400" dirty="0" smtClean="0"/>
              <a:t>56 – 13   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  </a:t>
            </a:r>
            <a:r>
              <a:rPr lang="cs-CZ" sz="4400" dirty="0" smtClean="0"/>
              <a:t>   34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2392880" y="2636912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405603" y="4968018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92880" y="3356992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92880" y="4149080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392880" y="1799959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62003" y="4976109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562003" y="4168940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562003" y="3356426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562003" y="2627040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62003" y="1772250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092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Doplň vhodná čísla.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86 – 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= 65</a:t>
            </a:r>
          </a:p>
          <a:p>
            <a:pPr marL="0" indent="0">
              <a:buNone/>
            </a:pPr>
            <a:r>
              <a:rPr lang="cs-CZ" sz="4400" dirty="0" smtClean="0"/>
              <a:t>38 – 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= 22</a:t>
            </a:r>
          </a:p>
          <a:p>
            <a:pPr marL="0" indent="0">
              <a:buNone/>
            </a:pPr>
            <a:r>
              <a:rPr lang="cs-CZ" sz="4400" dirty="0" smtClean="0"/>
              <a:t>75 – 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= 43</a:t>
            </a:r>
          </a:p>
          <a:p>
            <a:pPr marL="0" indent="0">
              <a:buNone/>
            </a:pPr>
            <a:r>
              <a:rPr lang="cs-CZ" sz="4400" dirty="0" smtClean="0"/>
              <a:t>46 – 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= 24</a:t>
            </a:r>
          </a:p>
          <a:p>
            <a:pPr marL="0" indent="0">
              <a:buNone/>
            </a:pPr>
            <a:r>
              <a:rPr lang="cs-CZ" sz="4400" dirty="0" smtClean="0"/>
              <a:t>54 – 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= 31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95 – 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= 44</a:t>
            </a:r>
          </a:p>
          <a:p>
            <a:pPr marL="0" indent="0">
              <a:buNone/>
            </a:pPr>
            <a:r>
              <a:rPr lang="cs-CZ" sz="4400" dirty="0" smtClean="0"/>
              <a:t>37 – 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= 22</a:t>
            </a:r>
          </a:p>
          <a:p>
            <a:pPr marL="0" indent="0">
              <a:buNone/>
            </a:pPr>
            <a:r>
              <a:rPr lang="cs-CZ" sz="4400" dirty="0" smtClean="0"/>
              <a:t>72 – 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= 11</a:t>
            </a:r>
          </a:p>
          <a:p>
            <a:pPr marL="0" indent="0">
              <a:buNone/>
            </a:pPr>
            <a:r>
              <a:rPr lang="cs-CZ" sz="4400" dirty="0" smtClean="0"/>
              <a:t>68 – 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= 33</a:t>
            </a:r>
          </a:p>
          <a:p>
            <a:pPr marL="0" indent="0">
              <a:buNone/>
            </a:pPr>
            <a:r>
              <a:rPr lang="cs-CZ" sz="4400" dirty="0" smtClean="0"/>
              <a:t>43 – 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smtClean="0"/>
              <a:t> = 22</a:t>
            </a:r>
            <a:endParaRPr lang="cs-CZ" sz="4400" dirty="0"/>
          </a:p>
        </p:txBody>
      </p:sp>
      <p:sp>
        <p:nvSpPr>
          <p:cNvPr id="5" name="Ovál 4"/>
          <p:cNvSpPr/>
          <p:nvPr/>
        </p:nvSpPr>
        <p:spPr>
          <a:xfrm>
            <a:off x="1547664" y="1655943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78581" y="2444552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724128" y="1635486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549268" y="3212976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549268" y="4005064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547664" y="4869160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739586" y="4053199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739586" y="4869160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724128" y="3275468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724128" y="2424095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141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772816"/>
            <a:ext cx="859619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Milan měl našetřeno 97 korun, </a:t>
            </a:r>
          </a:p>
          <a:p>
            <a:r>
              <a:rPr lang="cs-CZ" sz="4400" dirty="0"/>
              <a:t>z</a:t>
            </a:r>
            <a:r>
              <a:rPr lang="cs-CZ" sz="4400" dirty="0" smtClean="0"/>
              <a:t>a 43 korun si koupil knihu.</a:t>
            </a:r>
          </a:p>
          <a:p>
            <a:r>
              <a:rPr lang="cs-CZ" sz="4400" dirty="0" smtClean="0"/>
              <a:t>Kolik korun Milanovi zůstalo?</a:t>
            </a:r>
          </a:p>
          <a:p>
            <a:r>
              <a:rPr lang="cs-CZ" sz="4400" u="sng" dirty="0" smtClean="0"/>
              <a:t>Výpočet:</a:t>
            </a:r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Milanovi zůstalo __ korun.</a:t>
            </a:r>
            <a:endParaRPr lang="cs-CZ" sz="4400" u="sng" dirty="0" smtClean="0"/>
          </a:p>
          <a:p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1863984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60908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Zahradník vysázel 48 okrasných keřů,</a:t>
            </a:r>
          </a:p>
          <a:p>
            <a:r>
              <a:rPr lang="cs-CZ" sz="4400" dirty="0"/>
              <a:t>o</a:t>
            </a:r>
            <a:r>
              <a:rPr lang="cs-CZ" sz="4400" dirty="0" smtClean="0"/>
              <a:t>krasných růží vysázel o 25 méně.</a:t>
            </a:r>
          </a:p>
          <a:p>
            <a:r>
              <a:rPr lang="cs-CZ" sz="4400" dirty="0" smtClean="0"/>
              <a:t>Kolik vysázel okrasných růží?</a:t>
            </a:r>
          </a:p>
          <a:p>
            <a:r>
              <a:rPr lang="cs-CZ" sz="4400" u="sng" dirty="0" smtClean="0"/>
              <a:t>Výpočet:</a:t>
            </a:r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Zahradník vysázel __ růží.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330754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76111" cy="71014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auto si závodník vybere? Vypočítej příklad a budeš znát odpověď.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VMI3JJUO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45" y="543941"/>
            <a:ext cx="3436755" cy="3436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76A6IWYF\MC900398457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9" y="4512131"/>
            <a:ext cx="3561346" cy="234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VMI3JJUO\MC900398459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671" y="1268760"/>
            <a:ext cx="3960440" cy="198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6A6IWYF\MC90039851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273" y="4437112"/>
            <a:ext cx="3203397" cy="213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322030" y="13511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1</a:t>
            </a:r>
            <a:r>
              <a:rPr lang="cs-CZ" sz="4400" dirty="0" smtClean="0">
                <a:solidFill>
                  <a:schemeClr val="bg1"/>
                </a:solidFill>
              </a:rPr>
              <a:t>8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6763608" y="4501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15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6008273" y="13095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16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4" action="ppaction://hlinksldjump"/>
          </p:cNvPr>
          <p:cNvSpPr txBox="1"/>
          <p:nvPr/>
        </p:nvSpPr>
        <p:spPr>
          <a:xfrm>
            <a:off x="1944373" y="45614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14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8270" y="3114949"/>
            <a:ext cx="28200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59-45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411661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11670" cy="71014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1035" y="34166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82-51</a:t>
            </a:r>
            <a:endParaRPr lang="cs-CZ" sz="8800" dirty="0"/>
          </a:p>
        </p:txBody>
      </p:sp>
      <p:pic>
        <p:nvPicPr>
          <p:cNvPr id="1026" name="Picture 2" descr="C:\Users\Speciální školy\AppData\Local\Microsoft\Windows\Temporary Internet Files\Content.IE5\VMI3JJUO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0" y="426115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76A6IWYF\MC900398457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93" y="4559696"/>
            <a:ext cx="3561346" cy="234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VMI3JJUO\MC900398459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671" y="1268760"/>
            <a:ext cx="3960440" cy="198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6A6IWYF\MC900398515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273" y="4437112"/>
            <a:ext cx="3203397" cy="213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80464" y="13511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33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6" action="ppaction://hlinksldjump"/>
          </p:cNvPr>
          <p:cNvSpPr txBox="1"/>
          <p:nvPr/>
        </p:nvSpPr>
        <p:spPr>
          <a:xfrm>
            <a:off x="6763608" y="4501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31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6008273" y="13095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32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1484131" y="47362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13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41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11670" cy="71014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34166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78-21 </a:t>
            </a:r>
            <a:endParaRPr lang="cs-CZ" sz="8800" dirty="0"/>
          </a:p>
        </p:txBody>
      </p:sp>
      <p:pic>
        <p:nvPicPr>
          <p:cNvPr id="1026" name="Picture 2" descr="C:\Users\Speciální školy\AppData\Local\Microsoft\Windows\Temporary Internet Files\Content.IE5\VMI3JJUO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0" y="426115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76A6IWYF\MC900398457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93" y="4559696"/>
            <a:ext cx="3561346" cy="234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VMI3JJUO\MC900398459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671" y="1268760"/>
            <a:ext cx="3960440" cy="198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6A6IWYF\MC90039851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273" y="4437112"/>
            <a:ext cx="3203397" cy="213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80464" y="13511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57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4" action="ppaction://hlinksldjump"/>
          </p:cNvPr>
          <p:cNvSpPr txBox="1"/>
          <p:nvPr/>
        </p:nvSpPr>
        <p:spPr>
          <a:xfrm>
            <a:off x="6763608" y="4501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5</a:t>
            </a:r>
            <a:r>
              <a:rPr lang="cs-CZ" sz="4400" dirty="0" smtClean="0">
                <a:solidFill>
                  <a:schemeClr val="bg1"/>
                </a:solidFill>
              </a:rPr>
              <a:t>5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>
            <a:hlinkClick r:id="rId4" action="ppaction://hlinksldjump"/>
          </p:cNvPr>
          <p:cNvSpPr txBox="1"/>
          <p:nvPr/>
        </p:nvSpPr>
        <p:spPr>
          <a:xfrm>
            <a:off x="6008273" y="13095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58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4" action="ppaction://hlinksldjump"/>
          </p:cNvPr>
          <p:cNvSpPr txBox="1"/>
          <p:nvPr/>
        </p:nvSpPr>
        <p:spPr>
          <a:xfrm>
            <a:off x="1484131" y="47362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56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41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11670" cy="71014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0803" y="34166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94-32</a:t>
            </a:r>
            <a:endParaRPr lang="cs-CZ" sz="8800" dirty="0"/>
          </a:p>
        </p:txBody>
      </p:sp>
      <p:pic>
        <p:nvPicPr>
          <p:cNvPr id="1026" name="Picture 2" descr="C:\Users\Speciální školy\AppData\Local\Microsoft\Windows\Temporary Internet Files\Content.IE5\VMI3JJUO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0" y="426115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76A6IWYF\MC900398457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93" y="4559696"/>
            <a:ext cx="3561346" cy="234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VMI3JJUO\MC900398459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671" y="1268760"/>
            <a:ext cx="3960440" cy="198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6A6IWYF\MC90039851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273" y="4437112"/>
            <a:ext cx="3203397" cy="213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80464" y="13511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63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6763608" y="4501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61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6008273" y="13095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2</a:t>
            </a:r>
            <a:r>
              <a:rPr lang="cs-CZ" sz="4400" dirty="0" smtClean="0">
                <a:solidFill>
                  <a:schemeClr val="bg1"/>
                </a:solidFill>
              </a:rPr>
              <a:t>6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4" action="ppaction://hlinksldjump"/>
          </p:cNvPr>
          <p:cNvSpPr txBox="1"/>
          <p:nvPr/>
        </p:nvSpPr>
        <p:spPr>
          <a:xfrm>
            <a:off x="1484131" y="47362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62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41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11670" cy="71014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4166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37-14</a:t>
            </a:r>
            <a:endParaRPr lang="cs-CZ" sz="8800" dirty="0"/>
          </a:p>
        </p:txBody>
      </p:sp>
      <p:pic>
        <p:nvPicPr>
          <p:cNvPr id="1026" name="Picture 2" descr="C:\Users\Speciální školy\AppData\Local\Microsoft\Windows\Temporary Internet Files\Content.IE5\VMI3JJUO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0" y="426115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76A6IWYF\MC900398457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93" y="4559696"/>
            <a:ext cx="3561346" cy="234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VMI3JJUO\MC900398459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671" y="1268760"/>
            <a:ext cx="3960440" cy="198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6A6IWYF\MC90039851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273" y="4437112"/>
            <a:ext cx="3203397" cy="213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80464" y="13511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32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6763608" y="4501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2</a:t>
            </a:r>
            <a:r>
              <a:rPr lang="cs-CZ" sz="4400" dirty="0" smtClean="0">
                <a:solidFill>
                  <a:schemeClr val="bg1"/>
                </a:solidFill>
              </a:rPr>
              <a:t>5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6008273" y="13095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23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1484131" y="47362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2</a:t>
            </a:r>
            <a:r>
              <a:rPr lang="cs-CZ" sz="4400" dirty="0" smtClean="0">
                <a:solidFill>
                  <a:schemeClr val="bg1"/>
                </a:solidFill>
              </a:rPr>
              <a:t>4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41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11670" cy="71014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554" y="3527023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69-34</a:t>
            </a:r>
            <a:endParaRPr lang="cs-CZ" sz="8800" dirty="0"/>
          </a:p>
        </p:txBody>
      </p:sp>
      <p:pic>
        <p:nvPicPr>
          <p:cNvPr id="1026" name="Picture 2" descr="C:\Users\Speciální školy\AppData\Local\Microsoft\Windows\Temporary Internet Files\Content.IE5\VMI3JJUO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0" y="426115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76A6IWYF\MC900398457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93" y="4559696"/>
            <a:ext cx="3561346" cy="234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VMI3JJUO\MC900398459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671" y="1268760"/>
            <a:ext cx="3960440" cy="198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6A6IWYF\MC900398515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273" y="4437112"/>
            <a:ext cx="3203397" cy="213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80464" y="13511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25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6" action="ppaction://hlinksldjump"/>
          </p:cNvPr>
          <p:cNvSpPr txBox="1"/>
          <p:nvPr/>
        </p:nvSpPr>
        <p:spPr>
          <a:xfrm>
            <a:off x="6763608" y="4501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3</a:t>
            </a:r>
            <a:r>
              <a:rPr lang="cs-CZ" sz="4400" dirty="0" smtClean="0">
                <a:solidFill>
                  <a:schemeClr val="bg1"/>
                </a:solidFill>
              </a:rPr>
              <a:t>5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6008273" y="13095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36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1484131" y="47362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3</a:t>
            </a:r>
            <a:r>
              <a:rPr lang="cs-CZ" sz="4400" dirty="0" smtClean="0">
                <a:solidFill>
                  <a:schemeClr val="bg1"/>
                </a:solidFill>
              </a:rPr>
              <a:t>4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41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11670" cy="71014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9468" y="3427962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87-56</a:t>
            </a:r>
            <a:endParaRPr lang="cs-CZ" sz="8800" dirty="0"/>
          </a:p>
        </p:txBody>
      </p:sp>
      <p:pic>
        <p:nvPicPr>
          <p:cNvPr id="1026" name="Picture 2" descr="C:\Users\Speciální školy\AppData\Local\Microsoft\Windows\Temporary Internet Files\Content.IE5\VMI3JJUO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0" y="426115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76A6IWYF\MC900398457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93" y="4559696"/>
            <a:ext cx="3561346" cy="234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VMI3JJUO\MC900398459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671" y="1268760"/>
            <a:ext cx="3960440" cy="198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6A6IWYF\MC90039851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273" y="4437112"/>
            <a:ext cx="3203397" cy="213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80464" y="13511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2</a:t>
            </a:r>
            <a:r>
              <a:rPr lang="cs-CZ" sz="4400" dirty="0" smtClean="0">
                <a:solidFill>
                  <a:schemeClr val="bg1"/>
                </a:solidFill>
              </a:rPr>
              <a:t>8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6763608" y="4501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23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6008273" y="13095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21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1484131" y="47362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2</a:t>
            </a:r>
            <a:r>
              <a:rPr lang="cs-CZ" sz="4400" dirty="0" smtClean="0">
                <a:solidFill>
                  <a:schemeClr val="bg1"/>
                </a:solidFill>
              </a:rPr>
              <a:t>4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41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11670" cy="71014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1035" y="34166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56-43</a:t>
            </a:r>
            <a:endParaRPr lang="cs-CZ" sz="8800" dirty="0"/>
          </a:p>
        </p:txBody>
      </p:sp>
      <p:pic>
        <p:nvPicPr>
          <p:cNvPr id="1026" name="Picture 2" descr="C:\Users\Speciální školy\AppData\Local\Microsoft\Windows\Temporary Internet Files\Content.IE5\VMI3JJUO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0" y="426115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76A6IWYF\MC900398457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93" y="4559696"/>
            <a:ext cx="3561346" cy="234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VMI3JJUO\MC900398459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671" y="1268760"/>
            <a:ext cx="3960440" cy="198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6A6IWYF\MC900398515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273" y="4437112"/>
            <a:ext cx="3203397" cy="213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80464" y="13511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1</a:t>
            </a:r>
            <a:r>
              <a:rPr lang="cs-CZ" sz="4400" dirty="0" smtClean="0">
                <a:solidFill>
                  <a:schemeClr val="bg1"/>
                </a:solidFill>
              </a:rPr>
              <a:t>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4" action="ppaction://hlinksldjump"/>
          </p:cNvPr>
          <p:cNvSpPr txBox="1"/>
          <p:nvPr/>
        </p:nvSpPr>
        <p:spPr>
          <a:xfrm>
            <a:off x="6763608" y="4501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15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>
            <a:hlinkClick r:id="rId4" action="ppaction://hlinksldjump"/>
          </p:cNvPr>
          <p:cNvSpPr txBox="1"/>
          <p:nvPr/>
        </p:nvSpPr>
        <p:spPr>
          <a:xfrm>
            <a:off x="6008273" y="13095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23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4" action="ppaction://hlinksldjump"/>
          </p:cNvPr>
          <p:cNvSpPr txBox="1"/>
          <p:nvPr/>
        </p:nvSpPr>
        <p:spPr>
          <a:xfrm>
            <a:off x="1484131" y="47362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14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41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11670" cy="71014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793" y="34166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49-27</a:t>
            </a:r>
            <a:endParaRPr lang="cs-CZ" sz="8800" dirty="0"/>
          </a:p>
        </p:txBody>
      </p:sp>
      <p:pic>
        <p:nvPicPr>
          <p:cNvPr id="1026" name="Picture 2" descr="C:\Users\Speciální školy\AppData\Local\Microsoft\Windows\Temporary Internet Files\Content.IE5\VMI3JJUO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0" y="426115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76A6IWYF\MC900398457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93" y="4559696"/>
            <a:ext cx="3561346" cy="234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VMI3JJUO\MC900398459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671" y="1268760"/>
            <a:ext cx="3960440" cy="198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6A6IWYF\MC90039851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273" y="4437112"/>
            <a:ext cx="3203397" cy="213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80464" y="13511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23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6763608" y="4501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2</a:t>
            </a:r>
            <a:r>
              <a:rPr lang="cs-CZ" sz="4400" dirty="0" smtClean="0">
                <a:solidFill>
                  <a:schemeClr val="bg1"/>
                </a:solidFill>
              </a:rPr>
              <a:t>5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6008273" y="13095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24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4" action="ppaction://hlinksldjump"/>
          </p:cNvPr>
          <p:cNvSpPr txBox="1"/>
          <p:nvPr/>
        </p:nvSpPr>
        <p:spPr>
          <a:xfrm>
            <a:off x="1484131" y="47362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22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394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11670" cy="71014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7879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25-12</a:t>
            </a:r>
            <a:endParaRPr lang="cs-CZ" sz="8800" dirty="0"/>
          </a:p>
        </p:txBody>
      </p:sp>
      <p:pic>
        <p:nvPicPr>
          <p:cNvPr id="1026" name="Picture 2" descr="C:\Users\Speciální školy\AppData\Local\Microsoft\Windows\Temporary Internet Files\Content.IE5\VMI3JJUO\MC900441736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0" y="426115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76A6IWYF\MC900398457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93" y="4559696"/>
            <a:ext cx="3561346" cy="234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VMI3JJUO\MC900398459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671" y="1268760"/>
            <a:ext cx="3960440" cy="198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6A6IWYF\MC90039851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273" y="4437112"/>
            <a:ext cx="3203397" cy="213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80464" y="13511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23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6763608" y="4501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15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6008273" y="13095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13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1484131" y="47362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14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53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396536" cy="789349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Ne, ne zkus to znovu.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76A6IWYF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268760"/>
            <a:ext cx="4666119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>
            <a:off x="7723200" y="542807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42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396536" cy="70294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Výborně, jde ti to.</a:t>
            </a:r>
            <a:endParaRPr lang="cs-CZ" dirty="0"/>
          </a:p>
        </p:txBody>
      </p:sp>
      <p:pic>
        <p:nvPicPr>
          <p:cNvPr id="3074" name="Picture 2" descr="C:\Users\Speciální školy\AppData\Local\Microsoft\Windows\Temporary Internet Files\Content.IE5\VMI3JJUO\MC90043756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72816"/>
            <a:ext cx="654256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02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Procvičené příklady přepiš do sešitu</a:t>
            </a:r>
            <a:br>
              <a:rPr lang="cs-CZ" dirty="0" smtClean="0"/>
            </a:br>
            <a:r>
              <a:rPr lang="cs-CZ" dirty="0" smtClean="0"/>
              <a:t>a vypočítej ještě jednou.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59 – 45 </a:t>
            </a:r>
          </a:p>
          <a:p>
            <a:pPr marL="0" indent="0" algn="ctr">
              <a:buNone/>
            </a:pPr>
            <a:r>
              <a:rPr lang="cs-CZ" sz="4400" dirty="0" smtClean="0"/>
              <a:t>82 – 51</a:t>
            </a:r>
          </a:p>
          <a:p>
            <a:pPr marL="0" indent="0" algn="ctr">
              <a:buNone/>
            </a:pPr>
            <a:r>
              <a:rPr lang="cs-CZ" sz="4400" dirty="0" smtClean="0"/>
              <a:t>78 – 21</a:t>
            </a:r>
          </a:p>
          <a:p>
            <a:pPr marL="0" indent="0" algn="ctr">
              <a:buNone/>
            </a:pPr>
            <a:r>
              <a:rPr lang="cs-CZ" sz="4400" dirty="0" smtClean="0"/>
              <a:t>94 – 32 </a:t>
            </a:r>
          </a:p>
          <a:p>
            <a:pPr marL="0" indent="0" algn="ctr">
              <a:buNone/>
            </a:pPr>
            <a:r>
              <a:rPr lang="cs-CZ" sz="4400" dirty="0" smtClean="0"/>
              <a:t>37 – 14 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69 – 34 </a:t>
            </a:r>
          </a:p>
          <a:p>
            <a:pPr marL="0" indent="0" algn="ctr">
              <a:buNone/>
            </a:pPr>
            <a:r>
              <a:rPr lang="cs-CZ" sz="4400" dirty="0" smtClean="0"/>
              <a:t>87 – 56 </a:t>
            </a:r>
          </a:p>
          <a:p>
            <a:pPr marL="0" indent="0" algn="ctr">
              <a:buNone/>
            </a:pPr>
            <a:r>
              <a:rPr lang="cs-CZ" sz="4400" dirty="0" smtClean="0"/>
              <a:t>56 – 43 </a:t>
            </a:r>
          </a:p>
          <a:p>
            <a:pPr marL="0" indent="0" algn="ctr">
              <a:buNone/>
            </a:pPr>
            <a:r>
              <a:rPr lang="cs-CZ" sz="4400" dirty="0" smtClean="0"/>
              <a:t>49 – 27 </a:t>
            </a:r>
          </a:p>
          <a:p>
            <a:pPr marL="0" indent="0" algn="ctr">
              <a:buNone/>
            </a:pPr>
            <a:r>
              <a:rPr lang="cs-CZ" sz="4400" dirty="0" smtClean="0"/>
              <a:t>25 – 12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9284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8829626"/>
              </p:ext>
            </p:extLst>
          </p:nvPr>
        </p:nvGraphicFramePr>
        <p:xfrm>
          <a:off x="1619672" y="1844824"/>
          <a:ext cx="355206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796136" y="1988840"/>
            <a:ext cx="30989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65 – 32= </a:t>
            </a:r>
            <a:r>
              <a:rPr lang="cs-CZ" sz="4400" dirty="0" smtClean="0">
                <a:solidFill>
                  <a:srgbClr val="FF0000"/>
                </a:solidFill>
              </a:rPr>
              <a:t>33</a:t>
            </a:r>
            <a:r>
              <a:rPr lang="cs-CZ" sz="4400" dirty="0" smtClean="0"/>
              <a:t>  </a:t>
            </a:r>
            <a:endParaRPr lang="cs-CZ" sz="4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ŘEŠENÍ:Příklad</a:t>
            </a:r>
            <a:r>
              <a:rPr lang="cs-CZ" dirty="0" smtClean="0"/>
              <a:t> vyznač ve čtvercové síti,</a:t>
            </a:r>
            <a:br>
              <a:rPr lang="cs-CZ" dirty="0" smtClean="0"/>
            </a:br>
            <a:r>
              <a:rPr lang="cs-CZ" dirty="0" smtClean="0"/>
              <a:t>potom ho vypočítej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03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082544"/>
              </p:ext>
            </p:extLst>
          </p:nvPr>
        </p:nvGraphicFramePr>
        <p:xfrm>
          <a:off x="1619672" y="1844824"/>
          <a:ext cx="355206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  <a:gridCol w="35520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796136" y="1988840"/>
            <a:ext cx="32271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38 – 16 = </a:t>
            </a:r>
            <a:r>
              <a:rPr lang="cs-CZ" sz="4400" dirty="0" smtClean="0">
                <a:solidFill>
                  <a:srgbClr val="FF0000"/>
                </a:solidFill>
              </a:rPr>
              <a:t>22</a:t>
            </a:r>
            <a:r>
              <a:rPr lang="cs-CZ" sz="4400" dirty="0" smtClean="0"/>
              <a:t>  </a:t>
            </a:r>
            <a:endParaRPr lang="cs-CZ" sz="4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síti,</a:t>
            </a:r>
            <a:br>
              <a:rPr lang="cs-CZ" dirty="0" smtClean="0"/>
            </a:br>
            <a:r>
              <a:rPr lang="cs-CZ" dirty="0" smtClean="0"/>
              <a:t>potom ho vypočítej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586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Přiřaď správný výsledek k příkladu.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54 – 23 =         13</a:t>
            </a:r>
          </a:p>
          <a:p>
            <a:pPr marL="0" indent="0">
              <a:buNone/>
            </a:pPr>
            <a:r>
              <a:rPr lang="cs-CZ" sz="4400" dirty="0" smtClean="0"/>
              <a:t>83 – 51 =         24</a:t>
            </a:r>
          </a:p>
          <a:p>
            <a:pPr marL="0" indent="0">
              <a:buNone/>
            </a:pPr>
            <a:r>
              <a:rPr lang="cs-CZ" sz="4400" dirty="0" smtClean="0"/>
              <a:t>39 – 26 =         25</a:t>
            </a:r>
          </a:p>
          <a:p>
            <a:pPr marL="0" indent="0">
              <a:buNone/>
            </a:pPr>
            <a:r>
              <a:rPr lang="cs-CZ" sz="4400" dirty="0" smtClean="0"/>
              <a:t>69 – 44 =         31</a:t>
            </a:r>
          </a:p>
          <a:p>
            <a:pPr marL="0" indent="0">
              <a:buNone/>
            </a:pPr>
            <a:r>
              <a:rPr lang="cs-CZ" sz="4400" dirty="0" smtClean="0"/>
              <a:t>98 – 74 =         32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79 – 38 =         22</a:t>
            </a:r>
          </a:p>
          <a:p>
            <a:pPr marL="0" indent="0">
              <a:buNone/>
            </a:pPr>
            <a:r>
              <a:rPr lang="cs-CZ" sz="4400" dirty="0" smtClean="0"/>
              <a:t>45 – 21 =         56</a:t>
            </a:r>
          </a:p>
          <a:p>
            <a:pPr marL="0" indent="0">
              <a:buNone/>
            </a:pPr>
            <a:r>
              <a:rPr lang="cs-CZ" sz="4400" dirty="0" smtClean="0"/>
              <a:t>34 – 12 =         41</a:t>
            </a:r>
          </a:p>
          <a:p>
            <a:pPr marL="0" indent="0">
              <a:buNone/>
            </a:pPr>
            <a:r>
              <a:rPr lang="cs-CZ" sz="4400" dirty="0" smtClean="0"/>
              <a:t>98 – 42 =         43</a:t>
            </a:r>
          </a:p>
          <a:p>
            <a:pPr marL="0" indent="0">
              <a:buNone/>
            </a:pPr>
            <a:r>
              <a:rPr lang="cs-CZ" sz="4400" dirty="0" smtClean="0"/>
              <a:t>56 – 13 =         24</a:t>
            </a:r>
            <a:endParaRPr lang="cs-CZ" sz="4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99792" y="2060848"/>
            <a:ext cx="1080120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555776" y="2852936"/>
            <a:ext cx="1224136" cy="2448272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555776" y="3645024"/>
            <a:ext cx="1224136" cy="79208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2555776" y="2060848"/>
            <a:ext cx="1224136" cy="23762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2555776" y="2852936"/>
            <a:ext cx="1224136" cy="2376264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6732240" y="2060848"/>
            <a:ext cx="1296144" cy="1584176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6732240" y="2852936"/>
            <a:ext cx="1296144" cy="158417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6732240" y="2852936"/>
            <a:ext cx="1296144" cy="23762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6732240" y="4437112"/>
            <a:ext cx="129614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6732240" y="1988840"/>
            <a:ext cx="1296144" cy="1656184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8975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Výsledky porovnej.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54 – 23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  13</a:t>
            </a:r>
          </a:p>
          <a:p>
            <a:pPr marL="0" indent="0">
              <a:buNone/>
            </a:pPr>
            <a:r>
              <a:rPr lang="cs-CZ" sz="4400" dirty="0" smtClean="0"/>
              <a:t>83 – 51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</a:t>
            </a:r>
            <a:r>
              <a:rPr lang="en-US" sz="4400" dirty="0" smtClean="0"/>
              <a:t> </a:t>
            </a:r>
            <a:r>
              <a:rPr lang="cs-CZ" sz="4400" dirty="0" smtClean="0"/>
              <a:t> 24</a:t>
            </a:r>
          </a:p>
          <a:p>
            <a:pPr marL="0" indent="0">
              <a:buNone/>
            </a:pPr>
            <a:r>
              <a:rPr lang="cs-CZ" sz="4400" dirty="0" smtClean="0"/>
              <a:t>39 – 26 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   25</a:t>
            </a:r>
          </a:p>
          <a:p>
            <a:pPr marL="0" indent="0">
              <a:buNone/>
            </a:pPr>
            <a:r>
              <a:rPr lang="cs-CZ" sz="4400" dirty="0" smtClean="0"/>
              <a:t>69 – 44 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   31</a:t>
            </a:r>
          </a:p>
          <a:p>
            <a:pPr marL="0" indent="0">
              <a:buNone/>
            </a:pPr>
            <a:r>
              <a:rPr lang="cs-CZ" sz="4400" dirty="0" smtClean="0"/>
              <a:t>98 – 74 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   32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79 – 38 </a:t>
            </a:r>
            <a:r>
              <a:rPr lang="en-US" sz="4400" dirty="0" smtClean="0"/>
              <a:t> </a:t>
            </a:r>
            <a:r>
              <a:rPr lang="cs-CZ" sz="4400" dirty="0" smtClean="0"/>
              <a:t> </a:t>
            </a:r>
            <a:r>
              <a:rPr lang="en-US" sz="4400" dirty="0" smtClean="0"/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 22</a:t>
            </a:r>
          </a:p>
          <a:p>
            <a:pPr marL="0" indent="0">
              <a:buNone/>
            </a:pPr>
            <a:r>
              <a:rPr lang="cs-CZ" sz="4400" dirty="0" smtClean="0"/>
              <a:t>45 – 21 </a:t>
            </a:r>
            <a:r>
              <a:rPr lang="en-US" sz="4400" dirty="0" smtClean="0"/>
              <a:t> </a:t>
            </a:r>
            <a:r>
              <a:rPr lang="cs-CZ" sz="4400" dirty="0" smtClean="0"/>
              <a:t>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  56</a:t>
            </a:r>
          </a:p>
          <a:p>
            <a:pPr marL="0" indent="0">
              <a:buNone/>
            </a:pPr>
            <a:r>
              <a:rPr lang="cs-CZ" sz="4400" dirty="0" smtClean="0"/>
              <a:t>34 – 12  </a:t>
            </a:r>
            <a:r>
              <a:rPr lang="en-US" sz="4400" dirty="0" smtClean="0"/>
              <a:t> </a:t>
            </a:r>
            <a:r>
              <a:rPr lang="cs-CZ" sz="4400" dirty="0" smtClean="0"/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  41</a:t>
            </a:r>
          </a:p>
          <a:p>
            <a:pPr marL="0" indent="0">
              <a:buNone/>
            </a:pPr>
            <a:r>
              <a:rPr lang="cs-CZ" sz="4400" dirty="0" smtClean="0"/>
              <a:t>98 – 42 </a:t>
            </a:r>
            <a:r>
              <a:rPr lang="en-US" sz="4400" dirty="0" smtClean="0"/>
              <a:t> </a:t>
            </a:r>
            <a:r>
              <a:rPr lang="cs-CZ" sz="4400" dirty="0" smtClean="0"/>
              <a:t>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 43</a:t>
            </a:r>
          </a:p>
          <a:p>
            <a:pPr marL="0" indent="0">
              <a:buNone/>
            </a:pPr>
            <a:r>
              <a:rPr lang="cs-CZ" sz="4400" dirty="0" smtClean="0"/>
              <a:t>56 – 13 </a:t>
            </a:r>
            <a:r>
              <a:rPr lang="en-US" sz="4400" dirty="0" smtClean="0"/>
              <a:t> </a:t>
            </a:r>
            <a:r>
              <a:rPr lang="cs-CZ" sz="4400" dirty="0" smtClean="0"/>
              <a:t>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 34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2392880" y="2636912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405603" y="4968018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92880" y="3356992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92880" y="4149080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392880" y="1799959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660232" y="4968018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660232" y="4175511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660232" y="3356426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60232" y="2627040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660232" y="1772250"/>
            <a:ext cx="698376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52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Doplň vhodná čísla.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86 – </a:t>
            </a:r>
            <a:r>
              <a:rPr lang="cs-CZ" sz="4400" dirty="0" smtClean="0">
                <a:solidFill>
                  <a:srgbClr val="FF0000"/>
                </a:solidFill>
              </a:rPr>
              <a:t>21</a:t>
            </a:r>
            <a:r>
              <a:rPr lang="cs-CZ" sz="4400" dirty="0" smtClean="0"/>
              <a:t> = 65</a:t>
            </a:r>
          </a:p>
          <a:p>
            <a:pPr marL="0" indent="0">
              <a:buNone/>
            </a:pPr>
            <a:r>
              <a:rPr lang="cs-CZ" sz="4400" dirty="0" smtClean="0"/>
              <a:t>38 – </a:t>
            </a:r>
            <a:r>
              <a:rPr lang="cs-CZ" sz="4400" dirty="0" smtClean="0">
                <a:solidFill>
                  <a:srgbClr val="FF0000"/>
                </a:solidFill>
              </a:rPr>
              <a:t>16</a:t>
            </a:r>
            <a:r>
              <a:rPr lang="cs-CZ" sz="4400" dirty="0" smtClean="0"/>
              <a:t> = 22</a:t>
            </a:r>
          </a:p>
          <a:p>
            <a:pPr marL="0" indent="0">
              <a:buNone/>
            </a:pPr>
            <a:r>
              <a:rPr lang="cs-CZ" sz="4400" dirty="0" smtClean="0"/>
              <a:t>75 – </a:t>
            </a:r>
            <a:r>
              <a:rPr lang="cs-CZ" sz="4400" dirty="0" smtClean="0">
                <a:solidFill>
                  <a:srgbClr val="FF0000"/>
                </a:solidFill>
              </a:rPr>
              <a:t>32</a:t>
            </a:r>
            <a:r>
              <a:rPr lang="cs-CZ" sz="4400" dirty="0" smtClean="0"/>
              <a:t> = 43</a:t>
            </a:r>
          </a:p>
          <a:p>
            <a:pPr marL="0" indent="0">
              <a:buNone/>
            </a:pPr>
            <a:r>
              <a:rPr lang="cs-CZ" sz="4400" dirty="0" smtClean="0"/>
              <a:t>46 – </a:t>
            </a:r>
            <a:r>
              <a:rPr lang="cs-CZ" sz="4400" dirty="0" smtClean="0">
                <a:solidFill>
                  <a:srgbClr val="FF0000"/>
                </a:solidFill>
              </a:rPr>
              <a:t>22</a:t>
            </a:r>
            <a:r>
              <a:rPr lang="cs-CZ" sz="4400" dirty="0" smtClean="0"/>
              <a:t> = 24</a:t>
            </a:r>
          </a:p>
          <a:p>
            <a:pPr marL="0" indent="0">
              <a:buNone/>
            </a:pPr>
            <a:r>
              <a:rPr lang="cs-CZ" sz="4400" dirty="0" smtClean="0"/>
              <a:t>54 – </a:t>
            </a:r>
            <a:r>
              <a:rPr lang="cs-CZ" sz="4400" dirty="0" smtClean="0">
                <a:solidFill>
                  <a:srgbClr val="FF0000"/>
                </a:solidFill>
              </a:rPr>
              <a:t>23</a:t>
            </a:r>
            <a:r>
              <a:rPr lang="cs-CZ" sz="4400" dirty="0" smtClean="0"/>
              <a:t> = 31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95 – </a:t>
            </a:r>
            <a:r>
              <a:rPr lang="cs-CZ" sz="4400" dirty="0" smtClean="0">
                <a:solidFill>
                  <a:srgbClr val="FF0000"/>
                </a:solidFill>
              </a:rPr>
              <a:t>51</a:t>
            </a:r>
            <a:r>
              <a:rPr lang="cs-CZ" sz="4400" dirty="0" smtClean="0"/>
              <a:t> = 44</a:t>
            </a:r>
          </a:p>
          <a:p>
            <a:pPr marL="0" indent="0">
              <a:buNone/>
            </a:pPr>
            <a:r>
              <a:rPr lang="cs-CZ" sz="4400" dirty="0" smtClean="0"/>
              <a:t>37 – </a:t>
            </a:r>
            <a:r>
              <a:rPr lang="cs-CZ" sz="4400" dirty="0" smtClean="0">
                <a:solidFill>
                  <a:srgbClr val="FF0000"/>
                </a:solidFill>
              </a:rPr>
              <a:t>15</a:t>
            </a:r>
            <a:r>
              <a:rPr lang="cs-CZ" sz="4400" dirty="0" smtClean="0"/>
              <a:t> = 22</a:t>
            </a:r>
          </a:p>
          <a:p>
            <a:pPr marL="0" indent="0">
              <a:buNone/>
            </a:pPr>
            <a:r>
              <a:rPr lang="cs-CZ" sz="4400" dirty="0" smtClean="0"/>
              <a:t>72 – </a:t>
            </a:r>
            <a:r>
              <a:rPr lang="cs-CZ" sz="4400" dirty="0" smtClean="0">
                <a:solidFill>
                  <a:srgbClr val="FF0000"/>
                </a:solidFill>
              </a:rPr>
              <a:t>61</a:t>
            </a:r>
            <a:r>
              <a:rPr lang="cs-CZ" sz="4400" dirty="0" smtClean="0"/>
              <a:t> = 11</a:t>
            </a:r>
          </a:p>
          <a:p>
            <a:pPr marL="0" indent="0">
              <a:buNone/>
            </a:pPr>
            <a:r>
              <a:rPr lang="cs-CZ" sz="4400" dirty="0" smtClean="0"/>
              <a:t>68 – </a:t>
            </a:r>
            <a:r>
              <a:rPr lang="cs-CZ" sz="4400" dirty="0" smtClean="0">
                <a:solidFill>
                  <a:srgbClr val="FF0000"/>
                </a:solidFill>
              </a:rPr>
              <a:t>35</a:t>
            </a:r>
            <a:r>
              <a:rPr lang="cs-CZ" sz="4400" dirty="0" smtClean="0"/>
              <a:t> = 33</a:t>
            </a:r>
          </a:p>
          <a:p>
            <a:pPr marL="0" indent="0">
              <a:buNone/>
            </a:pPr>
            <a:r>
              <a:rPr lang="cs-CZ" sz="4400" dirty="0" smtClean="0"/>
              <a:t>43 – </a:t>
            </a:r>
            <a:r>
              <a:rPr lang="cs-CZ" sz="4400" dirty="0" smtClean="0">
                <a:solidFill>
                  <a:srgbClr val="FF0000"/>
                </a:solidFill>
              </a:rPr>
              <a:t>21</a:t>
            </a:r>
            <a:r>
              <a:rPr lang="cs-CZ" sz="4400" dirty="0" smtClean="0"/>
              <a:t> = 22</a:t>
            </a:r>
            <a:endParaRPr lang="cs-CZ" sz="4400" dirty="0"/>
          </a:p>
        </p:txBody>
      </p:sp>
      <p:sp>
        <p:nvSpPr>
          <p:cNvPr id="5" name="Ovál 4"/>
          <p:cNvSpPr/>
          <p:nvPr/>
        </p:nvSpPr>
        <p:spPr>
          <a:xfrm>
            <a:off x="1547664" y="1655943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78581" y="2444552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724128" y="1635486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549268" y="3212976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549268" y="4005064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547664" y="4869160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739586" y="4053199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739586" y="4869160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724128" y="3275468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724128" y="2424095"/>
            <a:ext cx="698376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548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772816"/>
            <a:ext cx="860581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Milan měl našetřeno 97 korun, </a:t>
            </a:r>
          </a:p>
          <a:p>
            <a:r>
              <a:rPr lang="cs-CZ" sz="4400" dirty="0"/>
              <a:t>z</a:t>
            </a:r>
            <a:r>
              <a:rPr lang="cs-CZ" sz="4400" dirty="0" smtClean="0"/>
              <a:t>a 43 korun si koupil knihu.</a:t>
            </a:r>
          </a:p>
          <a:p>
            <a:r>
              <a:rPr lang="cs-CZ" sz="4400" dirty="0" smtClean="0"/>
              <a:t>Kolik korun Milanovi zůstalo?</a:t>
            </a:r>
          </a:p>
          <a:p>
            <a:r>
              <a:rPr lang="cs-CZ" sz="4400" u="sng" dirty="0" smtClean="0"/>
              <a:t>Výpočet:</a:t>
            </a:r>
            <a:r>
              <a:rPr lang="cs-CZ" sz="4400" dirty="0" smtClean="0"/>
              <a:t>     </a:t>
            </a:r>
            <a:r>
              <a:rPr lang="cs-CZ" sz="4400" dirty="0" smtClean="0">
                <a:solidFill>
                  <a:srgbClr val="FF0000"/>
                </a:solidFill>
              </a:rPr>
              <a:t>97 – 43 = 54</a:t>
            </a:r>
            <a:endParaRPr lang="cs-CZ" sz="4400" u="sng" dirty="0" smtClean="0"/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Milanovi zůstalo </a:t>
            </a:r>
            <a:r>
              <a:rPr lang="cs-CZ" sz="4400" u="sng" dirty="0" smtClean="0">
                <a:solidFill>
                  <a:srgbClr val="FF0000"/>
                </a:solidFill>
              </a:rPr>
              <a:t>54</a:t>
            </a:r>
            <a:r>
              <a:rPr lang="cs-CZ" sz="4400" dirty="0" smtClean="0"/>
              <a:t> korun.</a:t>
            </a:r>
            <a:endParaRPr lang="cs-CZ" sz="4400" u="sng" dirty="0" smtClean="0"/>
          </a:p>
          <a:p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351523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60908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Zahradník vysázel 48 okrasných keřů,</a:t>
            </a:r>
          </a:p>
          <a:p>
            <a:r>
              <a:rPr lang="cs-CZ" sz="4400" dirty="0"/>
              <a:t>o</a:t>
            </a:r>
            <a:r>
              <a:rPr lang="cs-CZ" sz="4400" dirty="0" smtClean="0"/>
              <a:t>krasných růží vysázel o 25 méně.</a:t>
            </a:r>
          </a:p>
          <a:p>
            <a:r>
              <a:rPr lang="cs-CZ" sz="4400" dirty="0" smtClean="0"/>
              <a:t>Kolik vysázel okrasných růží?</a:t>
            </a:r>
          </a:p>
          <a:p>
            <a:r>
              <a:rPr lang="cs-CZ" sz="4400" u="sng" dirty="0" smtClean="0"/>
              <a:t>Výpočet:</a:t>
            </a:r>
            <a:r>
              <a:rPr lang="cs-CZ" sz="4400" dirty="0" smtClean="0"/>
              <a:t>  </a:t>
            </a:r>
            <a:r>
              <a:rPr lang="cs-CZ" sz="4400" dirty="0" smtClean="0">
                <a:solidFill>
                  <a:srgbClr val="FF0000"/>
                </a:solidFill>
              </a:rPr>
              <a:t>48 – 25 = 23</a:t>
            </a:r>
            <a:endParaRPr lang="cs-CZ" sz="4400" u="sng" dirty="0" smtClean="0"/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Zahradník vysázel </a:t>
            </a:r>
            <a:r>
              <a:rPr lang="cs-CZ" sz="4400" u="sng" dirty="0" smtClean="0">
                <a:solidFill>
                  <a:srgbClr val="FF0000"/>
                </a:solidFill>
              </a:rPr>
              <a:t>23</a:t>
            </a:r>
            <a:r>
              <a:rPr lang="cs-CZ" sz="4400" dirty="0" smtClean="0"/>
              <a:t> růží.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3790622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5006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Zdroje: Galerie Microsoft </a:t>
            </a:r>
            <a:r>
              <a:rPr lang="cs-CZ" sz="2400" dirty="0"/>
              <a:t>O</a:t>
            </a:r>
            <a:r>
              <a:rPr lang="cs-CZ" sz="2400" dirty="0" smtClean="0"/>
              <a:t>ffice Klipart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076481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847</Words>
  <Application>Microsoft Office PowerPoint</Application>
  <PresentationFormat>Předvádění na obrazovce (4:3)</PresentationFormat>
  <Paragraphs>198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Prezentace aplikace PowerPoint</vt:lpstr>
      <vt:lpstr>Prezentace aplikace PowerPoint</vt:lpstr>
      <vt:lpstr>Prezentace aplikace PowerPoint</vt:lpstr>
      <vt:lpstr>Příklad vyznač ve čtvercové síti, potom ho vypočítej</vt:lpstr>
      <vt:lpstr>Příklad vyznač ve čtvercové síti, potom ho vypočítej</vt:lpstr>
      <vt:lpstr>Přiřaď správný výsledek k příkladu.</vt:lpstr>
      <vt:lpstr>Výsledky porovnej.</vt:lpstr>
      <vt:lpstr>Doplň vhodná čísla.</vt:lpstr>
      <vt:lpstr>Vypočítej slovní úlohu.</vt:lpstr>
      <vt:lpstr>Vypočítej slovní úlohu.</vt:lpstr>
      <vt:lpstr>Které auto si závodník vybere? Vypočítej příklad a budeš znát odpověď.</vt:lpstr>
      <vt:lpstr>82-51</vt:lpstr>
      <vt:lpstr>78-21 </vt:lpstr>
      <vt:lpstr>94-32</vt:lpstr>
      <vt:lpstr>37-14</vt:lpstr>
      <vt:lpstr>69-34</vt:lpstr>
      <vt:lpstr>87-56</vt:lpstr>
      <vt:lpstr>56-43</vt:lpstr>
      <vt:lpstr>49-27</vt:lpstr>
      <vt:lpstr>25-12</vt:lpstr>
      <vt:lpstr>Ne, ne zkus to znovu.</vt:lpstr>
      <vt:lpstr>Výborně, jde ti to.</vt:lpstr>
      <vt:lpstr>Procvičené příklady přepiš do sešitu a vypočítej ještě jednou.</vt:lpstr>
      <vt:lpstr>ŘEŠENÍ:Příklad vyznač ve čtvercové síti, potom ho vypočítej</vt:lpstr>
      <vt:lpstr>Příklad vyznač ve čtvercové síti, potom ho vypočítej</vt:lpstr>
      <vt:lpstr>Přiřaď správný výsledek k příkladu.</vt:lpstr>
      <vt:lpstr>Výsledky porovnej.</vt:lpstr>
      <vt:lpstr>Doplň vhodná čísla.</vt:lpstr>
      <vt:lpstr>Vypočítej slovní úlohu.</vt:lpstr>
      <vt:lpstr>Vypočítej slovní úlohu.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PC</cp:lastModifiedBy>
  <cp:revision>22</cp:revision>
  <dcterms:created xsi:type="dcterms:W3CDTF">2013-01-31T13:51:42Z</dcterms:created>
  <dcterms:modified xsi:type="dcterms:W3CDTF">2013-02-26T05:05:59Z</dcterms:modified>
</cp:coreProperties>
</file>