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87" r:id="rId10"/>
    <p:sldId id="286" r:id="rId11"/>
    <p:sldId id="285" r:id="rId12"/>
    <p:sldId id="284" r:id="rId13"/>
    <p:sldId id="283" r:id="rId14"/>
    <p:sldId id="282" r:id="rId15"/>
    <p:sldId id="281" r:id="rId16"/>
    <p:sldId id="280" r:id="rId17"/>
    <p:sldId id="274" r:id="rId18"/>
    <p:sldId id="275" r:id="rId19"/>
    <p:sldId id="288" r:id="rId20"/>
    <p:sldId id="276" r:id="rId21"/>
    <p:sldId id="290" r:id="rId22"/>
    <p:sldId id="291" r:id="rId23"/>
    <p:sldId id="295" r:id="rId24"/>
    <p:sldId id="292" r:id="rId25"/>
    <p:sldId id="293" r:id="rId26"/>
    <p:sldId id="29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252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90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242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121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201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425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919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570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306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560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318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3C908-AEF9-4D86-8888-0EAC7AD56E2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3C229-D958-4115-BDD7-D621EF4D2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183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969028"/>
              </p:ext>
            </p:extLst>
          </p:nvPr>
        </p:nvGraphicFramePr>
        <p:xfrm>
          <a:off x="1489224" y="10344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</a:t>
                      </a:r>
                      <a:r>
                        <a:rPr lang="cs-CZ" sz="2400" baseline="0" dirty="0" smtClean="0"/>
                        <a:t> VY_32_INOVACE_1B_07_ODČÍTÁNÍ JEDNOTEK BEZ PŘECHODU DESÍTEK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Odčítání jednotek bez přechodu 10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</a:t>
                      </a:r>
                      <a:r>
                        <a:rPr lang="cs-CZ" sz="2400" dirty="0" smtClean="0"/>
                        <a:t>: říjen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896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7291630"/>
              </p:ext>
            </p:extLst>
          </p:nvPr>
        </p:nvGraphicFramePr>
        <p:xfrm>
          <a:off x="755576" y="1052736"/>
          <a:ext cx="7560840" cy="5044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je určena k osvojení a procvičování odčítání jednotek bez přechodu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desítek</a:t>
                      </a:r>
                    </a:p>
                    <a:p>
                      <a:r>
                        <a:rPr lang="cs-CZ" dirty="0" smtClean="0"/>
                        <a:t>Prezentace je určena žákům</a:t>
                      </a:r>
                      <a:r>
                        <a:rPr lang="cs-CZ" baseline="0" dirty="0" smtClean="0"/>
                        <a:t> 4.ročníku ZŠ praktické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Snímky </a:t>
                      </a:r>
                      <a:r>
                        <a:rPr lang="cs-CZ" dirty="0" smtClean="0"/>
                        <a:t>č. 3 a č. 4 – žáci znázorňují pomocí</a:t>
                      </a:r>
                      <a:r>
                        <a:rPr lang="cs-CZ" baseline="0" dirty="0" smtClean="0"/>
                        <a:t> pera na interaktivní tabuli </a:t>
                      </a:r>
                      <a:r>
                        <a:rPr lang="cs-CZ" dirty="0" smtClean="0"/>
                        <a:t>příklad ve čtvercové</a:t>
                      </a:r>
                      <a:r>
                        <a:rPr lang="cs-CZ" baseline="0" dirty="0" smtClean="0"/>
                        <a:t> síti, podle znázornění počítají příklad</a:t>
                      </a:r>
                    </a:p>
                    <a:p>
                      <a:r>
                        <a:rPr lang="cs-CZ" baseline="0" dirty="0" smtClean="0"/>
                        <a:t>Snímek č. 5 – žáci porovnávají výsledky a interaktivním perem zapisují do rámečků</a:t>
                      </a:r>
                    </a:p>
                    <a:p>
                      <a:r>
                        <a:rPr lang="cs-CZ" baseline="0" dirty="0" smtClean="0"/>
                        <a:t>Snímky č. 6 – č. 7 – žáci počítají slovní úlohy</a:t>
                      </a:r>
                    </a:p>
                    <a:p>
                      <a:r>
                        <a:rPr lang="cs-CZ" baseline="0" dirty="0" smtClean="0"/>
                        <a:t>Snímky č. 8 – č. 17 – test</a:t>
                      </a:r>
                    </a:p>
                    <a:p>
                      <a:r>
                        <a:rPr lang="cs-CZ" baseline="0" dirty="0" smtClean="0"/>
                        <a:t>Snímek č. 20 -  žáci přepisují příklady do sešitu a znovu počítají</a:t>
                      </a:r>
                    </a:p>
                    <a:p>
                      <a:r>
                        <a:rPr lang="cs-CZ" baseline="0" dirty="0" smtClean="0"/>
                        <a:t>Snímky č.  21 – č. 25 -řešení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stupeň, 2 období  pro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 </a:t>
                      </a:r>
                      <a:r>
                        <a:rPr lang="cs-CZ" dirty="0" smtClean="0"/>
                        <a:t>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763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Příklady znázorni ve čtvercové síti a vypočítej je.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36 – 6 =</a:t>
            </a:r>
          </a:p>
          <a:p>
            <a:pPr marL="0" indent="0" algn="ctr">
              <a:buNone/>
            </a:pPr>
            <a:endParaRPr lang="cs-CZ" sz="4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4195799"/>
              </p:ext>
            </p:extLst>
          </p:nvPr>
        </p:nvGraphicFramePr>
        <p:xfrm>
          <a:off x="2627784" y="2348880"/>
          <a:ext cx="3840090" cy="3688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</a:tblGrid>
              <a:tr h="368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138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Příklady znázorni ve čtvercové síti a vypočítej je.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63 - 60 =</a:t>
            </a:r>
          </a:p>
          <a:p>
            <a:pPr marL="0" indent="0" algn="ctr">
              <a:buNone/>
            </a:pPr>
            <a:endParaRPr lang="cs-CZ" sz="4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354194"/>
              </p:ext>
            </p:extLst>
          </p:nvPr>
        </p:nvGraphicFramePr>
        <p:xfrm>
          <a:off x="2627784" y="2348880"/>
          <a:ext cx="3840090" cy="3688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</a:tblGrid>
              <a:tr h="368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06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a výsledky porovnej.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47700" y="1638173"/>
            <a:ext cx="4038600" cy="4525963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34 – 4        43 – 3 </a:t>
            </a:r>
          </a:p>
          <a:p>
            <a:pPr marL="0" indent="0">
              <a:buNone/>
            </a:pPr>
            <a:r>
              <a:rPr lang="cs-CZ" sz="4400" dirty="0" smtClean="0"/>
              <a:t>58 – 8        72 – 2</a:t>
            </a:r>
          </a:p>
          <a:p>
            <a:pPr marL="0" indent="0">
              <a:buNone/>
            </a:pPr>
            <a:r>
              <a:rPr lang="cs-CZ" sz="4400" dirty="0" smtClean="0"/>
              <a:t>96 – 6        93 – 3 </a:t>
            </a:r>
          </a:p>
          <a:p>
            <a:pPr marL="0" indent="0">
              <a:buNone/>
            </a:pPr>
            <a:r>
              <a:rPr lang="cs-CZ" sz="4400" dirty="0" smtClean="0"/>
              <a:t>47 – 7        29 – 9</a:t>
            </a:r>
          </a:p>
          <a:p>
            <a:pPr marL="0" indent="0">
              <a:buNone/>
            </a:pPr>
            <a:r>
              <a:rPr lang="cs-CZ" sz="4400" dirty="0" smtClean="0"/>
              <a:t>75 – 0        75 - 5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68–60      48–40</a:t>
            </a:r>
          </a:p>
          <a:p>
            <a:pPr marL="0" indent="0">
              <a:buNone/>
            </a:pPr>
            <a:r>
              <a:rPr lang="cs-CZ" sz="4400" dirty="0" smtClean="0"/>
              <a:t>34–30      71–70</a:t>
            </a:r>
          </a:p>
          <a:p>
            <a:pPr marL="0" indent="0">
              <a:buNone/>
            </a:pPr>
            <a:r>
              <a:rPr lang="cs-CZ" sz="4400" dirty="0" smtClean="0"/>
              <a:t>53–50      83–80</a:t>
            </a:r>
          </a:p>
          <a:p>
            <a:pPr marL="0" indent="0">
              <a:buNone/>
            </a:pPr>
            <a:r>
              <a:rPr lang="cs-CZ" sz="4400" dirty="0" smtClean="0"/>
              <a:t>27–20      32–3</a:t>
            </a:r>
            <a:r>
              <a:rPr lang="en-US" sz="4400" dirty="0" smtClean="0"/>
              <a:t>0</a:t>
            </a:r>
            <a:r>
              <a:rPr lang="cs-CZ" sz="4400" dirty="0" smtClean="0"/>
              <a:t>    </a:t>
            </a:r>
          </a:p>
          <a:p>
            <a:pPr marL="0" indent="0">
              <a:buNone/>
            </a:pPr>
            <a:r>
              <a:rPr lang="cs-CZ" sz="4400" dirty="0" smtClean="0"/>
              <a:t>91–90      11–10   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219915" y="1772250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19915" y="256490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19915" y="4917651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19915" y="3325091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19915" y="4154938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53816" y="256490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53816" y="418847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53816" y="3340402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53816" y="4917651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53816" y="1772250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53816" y="418847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93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Poradíš si se slovní úlohou?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W7TNO9HH\MC9001571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936104" cy="119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OKNKKD1S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34629"/>
            <a:ext cx="889023" cy="118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1844204"/>
            <a:ext cx="26089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je 63 roků.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84959" y="1844204"/>
            <a:ext cx="4144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je o 3 roky méně.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7" y="2957138"/>
            <a:ext cx="51346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Kolik roků je babičce?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4149080"/>
            <a:ext cx="4916731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4400" dirty="0" smtClean="0"/>
              <a:t>   je ____  roků.</a:t>
            </a:r>
            <a:endParaRPr lang="cs-CZ" sz="4400" dirty="0"/>
          </a:p>
        </p:txBody>
      </p:sp>
      <p:pic>
        <p:nvPicPr>
          <p:cNvPr id="10" name="Picture 3" descr="C:\Users\Speciální školy\AppData\Local\Microsoft\Windows\Temporary Internet Files\Content.IE5\OKNKKD1S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41" y="4508741"/>
            <a:ext cx="889023" cy="118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84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Ještě jedna slovní úloha.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Mirek měl 38    . 8     dal Pavlovi.</a:t>
            </a:r>
          </a:p>
          <a:p>
            <a:pPr marL="0" indent="0">
              <a:buNone/>
            </a:pPr>
            <a:r>
              <a:rPr lang="cs-CZ" sz="4400" dirty="0" smtClean="0"/>
              <a:t>Kolik kuliček Mirkovi zůstalo?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___________________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Mirkovi zůstalo _____   .</a:t>
            </a:r>
            <a:endParaRPr lang="cs-CZ" sz="4400" dirty="0"/>
          </a:p>
        </p:txBody>
      </p:sp>
      <p:pic>
        <p:nvPicPr>
          <p:cNvPr id="2050" name="Picture 2" descr="C:\Program Files (x86)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44824"/>
            <a:ext cx="349945" cy="34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290" y="1844822"/>
            <a:ext cx="349945" cy="34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Program Files (x86)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082" y="5127647"/>
            <a:ext cx="349945" cy="34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24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99 – 9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403060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90</a:t>
            </a:r>
            <a:endParaRPr lang="cs-CZ" sz="6000" dirty="0"/>
          </a:p>
        </p:txBody>
      </p:sp>
      <p:sp>
        <p:nvSpPr>
          <p:cNvPr id="6" name="Krychle 5">
            <a:hlinkClick r:id="rId3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96</a:t>
            </a:r>
            <a:endParaRPr lang="cs-CZ" sz="6000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69</a:t>
            </a:r>
            <a:endParaRPr lang="cs-CZ" sz="6000" dirty="0"/>
          </a:p>
        </p:txBody>
      </p:sp>
      <p:sp>
        <p:nvSpPr>
          <p:cNvPr id="8" name="Krychle 7">
            <a:hlinkClick r:id="rId3" action="ppaction://hlinksldjump"/>
          </p:cNvPr>
          <p:cNvSpPr/>
          <p:nvPr/>
        </p:nvSpPr>
        <p:spPr>
          <a:xfrm>
            <a:off x="6228184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408041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38 - 8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</a:t>
            </a:r>
            <a:endParaRPr lang="cs-CZ" sz="6000" dirty="0"/>
          </a:p>
        </p:txBody>
      </p:sp>
      <p:sp>
        <p:nvSpPr>
          <p:cNvPr id="6" name="Krychle 5">
            <a:hlinkClick r:id="rId2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80</a:t>
            </a:r>
            <a:endParaRPr lang="cs-CZ" sz="6000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30</a:t>
            </a:r>
            <a:endParaRPr lang="cs-CZ" sz="6000" dirty="0"/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228184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24 - 20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</a:t>
            </a:r>
            <a:endParaRPr lang="cs-CZ" sz="6000" dirty="0"/>
          </a:p>
        </p:txBody>
      </p:sp>
      <p:sp>
        <p:nvSpPr>
          <p:cNvPr id="6" name="Krychle 5">
            <a:hlinkClick r:id="rId2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</a:t>
            </a:r>
            <a:endParaRPr lang="cs-CZ" sz="6000" dirty="0"/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8" name="Krychle 7">
            <a:hlinkClick r:id="rId3" action="ppaction://hlinksldjump"/>
          </p:cNvPr>
          <p:cNvSpPr/>
          <p:nvPr/>
        </p:nvSpPr>
        <p:spPr>
          <a:xfrm>
            <a:off x="6228184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75 - 5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70</a:t>
            </a:r>
            <a:endParaRPr lang="cs-CZ" sz="6000" dirty="0"/>
          </a:p>
        </p:txBody>
      </p:sp>
      <p:sp>
        <p:nvSpPr>
          <p:cNvPr id="6" name="Krychle 5">
            <a:hlinkClick r:id="rId3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57</a:t>
            </a:r>
            <a:endParaRPr lang="cs-CZ" sz="6000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50</a:t>
            </a:r>
            <a:endParaRPr lang="cs-CZ" sz="6000" dirty="0"/>
          </a:p>
        </p:txBody>
      </p:sp>
      <p:sp>
        <p:nvSpPr>
          <p:cNvPr id="8" name="Krychle 7">
            <a:hlinkClick r:id="rId3" action="ppaction://hlinksldjump"/>
          </p:cNvPr>
          <p:cNvSpPr/>
          <p:nvPr/>
        </p:nvSpPr>
        <p:spPr>
          <a:xfrm>
            <a:off x="6228184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64 – 60 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6" name="Krychle 5">
            <a:hlinkClick r:id="rId3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60</a:t>
            </a:r>
            <a:endParaRPr lang="cs-CZ" sz="6000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</a:t>
            </a:r>
            <a:endParaRPr lang="cs-CZ" sz="6000" dirty="0"/>
          </a:p>
        </p:txBody>
      </p:sp>
      <p:sp>
        <p:nvSpPr>
          <p:cNvPr id="8" name="Krychle 7">
            <a:hlinkClick r:id="rId3" action="ppaction://hlinksldjump"/>
          </p:cNvPr>
          <p:cNvSpPr/>
          <p:nvPr/>
        </p:nvSpPr>
        <p:spPr>
          <a:xfrm>
            <a:off x="6216887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82 – 2 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3986127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</a:t>
            </a:r>
            <a:endParaRPr lang="cs-CZ" sz="6000" dirty="0"/>
          </a:p>
        </p:txBody>
      </p:sp>
      <p:sp>
        <p:nvSpPr>
          <p:cNvPr id="6" name="Krychle 5">
            <a:hlinkClick r:id="rId2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80</a:t>
            </a:r>
            <a:endParaRPr lang="cs-CZ" sz="6000" dirty="0"/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216887" y="395898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89 - 80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90</a:t>
            </a:r>
            <a:endParaRPr lang="cs-CZ" sz="6000" dirty="0"/>
          </a:p>
        </p:txBody>
      </p:sp>
      <p:sp>
        <p:nvSpPr>
          <p:cNvPr id="6" name="Krychle 5">
            <a:hlinkClick r:id="rId2" action="ppaction://hlinksldjump"/>
          </p:cNvPr>
          <p:cNvSpPr/>
          <p:nvPr/>
        </p:nvSpPr>
        <p:spPr>
          <a:xfrm>
            <a:off x="827584" y="2325452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</a:t>
            </a:r>
            <a:endParaRPr lang="cs-CZ" sz="6000" dirty="0"/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10</a:t>
            </a:r>
            <a:endParaRPr lang="cs-CZ" sz="6000" dirty="0"/>
          </a:p>
        </p:txBody>
      </p:sp>
      <p:sp>
        <p:nvSpPr>
          <p:cNvPr id="8" name="Krychle 7">
            <a:hlinkClick r:id="rId3" action="ppaction://hlinksldjump"/>
          </p:cNvPr>
          <p:cNvSpPr/>
          <p:nvPr/>
        </p:nvSpPr>
        <p:spPr>
          <a:xfrm>
            <a:off x="6216887" y="3981636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9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58 - 50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332081" y="3967781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53</a:t>
            </a:r>
            <a:endParaRPr lang="cs-CZ" sz="6000" dirty="0"/>
          </a:p>
        </p:txBody>
      </p:sp>
      <p:sp>
        <p:nvSpPr>
          <p:cNvPr id="6" name="Krychle 5">
            <a:hlinkClick r:id="rId2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50</a:t>
            </a:r>
            <a:endParaRPr lang="cs-CZ" sz="6000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4632355" y="2311597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</a:t>
            </a:r>
            <a:endParaRPr lang="cs-CZ" sz="6000" dirty="0"/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228184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 44 – 4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267744" y="383170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0</a:t>
            </a:r>
            <a:endParaRPr lang="cs-CZ" sz="6000" dirty="0"/>
          </a:p>
        </p:txBody>
      </p:sp>
      <p:sp>
        <p:nvSpPr>
          <p:cNvPr id="6" name="Krychle 5">
            <a:hlinkClick r:id="rId3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</a:t>
            </a:r>
            <a:endParaRPr lang="cs-CZ" sz="6000" dirty="0"/>
          </a:p>
        </p:txBody>
      </p:sp>
      <p:sp>
        <p:nvSpPr>
          <p:cNvPr id="7" name="Krychle 6">
            <a:hlinkClick r:id="rId2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8" name="Krychle 7">
            <a:hlinkClick r:id="rId2" action="ppaction://hlinksldjump"/>
          </p:cNvPr>
          <p:cNvSpPr/>
          <p:nvPr/>
        </p:nvSpPr>
        <p:spPr>
          <a:xfrm>
            <a:off x="6216887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9967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59 - 50 </a:t>
            </a:r>
            <a:endParaRPr lang="cs-CZ" sz="8800" dirty="0"/>
          </a:p>
        </p:txBody>
      </p:sp>
      <p:sp>
        <p:nvSpPr>
          <p:cNvPr id="5" name="Krychle 4">
            <a:hlinkClick r:id="rId2" action="ppaction://hlinksldjump"/>
          </p:cNvPr>
          <p:cNvSpPr/>
          <p:nvPr/>
        </p:nvSpPr>
        <p:spPr>
          <a:xfrm>
            <a:off x="2411760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9</a:t>
            </a:r>
            <a:endParaRPr lang="cs-CZ" sz="6000" dirty="0"/>
          </a:p>
        </p:txBody>
      </p:sp>
      <p:sp>
        <p:nvSpPr>
          <p:cNvPr id="6" name="Krychle 5">
            <a:hlinkClick r:id="rId3" action="ppaction://hlinksldjump"/>
          </p:cNvPr>
          <p:cNvSpPr/>
          <p:nvPr/>
        </p:nvSpPr>
        <p:spPr>
          <a:xfrm>
            <a:off x="827584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</a:t>
            </a:r>
            <a:endParaRPr lang="cs-CZ" sz="6000" dirty="0"/>
          </a:p>
        </p:txBody>
      </p:sp>
      <p:sp>
        <p:nvSpPr>
          <p:cNvPr id="7" name="Krychle 6">
            <a:hlinkClick r:id="rId3" action="ppaction://hlinksldjump"/>
          </p:cNvPr>
          <p:cNvSpPr/>
          <p:nvPr/>
        </p:nvSpPr>
        <p:spPr>
          <a:xfrm>
            <a:off x="4632711" y="2348880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8</a:t>
            </a:r>
            <a:endParaRPr lang="cs-CZ" sz="6000" dirty="0"/>
          </a:p>
        </p:txBody>
      </p:sp>
      <p:sp>
        <p:nvSpPr>
          <p:cNvPr id="8" name="Krychle 7">
            <a:hlinkClick r:id="rId3" action="ppaction://hlinksldjump"/>
          </p:cNvPr>
          <p:cNvSpPr/>
          <p:nvPr/>
        </p:nvSpPr>
        <p:spPr>
          <a:xfrm>
            <a:off x="6228184" y="4005064"/>
            <a:ext cx="1584176" cy="165618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2296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Ne, ne, zkus to znovu!</a:t>
            </a:r>
            <a:endParaRPr lang="cs-CZ" dirty="0"/>
          </a:p>
        </p:txBody>
      </p:sp>
      <p:sp>
        <p:nvSpPr>
          <p:cNvPr id="2" name="Veselý obličej 1"/>
          <p:cNvSpPr/>
          <p:nvPr/>
        </p:nvSpPr>
        <p:spPr>
          <a:xfrm>
            <a:off x="2411760" y="1988840"/>
            <a:ext cx="4010744" cy="4005064"/>
          </a:xfrm>
          <a:prstGeom prst="smileyFace">
            <a:avLst>
              <a:gd name="adj" fmla="val -465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12360" y="5373216"/>
            <a:ext cx="1042416" cy="1042416"/>
          </a:xfrm>
          <a:prstGeom prst="actionButtonBackPrevio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38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Jsi šikovný počtář.</a:t>
            </a:r>
            <a:endParaRPr lang="cs-CZ" dirty="0"/>
          </a:p>
        </p:txBody>
      </p:sp>
      <p:sp>
        <p:nvSpPr>
          <p:cNvPr id="2" name="Veselý obličej 1"/>
          <p:cNvSpPr/>
          <p:nvPr/>
        </p:nvSpPr>
        <p:spPr>
          <a:xfrm>
            <a:off x="2411760" y="1988840"/>
            <a:ext cx="4010744" cy="4005064"/>
          </a:xfrm>
          <a:prstGeom prst="smileyFace">
            <a:avLst>
              <a:gd name="adj" fmla="val 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48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Příklady opiš do sešitu a ještě jednou 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99 – 9</a:t>
            </a:r>
          </a:p>
          <a:p>
            <a:pPr marL="0" indent="0" algn="ctr">
              <a:buNone/>
            </a:pPr>
            <a:r>
              <a:rPr lang="cs-CZ" sz="4400" dirty="0" smtClean="0"/>
              <a:t>38 – 8</a:t>
            </a:r>
          </a:p>
          <a:p>
            <a:pPr marL="0" indent="0" algn="ctr">
              <a:buNone/>
            </a:pPr>
            <a:r>
              <a:rPr lang="cs-CZ" sz="4400" dirty="0" smtClean="0"/>
              <a:t>24 – 20 </a:t>
            </a:r>
          </a:p>
          <a:p>
            <a:pPr marL="0" indent="0" algn="ctr">
              <a:buNone/>
            </a:pPr>
            <a:r>
              <a:rPr lang="cs-CZ" sz="4400" dirty="0" smtClean="0"/>
              <a:t>75 – 5 </a:t>
            </a:r>
          </a:p>
          <a:p>
            <a:pPr marL="0" indent="0" algn="ctr">
              <a:buNone/>
            </a:pPr>
            <a:r>
              <a:rPr lang="cs-CZ" sz="4400" dirty="0" smtClean="0"/>
              <a:t>64 – 4</a:t>
            </a: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82 – 2 </a:t>
            </a:r>
          </a:p>
          <a:p>
            <a:pPr marL="0" indent="0" algn="ctr">
              <a:buNone/>
            </a:pPr>
            <a:r>
              <a:rPr lang="cs-CZ" sz="4400" dirty="0" smtClean="0"/>
              <a:t>89 – 80 </a:t>
            </a:r>
          </a:p>
          <a:p>
            <a:pPr marL="0" indent="0" algn="ctr">
              <a:buNone/>
            </a:pPr>
            <a:r>
              <a:rPr lang="cs-CZ" sz="4400" dirty="0" smtClean="0"/>
              <a:t>58 – 50 </a:t>
            </a:r>
          </a:p>
          <a:p>
            <a:pPr marL="0" indent="0" algn="ctr">
              <a:buNone/>
            </a:pPr>
            <a:r>
              <a:rPr lang="cs-CZ" sz="4400" dirty="0" smtClean="0"/>
              <a:t>44 – 4 </a:t>
            </a:r>
          </a:p>
          <a:p>
            <a:pPr marL="0" indent="0" algn="ctr">
              <a:buNone/>
            </a:pPr>
            <a:r>
              <a:rPr lang="cs-CZ" sz="4400" dirty="0" smtClean="0"/>
              <a:t>59 – 50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6138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Řešení: Příklady znázorni ve čtvercové síti a vypočítej je.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36 – 6 = </a:t>
            </a:r>
            <a:r>
              <a:rPr lang="cs-CZ" sz="4400" dirty="0" smtClean="0">
                <a:solidFill>
                  <a:srgbClr val="FF0000"/>
                </a:solidFill>
              </a:rPr>
              <a:t>30</a:t>
            </a: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228866"/>
              </p:ext>
            </p:extLst>
          </p:nvPr>
        </p:nvGraphicFramePr>
        <p:xfrm>
          <a:off x="2627784" y="2348880"/>
          <a:ext cx="3840090" cy="3688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</a:tblGrid>
              <a:tr h="368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822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Příklady znázorni ve čtvercové síti a vypočítej je.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63 - 60 = </a:t>
            </a:r>
            <a:r>
              <a:rPr lang="cs-CZ" sz="4400" dirty="0" smtClean="0">
                <a:solidFill>
                  <a:srgbClr val="FF0000"/>
                </a:solidFill>
              </a:rPr>
              <a:t>3</a:t>
            </a: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1170812"/>
              </p:ext>
            </p:extLst>
          </p:nvPr>
        </p:nvGraphicFramePr>
        <p:xfrm>
          <a:off x="2627784" y="2348880"/>
          <a:ext cx="3840090" cy="3688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  <a:gridCol w="384009"/>
              </a:tblGrid>
              <a:tr h="368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88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231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a výsledky porovnej.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47700" y="1638173"/>
            <a:ext cx="4038600" cy="4525963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34 – 4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 43 – 3 </a:t>
            </a:r>
          </a:p>
          <a:p>
            <a:pPr marL="0" indent="0">
              <a:buNone/>
            </a:pPr>
            <a:r>
              <a:rPr lang="cs-CZ" sz="4400" dirty="0" smtClean="0"/>
              <a:t>58 – 8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</a:t>
            </a:r>
            <a:r>
              <a:rPr lang="en-US" sz="4400" dirty="0" smtClean="0"/>
              <a:t> </a:t>
            </a:r>
            <a:r>
              <a:rPr lang="cs-CZ" sz="4400" dirty="0" smtClean="0"/>
              <a:t>72 – 2</a:t>
            </a:r>
          </a:p>
          <a:p>
            <a:pPr marL="0" indent="0">
              <a:buNone/>
            </a:pPr>
            <a:r>
              <a:rPr lang="cs-CZ" sz="4400" dirty="0" smtClean="0"/>
              <a:t>96 – 6   </a:t>
            </a:r>
            <a:r>
              <a:rPr lang="en-US" sz="4400" dirty="0" smtClean="0">
                <a:solidFill>
                  <a:srgbClr val="FF0000"/>
                </a:solidFill>
              </a:rPr>
              <a:t>&gt;  </a:t>
            </a:r>
            <a:r>
              <a:rPr lang="cs-CZ" sz="4400" dirty="0" smtClean="0"/>
              <a:t> 93 – 3 </a:t>
            </a:r>
          </a:p>
          <a:p>
            <a:pPr marL="0" indent="0">
              <a:buNone/>
            </a:pPr>
            <a:r>
              <a:rPr lang="cs-CZ" sz="4400" dirty="0" smtClean="0"/>
              <a:t>47 – 7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</a:t>
            </a:r>
            <a:r>
              <a:rPr lang="en-US" sz="4400" dirty="0" smtClean="0"/>
              <a:t> </a:t>
            </a:r>
            <a:r>
              <a:rPr lang="cs-CZ" sz="4400" dirty="0" smtClean="0"/>
              <a:t> 29 – 9</a:t>
            </a:r>
          </a:p>
          <a:p>
            <a:pPr marL="0" indent="0">
              <a:buNone/>
            </a:pPr>
            <a:r>
              <a:rPr lang="cs-CZ" sz="4400" dirty="0" smtClean="0"/>
              <a:t>75 – 0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</a:t>
            </a:r>
            <a:r>
              <a:rPr lang="en-US" sz="4400" dirty="0" smtClean="0"/>
              <a:t> </a:t>
            </a:r>
            <a:r>
              <a:rPr lang="cs-CZ" sz="4400" dirty="0" smtClean="0"/>
              <a:t>75 - 5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68–60  </a:t>
            </a:r>
            <a:r>
              <a:rPr lang="cs-CZ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/>
              <a:t>  48–40</a:t>
            </a:r>
          </a:p>
          <a:p>
            <a:pPr marL="0" indent="0">
              <a:buNone/>
            </a:pPr>
            <a:r>
              <a:rPr lang="cs-CZ" sz="4400" dirty="0" smtClean="0"/>
              <a:t>34–30  </a:t>
            </a:r>
            <a:r>
              <a:rPr lang="en-US" sz="4400" dirty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71–70</a:t>
            </a:r>
          </a:p>
          <a:p>
            <a:pPr marL="0" indent="0">
              <a:buNone/>
            </a:pPr>
            <a:r>
              <a:rPr lang="cs-CZ" sz="4400" dirty="0" smtClean="0"/>
              <a:t>53–50  </a:t>
            </a:r>
            <a:r>
              <a:rPr lang="cs-CZ" sz="4400" dirty="0">
                <a:solidFill>
                  <a:srgbClr val="FF0000"/>
                </a:solidFill>
              </a:rPr>
              <a:t>=</a:t>
            </a:r>
            <a:r>
              <a:rPr lang="cs-CZ" sz="4400" dirty="0" smtClean="0"/>
              <a:t>  83–80</a:t>
            </a:r>
          </a:p>
          <a:p>
            <a:pPr marL="0" indent="0">
              <a:buNone/>
            </a:pPr>
            <a:r>
              <a:rPr lang="cs-CZ" sz="4400" dirty="0" smtClean="0"/>
              <a:t>27–20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32–3</a:t>
            </a:r>
            <a:r>
              <a:rPr lang="en-US" sz="4400" dirty="0" smtClean="0"/>
              <a:t>0</a:t>
            </a:r>
            <a:r>
              <a:rPr lang="cs-CZ" sz="4400" dirty="0" smtClean="0"/>
              <a:t>    </a:t>
            </a:r>
          </a:p>
          <a:p>
            <a:pPr marL="0" indent="0">
              <a:buNone/>
            </a:pPr>
            <a:r>
              <a:rPr lang="cs-CZ" sz="4400" dirty="0" smtClean="0"/>
              <a:t>91–90  </a:t>
            </a:r>
            <a:r>
              <a:rPr lang="cs-CZ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/>
              <a:t>  11–10   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219915" y="1772250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19915" y="256490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19915" y="4917651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19915" y="3325091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19915" y="4154938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53816" y="256490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53816" y="418847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53816" y="3340402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53816" y="4917651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53816" y="1772250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53816" y="4188474"/>
            <a:ext cx="626368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88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Poradíš si se slovní úlohou?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W7TNO9HH\MC9001571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936104" cy="1192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OKNKKD1S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34629"/>
            <a:ext cx="889023" cy="118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1844204"/>
            <a:ext cx="26089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je 63 roků.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84959" y="1844204"/>
            <a:ext cx="4144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je o 3 roky méně.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7" y="2957138"/>
            <a:ext cx="51346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Kolik roků je babičce?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4149080"/>
            <a:ext cx="3392788" cy="20005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 </a:t>
            </a:r>
            <a:r>
              <a:rPr lang="cs-CZ" sz="4400" b="1" dirty="0" smtClean="0"/>
              <a:t>    </a:t>
            </a:r>
            <a:r>
              <a:rPr lang="cs-CZ" sz="4400" b="1" dirty="0" smtClean="0">
                <a:solidFill>
                  <a:srgbClr val="FF0000"/>
                </a:solidFill>
              </a:rPr>
              <a:t>63 – 3 = 60</a:t>
            </a:r>
            <a:endParaRPr lang="cs-CZ" sz="4400" b="1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400" dirty="0" smtClean="0"/>
              <a:t>   je  </a:t>
            </a:r>
            <a:r>
              <a:rPr lang="cs-CZ" sz="4400" u="sng" dirty="0" smtClean="0">
                <a:solidFill>
                  <a:srgbClr val="FF0000"/>
                </a:solidFill>
              </a:rPr>
              <a:t>60</a:t>
            </a:r>
            <a:r>
              <a:rPr lang="cs-CZ" sz="4400" dirty="0" smtClean="0"/>
              <a:t>  roků.</a:t>
            </a:r>
            <a:endParaRPr lang="cs-CZ" sz="4400" dirty="0"/>
          </a:p>
        </p:txBody>
      </p:sp>
      <p:pic>
        <p:nvPicPr>
          <p:cNvPr id="10" name="Picture 3" descr="C:\Users\Speciální školy\AppData\Local\Microsoft\Windows\Temporary Internet Files\Content.IE5\OKNKKD1S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41" y="4961043"/>
            <a:ext cx="889023" cy="118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79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Ještě jedna slovní úloha.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Mirek měl 38    . 8     dal Pavlovi.</a:t>
            </a:r>
          </a:p>
          <a:p>
            <a:pPr marL="0" indent="0">
              <a:buNone/>
            </a:pPr>
            <a:r>
              <a:rPr lang="cs-CZ" sz="4400" dirty="0" smtClean="0"/>
              <a:t>Kolik kuliček Mirkovi zůstalo?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</a:t>
            </a:r>
            <a:r>
              <a:rPr lang="cs-CZ" sz="4400" b="1" u="sng" dirty="0" smtClean="0"/>
              <a:t> </a:t>
            </a:r>
            <a:r>
              <a:rPr lang="cs-CZ" sz="4400" b="1" u="sng" dirty="0" smtClean="0">
                <a:solidFill>
                  <a:srgbClr val="FF0000"/>
                </a:solidFill>
              </a:rPr>
              <a:t> 38 – 8 = 30</a:t>
            </a: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Mirkovi zůstalo </a:t>
            </a:r>
            <a:r>
              <a:rPr lang="cs-CZ" sz="4400" u="sng" dirty="0" smtClean="0">
                <a:solidFill>
                  <a:srgbClr val="FF0000"/>
                </a:solidFill>
              </a:rPr>
              <a:t>30</a:t>
            </a:r>
            <a:r>
              <a:rPr lang="cs-CZ" sz="4400" dirty="0" smtClean="0"/>
              <a:t>    .</a:t>
            </a:r>
            <a:endParaRPr lang="cs-CZ" sz="4400" dirty="0"/>
          </a:p>
        </p:txBody>
      </p:sp>
      <p:pic>
        <p:nvPicPr>
          <p:cNvPr id="2050" name="Picture 2" descr="C:\Program Files (x86)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44824"/>
            <a:ext cx="349945" cy="34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290" y="1844822"/>
            <a:ext cx="349945" cy="34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Program Files (x86)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271" y="5127647"/>
            <a:ext cx="349945" cy="34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87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71745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Zdroje: </a:t>
            </a:r>
            <a:r>
              <a:rPr lang="cs-CZ" sz="3200" dirty="0"/>
              <a:t> </a:t>
            </a:r>
            <a:r>
              <a:rPr lang="cs-CZ" sz="3200" dirty="0" smtClean="0"/>
              <a:t>www.office.microsoft.com/klipart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3980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574</Words>
  <Application>Microsoft Office PowerPoint</Application>
  <PresentationFormat>Předvádění na obrazovce (4:3)</PresentationFormat>
  <Paragraphs>143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Prezentace aplikace PowerPoint</vt:lpstr>
      <vt:lpstr>Příklady znázorni ve čtvercové síti a vypočítej je.</vt:lpstr>
      <vt:lpstr>Příklady znázorni ve čtvercové síti a vypočítej je.</vt:lpstr>
      <vt:lpstr>Vypočítej a výsledky porovnej.</vt:lpstr>
      <vt:lpstr>Poradíš si se slovní úlohou?</vt:lpstr>
      <vt:lpstr>Ještě jedna slovní úloha.</vt:lpstr>
      <vt:lpstr>99 – 9 </vt:lpstr>
      <vt:lpstr>38 - 8</vt:lpstr>
      <vt:lpstr>24 - 20 </vt:lpstr>
      <vt:lpstr>75 - 5 </vt:lpstr>
      <vt:lpstr>64 – 60  </vt:lpstr>
      <vt:lpstr>82 – 2  </vt:lpstr>
      <vt:lpstr>89 - 80 </vt:lpstr>
      <vt:lpstr>58 - 50 </vt:lpstr>
      <vt:lpstr> 44 – 4 </vt:lpstr>
      <vt:lpstr>59 - 50 </vt:lpstr>
      <vt:lpstr>Ne, ne, zkus to znovu!</vt:lpstr>
      <vt:lpstr>Jsi šikovný počtář.</vt:lpstr>
      <vt:lpstr>Příklady opiš do sešitu a ještě jednou vypočítej.</vt:lpstr>
      <vt:lpstr>Řešení: Příklady znázorni ve čtvercové síti a vypočítej je.</vt:lpstr>
      <vt:lpstr>Příklady znázorni ve čtvercové síti a vypočítej je.</vt:lpstr>
      <vt:lpstr>Vypočítej a výsledky porovnej.</vt:lpstr>
      <vt:lpstr>Poradíš si se slovní úlohou?</vt:lpstr>
      <vt:lpstr>Ještě jedna slovní úloha.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20</cp:revision>
  <dcterms:created xsi:type="dcterms:W3CDTF">2013-01-31T13:54:38Z</dcterms:created>
  <dcterms:modified xsi:type="dcterms:W3CDTF">2013-02-26T05:14:30Z</dcterms:modified>
</cp:coreProperties>
</file>