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7" r:id="rId22"/>
    <p:sldId id="278" r:id="rId23"/>
    <p:sldId id="279" r:id="rId24"/>
    <p:sldId id="280" r:id="rId25"/>
    <p:sldId id="281" r:id="rId26"/>
    <p:sldId id="276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AF471-E5AE-4C26-B5C8-FB2D4C927584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3C308-2478-49E3-8DE7-3D1E95D306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0483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AF471-E5AE-4C26-B5C8-FB2D4C927584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3C308-2478-49E3-8DE7-3D1E95D306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5256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AF471-E5AE-4C26-B5C8-FB2D4C927584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3C308-2478-49E3-8DE7-3D1E95D306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8890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AF471-E5AE-4C26-B5C8-FB2D4C927584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3C308-2478-49E3-8DE7-3D1E95D306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843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AF471-E5AE-4C26-B5C8-FB2D4C927584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3C308-2478-49E3-8DE7-3D1E95D306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506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AF471-E5AE-4C26-B5C8-FB2D4C927584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3C308-2478-49E3-8DE7-3D1E95D306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9942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AF471-E5AE-4C26-B5C8-FB2D4C927584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3C308-2478-49E3-8DE7-3D1E95D306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258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AF471-E5AE-4C26-B5C8-FB2D4C927584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3C308-2478-49E3-8DE7-3D1E95D306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23015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AF471-E5AE-4C26-B5C8-FB2D4C927584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3C308-2478-49E3-8DE7-3D1E95D306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558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AF471-E5AE-4C26-B5C8-FB2D4C927584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3C308-2478-49E3-8DE7-3D1E95D306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1270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AF471-E5AE-4C26-B5C8-FB2D4C927584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3C308-2478-49E3-8DE7-3D1E95D306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84535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8AF471-E5AE-4C26-B5C8-FB2D4C927584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53C308-2478-49E3-8DE7-3D1E95D306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7021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image" Target="../media/image2.jpeg"/><Relationship Id="rId7" Type="http://schemas.openxmlformats.org/officeDocument/2006/relationships/image" Target="../media/image5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slide" Target="slide1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image" Target="../media/image2.jpeg"/><Relationship Id="rId7" Type="http://schemas.openxmlformats.org/officeDocument/2006/relationships/image" Target="../media/image5.jpeg"/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0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image" Target="../media/image2.jpeg"/><Relationship Id="rId7" Type="http://schemas.openxmlformats.org/officeDocument/2006/relationships/image" Target="../media/image5.jpeg"/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slide" Target="slide1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image" Target="../media/image2.jpeg"/><Relationship Id="rId7" Type="http://schemas.openxmlformats.org/officeDocument/2006/relationships/image" Target="../media/image5.jpeg"/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jpeg"/><Relationship Id="rId5" Type="http://schemas.openxmlformats.org/officeDocument/2006/relationships/slide" Target="slide12.xml"/><Relationship Id="rId4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image" Target="../media/image2.jpeg"/><Relationship Id="rId7" Type="http://schemas.openxmlformats.org/officeDocument/2006/relationships/image" Target="../media/image5.jpeg"/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3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image" Target="../media/image2.jpeg"/><Relationship Id="rId7" Type="http://schemas.openxmlformats.org/officeDocument/2006/relationships/image" Target="../media/image5.jpeg"/><Relationship Id="rId2" Type="http://schemas.openxmlformats.org/officeDocument/2006/relationships/slide" Target="slide1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slide" Target="slide18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image" Target="../media/image2.jpeg"/><Relationship Id="rId7" Type="http://schemas.openxmlformats.org/officeDocument/2006/relationships/image" Target="../media/image5.jpeg"/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slide" Target="slide15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image" Target="../media/image2.jpeg"/><Relationship Id="rId7" Type="http://schemas.openxmlformats.org/officeDocument/2006/relationships/image" Target="../media/image5.jpeg"/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jpeg"/><Relationship Id="rId5" Type="http://schemas.openxmlformats.org/officeDocument/2006/relationships/slide" Target="slide16.xml"/><Relationship Id="rId4" Type="http://schemas.openxmlformats.org/officeDocument/2006/relationships/image" Target="../media/image3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image" Target="../media/image2.jpeg"/><Relationship Id="rId7" Type="http://schemas.openxmlformats.org/officeDocument/2006/relationships/image" Target="../media/image5.jpeg"/><Relationship Id="rId2" Type="http://schemas.openxmlformats.org/officeDocument/2006/relationships/slide" Target="slide1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slide" Target="slide18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image" Target="../media/image2.jpeg"/><Relationship Id="rId7" Type="http://schemas.openxmlformats.org/officeDocument/2006/relationships/image" Target="../media/image5.jpeg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slide" Target="slide1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8102620"/>
              </p:ext>
            </p:extLst>
          </p:nvPr>
        </p:nvGraphicFramePr>
        <p:xfrm>
          <a:off x="1489224" y="908720"/>
          <a:ext cx="6096000" cy="3474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</a:t>
                      </a:r>
                      <a:r>
                        <a:rPr lang="cs-CZ" sz="2400" baseline="0" dirty="0" smtClean="0"/>
                        <a:t> Irena </a:t>
                      </a:r>
                      <a:r>
                        <a:rPr lang="cs-CZ" sz="2400" baseline="0" dirty="0" err="1" smtClean="0"/>
                        <a:t>Pohořalá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VY_32_INOVACE_1B_11_ODČÍTÁNÍ JEDNOTEK BEZ PŘECHODU DESÍTEK II.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Odčítání</a:t>
                      </a:r>
                      <a:r>
                        <a:rPr lang="cs-CZ" sz="2400" baseline="0" dirty="0" smtClean="0"/>
                        <a:t> jednotek bez </a:t>
                      </a:r>
                      <a:r>
                        <a:rPr lang="cs-CZ" sz="2400" baseline="0" smtClean="0"/>
                        <a:t>přechodu 10 II.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říjen 2012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046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4607407"/>
              </p:ext>
            </p:extLst>
          </p:nvPr>
        </p:nvGraphicFramePr>
        <p:xfrm>
          <a:off x="755576" y="1052736"/>
          <a:ext cx="7560840" cy="5044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je určena k osvojení a procvičování odčítání jednotek bez přechodu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desítek</a:t>
                      </a:r>
                    </a:p>
                    <a:p>
                      <a:r>
                        <a:rPr lang="cs-CZ" dirty="0" smtClean="0"/>
                        <a:t>Prezentace je určena žákům</a:t>
                      </a:r>
                      <a:r>
                        <a:rPr lang="cs-CZ" baseline="0" dirty="0" smtClean="0"/>
                        <a:t> 4.ročníku ZŠ praktické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Snímky č. 3 – č. 6 –žáci počítají příklady s oporou znázornění</a:t>
                      </a:r>
                      <a:r>
                        <a:rPr lang="cs-CZ" baseline="0" dirty="0" smtClean="0"/>
                        <a:t> ve čtvercové síti-pracují perem na interaktivní tabuli</a:t>
                      </a:r>
                    </a:p>
                    <a:p>
                      <a:r>
                        <a:rPr lang="cs-CZ" baseline="0" dirty="0" smtClean="0"/>
                        <a:t>Snímek č. 7 – žáci přiřazují interaktivním perem správný výsledek k příkladu</a:t>
                      </a:r>
                    </a:p>
                    <a:p>
                      <a:r>
                        <a:rPr lang="cs-CZ" baseline="0" dirty="0" smtClean="0"/>
                        <a:t>Snímek č. 8 – č. 17 – formou testu procvičují žáci příklady</a:t>
                      </a:r>
                    </a:p>
                    <a:p>
                      <a:r>
                        <a:rPr lang="cs-CZ" baseline="0" dirty="0" smtClean="0"/>
                        <a:t>Snímek č.  20 – procvičené příklady přepisují do sešitu  a spočítají</a:t>
                      </a:r>
                    </a:p>
                    <a:p>
                      <a:r>
                        <a:rPr lang="cs-CZ" baseline="0" dirty="0" smtClean="0"/>
                        <a:t>Snímek č. 21 – č. 25 -řešení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stupeň</a:t>
                      </a:r>
                      <a:r>
                        <a:rPr lang="cs-CZ" smtClean="0"/>
                        <a:t>, 2.</a:t>
                      </a:r>
                      <a:r>
                        <a:rPr lang="cs-CZ" baseline="0" smtClean="0"/>
                        <a:t> </a:t>
                      </a:r>
                      <a:r>
                        <a:rPr lang="cs-CZ" smtClean="0"/>
                        <a:t>období </a:t>
                      </a:r>
                      <a:r>
                        <a:rPr lang="cs-CZ" dirty="0" smtClean="0"/>
                        <a:t>pro žáky s LMP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10 </a:t>
                      </a:r>
                      <a:r>
                        <a:rPr lang="cs-CZ" dirty="0" smtClean="0"/>
                        <a:t>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3015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Vyznač příklad ve čtvercové síti a vypočítej 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</a:t>
            </a:r>
            <a:r>
              <a:rPr lang="cs-CZ" sz="4400" dirty="0" smtClean="0"/>
              <a:t>67 – 3 =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2792955"/>
              </p:ext>
            </p:extLst>
          </p:nvPr>
        </p:nvGraphicFramePr>
        <p:xfrm>
          <a:off x="1259634" y="2060848"/>
          <a:ext cx="388843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58346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Vyznač příklad ve čtvercové síti a vypočítej 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</a:t>
            </a:r>
            <a:r>
              <a:rPr lang="cs-CZ" sz="4400" dirty="0" smtClean="0"/>
              <a:t>75 – 4 =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1671843"/>
              </p:ext>
            </p:extLst>
          </p:nvPr>
        </p:nvGraphicFramePr>
        <p:xfrm>
          <a:off x="1259634" y="2060848"/>
          <a:ext cx="388843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3624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Vyznač příklad ve čtvercové síti a vypočítej 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</a:t>
            </a:r>
            <a:r>
              <a:rPr lang="cs-CZ" sz="4400" dirty="0" smtClean="0"/>
              <a:t>49 – 6 =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1671843"/>
              </p:ext>
            </p:extLst>
          </p:nvPr>
        </p:nvGraphicFramePr>
        <p:xfrm>
          <a:off x="1259634" y="2060848"/>
          <a:ext cx="388843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3624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Vyznač příklad ve čtvercové síti a vypočítej 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</a:t>
            </a:r>
            <a:r>
              <a:rPr lang="cs-CZ" sz="4400" dirty="0" smtClean="0"/>
              <a:t>88 – 5 =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1671843"/>
              </p:ext>
            </p:extLst>
          </p:nvPr>
        </p:nvGraphicFramePr>
        <p:xfrm>
          <a:off x="1259634" y="2060848"/>
          <a:ext cx="388843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3624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Přiřaď správný výsledek k příkladu.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solidFill>
            <a:schemeClr val="accent3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56 – 4 =           83</a:t>
            </a:r>
          </a:p>
          <a:p>
            <a:pPr marL="0" indent="0">
              <a:buNone/>
            </a:pPr>
            <a:r>
              <a:rPr lang="cs-CZ" sz="4400" dirty="0" smtClean="0"/>
              <a:t>63 – 2 =           95</a:t>
            </a:r>
          </a:p>
          <a:p>
            <a:pPr marL="0" indent="0">
              <a:buNone/>
            </a:pPr>
            <a:r>
              <a:rPr lang="cs-CZ" sz="4400" dirty="0" smtClean="0"/>
              <a:t>84 – 1 =           52</a:t>
            </a:r>
          </a:p>
          <a:p>
            <a:pPr marL="0" indent="0">
              <a:buNone/>
            </a:pPr>
            <a:r>
              <a:rPr lang="cs-CZ" sz="4400" dirty="0" smtClean="0"/>
              <a:t>95 – 0 =           72</a:t>
            </a:r>
          </a:p>
          <a:p>
            <a:pPr marL="0" indent="0">
              <a:buNone/>
            </a:pPr>
            <a:r>
              <a:rPr lang="cs-CZ" sz="4400" dirty="0" smtClean="0"/>
              <a:t>78 – 6 =           61</a:t>
            </a:r>
            <a:endParaRPr lang="cs-CZ" sz="4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solidFill>
            <a:schemeClr val="accent3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87 – 2 =           41</a:t>
            </a:r>
          </a:p>
          <a:p>
            <a:pPr marL="0" indent="0">
              <a:buNone/>
            </a:pPr>
            <a:r>
              <a:rPr lang="cs-CZ" sz="4400" dirty="0" smtClean="0"/>
              <a:t>39 – 6 =           24</a:t>
            </a:r>
          </a:p>
          <a:p>
            <a:pPr marL="0" indent="0">
              <a:buNone/>
            </a:pPr>
            <a:r>
              <a:rPr lang="cs-CZ" sz="4400" dirty="0" smtClean="0"/>
              <a:t>78 – 3 =           85</a:t>
            </a:r>
          </a:p>
          <a:p>
            <a:pPr marL="0" indent="0">
              <a:buNone/>
            </a:pPr>
            <a:r>
              <a:rPr lang="cs-CZ" sz="4400" dirty="0" smtClean="0"/>
              <a:t>45 – 4 =           33</a:t>
            </a:r>
          </a:p>
          <a:p>
            <a:pPr marL="0" indent="0">
              <a:buNone/>
            </a:pPr>
            <a:r>
              <a:rPr lang="cs-CZ" sz="4400" dirty="0" smtClean="0"/>
              <a:t>26 – 2 =           75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93994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Která kytička patří k motýlovi?</a:t>
            </a:r>
            <a:endParaRPr lang="cs-CZ" dirty="0"/>
          </a:p>
        </p:txBody>
      </p:sp>
      <p:pic>
        <p:nvPicPr>
          <p:cNvPr id="1028" name="Picture 4" descr="C:\Users\Speciální školy\AppData\Local\Microsoft\Windows\Temporary Internet Files\Content.IE5\FHHH11MU\MP90040727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259" y="1464253"/>
            <a:ext cx="3203848" cy="2345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FHHH11MU\MP900407277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67" y="4110054"/>
            <a:ext cx="3073262" cy="2249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peciální školy\AppData\Local\Microsoft\Windows\Temporary Internet Files\Content.IE5\FHHH11MU\MP900407277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7548" y="4490748"/>
            <a:ext cx="3168352" cy="2319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Speciální školy\AppData\Local\Microsoft\Windows\Temporary Internet Files\Content.IE5\FHHH11MU\MP900407277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484784"/>
            <a:ext cx="31477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Speciální školy\AppData\Local\Microsoft\Windows\Temporary Internet Files\Content.IE5\AIQ9QEBA\MC9003914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006315"/>
            <a:ext cx="4824536" cy="3399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203848" y="3659751"/>
            <a:ext cx="1311578" cy="830997"/>
          </a:xfrm>
          <a:prstGeom prst="rect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56-4</a:t>
            </a:r>
            <a:endParaRPr lang="cs-CZ" sz="4800" b="1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052988" y="2221413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52</a:t>
            </a:r>
            <a:endParaRPr lang="cs-CZ" sz="4800" b="1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1052988" y="4819418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53</a:t>
            </a:r>
            <a:endParaRPr lang="cs-CZ" sz="4800" b="1" dirty="0"/>
          </a:p>
        </p:txBody>
      </p:sp>
      <p:sp>
        <p:nvSpPr>
          <p:cNvPr id="11" name="TextovéPole 10">
            <a:hlinkClick r:id="rId4" action="ppaction://hlinksldjump"/>
          </p:cNvPr>
          <p:cNvSpPr txBox="1"/>
          <p:nvPr/>
        </p:nvSpPr>
        <p:spPr>
          <a:xfrm>
            <a:off x="7431724" y="5234916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42</a:t>
            </a:r>
            <a:endParaRPr lang="cs-CZ" sz="4800" b="1" dirty="0"/>
          </a:p>
        </p:txBody>
      </p:sp>
      <p:sp>
        <p:nvSpPr>
          <p:cNvPr id="13" name="TextovéPole 12">
            <a:hlinkClick r:id="rId4" action="ppaction://hlinksldjump"/>
          </p:cNvPr>
          <p:cNvSpPr txBox="1"/>
          <p:nvPr/>
        </p:nvSpPr>
        <p:spPr>
          <a:xfrm>
            <a:off x="7431723" y="2250791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16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4064047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6957392"/>
          </a:xfrm>
          <a:prstGeom prst="actionButtonBlank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Která kytička patří k motýlovi?</a:t>
            </a:r>
            <a:endParaRPr lang="cs-CZ" dirty="0"/>
          </a:p>
        </p:txBody>
      </p:sp>
      <p:pic>
        <p:nvPicPr>
          <p:cNvPr id="1028" name="Picture 4" descr="C:\Users\Speciální školy\AppData\Local\Microsoft\Windows\Temporary Internet Files\Content.IE5\FHHH11MU\MP90040727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5" y="1555150"/>
            <a:ext cx="3203848" cy="2345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FHHH11MU\MP90040727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28" y="4109017"/>
            <a:ext cx="3073262" cy="2249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peciální školy\AppData\Local\Microsoft\Windows\Temporary Internet Files\Content.IE5\FHHH11MU\MP90040727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1877" y="4479143"/>
            <a:ext cx="3168352" cy="2319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Speciální školy\AppData\Local\Microsoft\Windows\Temporary Internet Files\Content.IE5\FHHH11MU\MP900407277[1]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484784"/>
            <a:ext cx="31477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Speciální školy\AppData\Local\Microsoft\Windows\Temporary Internet Files\Content.IE5\AIQ9QEBA\MC9003914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006315"/>
            <a:ext cx="4824536" cy="3399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203848" y="3659751"/>
            <a:ext cx="1311578" cy="830997"/>
          </a:xfrm>
          <a:prstGeom prst="rect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34-2</a:t>
            </a:r>
            <a:endParaRPr lang="cs-CZ" sz="4800" b="1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041553" y="2312309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33</a:t>
            </a:r>
            <a:endParaRPr lang="cs-CZ" sz="48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017889" y="4818380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42</a:t>
            </a:r>
            <a:endParaRPr lang="cs-CZ" sz="4800" b="1" dirty="0"/>
          </a:p>
        </p:txBody>
      </p:sp>
      <p:sp>
        <p:nvSpPr>
          <p:cNvPr id="11" name="TextovéPole 10">
            <a:hlinkClick r:id="rId2" action="ppaction://hlinksldjump"/>
          </p:cNvPr>
          <p:cNvSpPr txBox="1"/>
          <p:nvPr/>
        </p:nvSpPr>
        <p:spPr>
          <a:xfrm>
            <a:off x="7326053" y="5223311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23</a:t>
            </a:r>
            <a:endParaRPr lang="cs-CZ" sz="4800" b="1" dirty="0"/>
          </a:p>
        </p:txBody>
      </p:sp>
      <p:sp>
        <p:nvSpPr>
          <p:cNvPr id="13" name="TextovéPole 12">
            <a:hlinkClick r:id="rId6" action="ppaction://hlinksldjump"/>
          </p:cNvPr>
          <p:cNvSpPr txBox="1"/>
          <p:nvPr/>
        </p:nvSpPr>
        <p:spPr>
          <a:xfrm>
            <a:off x="7326053" y="2221412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32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301297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468544" cy="70294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Která kytička patří k motýlovi?</a:t>
            </a:r>
            <a:endParaRPr lang="cs-CZ" dirty="0"/>
          </a:p>
        </p:txBody>
      </p:sp>
      <p:pic>
        <p:nvPicPr>
          <p:cNvPr id="1028" name="Picture 4" descr="C:\Users\Speciální školy\AppData\Local\Microsoft\Windows\Temporary Internet Files\Content.IE5\FHHH11MU\MP90040727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75" y="1500636"/>
            <a:ext cx="3203848" cy="2345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FHHH11MU\MP900407277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80" y="4387176"/>
            <a:ext cx="3073262" cy="2249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peciální školy\AppData\Local\Microsoft\Windows\Temporary Internet Files\Content.IE5\FHHH11MU\MP90040727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317566"/>
            <a:ext cx="3168352" cy="2319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Speciální školy\AppData\Local\Microsoft\Windows\Temporary Internet Files\Content.IE5\FHHH11MU\MP90040727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4764" y="1521167"/>
            <a:ext cx="31477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Speciální školy\AppData\Local\Microsoft\Windows\Temporary Internet Files\Content.IE5\AIQ9QEBA\MC9003914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006315"/>
            <a:ext cx="4824536" cy="3399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203848" y="3659751"/>
            <a:ext cx="1311578" cy="830997"/>
          </a:xfrm>
          <a:prstGeom prst="rect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89-5</a:t>
            </a:r>
            <a:endParaRPr lang="cs-CZ" sz="4800" b="1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008080" y="2221410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82</a:t>
            </a:r>
            <a:endParaRPr lang="cs-CZ" sz="4800" b="1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1008079" y="4992410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84</a:t>
            </a:r>
            <a:endParaRPr lang="cs-CZ" sz="4800" b="1" dirty="0"/>
          </a:p>
        </p:txBody>
      </p:sp>
      <p:sp>
        <p:nvSpPr>
          <p:cNvPr id="11" name="TextovéPole 10">
            <a:hlinkClick r:id="rId2" action="ppaction://hlinksldjump"/>
          </p:cNvPr>
          <p:cNvSpPr txBox="1"/>
          <p:nvPr/>
        </p:nvSpPr>
        <p:spPr>
          <a:xfrm>
            <a:off x="7668344" y="5061735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83</a:t>
            </a:r>
            <a:endParaRPr lang="cs-CZ" sz="4800" b="1" dirty="0"/>
          </a:p>
        </p:txBody>
      </p:sp>
      <p:sp>
        <p:nvSpPr>
          <p:cNvPr id="13" name="TextovéPole 12">
            <a:hlinkClick r:id="rId2" action="ppaction://hlinksldjump"/>
          </p:cNvPr>
          <p:cNvSpPr txBox="1"/>
          <p:nvPr/>
        </p:nvSpPr>
        <p:spPr>
          <a:xfrm>
            <a:off x="7668343" y="2221411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85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301297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6957392"/>
          </a:xfrm>
          <a:prstGeom prst="actionButtonBlank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Která kytička patří k motýlovi?</a:t>
            </a:r>
            <a:endParaRPr lang="cs-CZ" dirty="0"/>
          </a:p>
        </p:txBody>
      </p:sp>
      <p:pic>
        <p:nvPicPr>
          <p:cNvPr id="1028" name="Picture 4" descr="C:\Users\Speciální školy\AppData\Local\Microsoft\Windows\Temporary Internet Files\Content.IE5\FHHH11MU\MP90040727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25" y="1521160"/>
            <a:ext cx="3203848" cy="2345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FHHH11MU\MP90040727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69" y="4190501"/>
            <a:ext cx="3073262" cy="2249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peciální školy\AppData\Local\Microsoft\Windows\Temporary Internet Files\Content.IE5\FHHH11MU\MP900407277[1].jp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3022" y="4490748"/>
            <a:ext cx="3168352" cy="2319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Speciální školy\AppData\Local\Microsoft\Windows\Temporary Internet Files\Content.IE5\FHHH11MU\MP90040727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6244" y="1562221"/>
            <a:ext cx="31477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Speciální školy\AppData\Local\Microsoft\Windows\Temporary Internet Files\Content.IE5\AIQ9QEBA\MC9003914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006315"/>
            <a:ext cx="4824536" cy="3399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203848" y="3659751"/>
            <a:ext cx="1311578" cy="830997"/>
          </a:xfrm>
          <a:prstGeom prst="rect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74-3</a:t>
            </a:r>
            <a:endParaRPr lang="cs-CZ" sz="4800" b="1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971601" y="2221413"/>
            <a:ext cx="9361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52</a:t>
            </a:r>
            <a:endParaRPr lang="cs-CZ" sz="48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971601" y="4964701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53</a:t>
            </a:r>
            <a:endParaRPr lang="cs-CZ" sz="4800" b="1" dirty="0"/>
          </a:p>
        </p:txBody>
      </p:sp>
      <p:sp>
        <p:nvSpPr>
          <p:cNvPr id="11" name="TextovéPole 10">
            <a:hlinkClick r:id="rId5" action="ppaction://hlinksldjump"/>
          </p:cNvPr>
          <p:cNvSpPr txBox="1"/>
          <p:nvPr/>
        </p:nvSpPr>
        <p:spPr>
          <a:xfrm>
            <a:off x="7549615" y="5234916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71</a:t>
            </a:r>
            <a:endParaRPr lang="cs-CZ" sz="4800" b="1" dirty="0"/>
          </a:p>
        </p:txBody>
      </p:sp>
      <p:sp>
        <p:nvSpPr>
          <p:cNvPr id="13" name="TextovéPole 12">
            <a:hlinkClick r:id="rId2" action="ppaction://hlinksldjump"/>
          </p:cNvPr>
          <p:cNvSpPr txBox="1"/>
          <p:nvPr/>
        </p:nvSpPr>
        <p:spPr>
          <a:xfrm>
            <a:off x="7570122" y="2221413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16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301297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6957392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Která kytička patří k motýlovi?</a:t>
            </a:r>
            <a:endParaRPr lang="cs-CZ" dirty="0"/>
          </a:p>
        </p:txBody>
      </p:sp>
      <p:pic>
        <p:nvPicPr>
          <p:cNvPr id="1028" name="Picture 4" descr="C:\Users\Speciální školy\AppData\Local\Microsoft\Windows\Temporary Internet Files\Content.IE5\FHHH11MU\MP90040727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25" y="1555039"/>
            <a:ext cx="3203848" cy="2345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FHHH11MU\MP90040727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719" y="4203612"/>
            <a:ext cx="3073262" cy="2249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peciální školy\AppData\Local\Microsoft\Windows\Temporary Internet Files\Content.IE5\FHHH11MU\MP90040727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4546" y="4317567"/>
            <a:ext cx="3168352" cy="2319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Speciální školy\AppData\Local\Microsoft\Windows\Temporary Internet Files\Content.IE5\FHHH11MU\MP900407277[1]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6244" y="1496044"/>
            <a:ext cx="31477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Speciální školy\AppData\Local\Microsoft\Windows\Temporary Internet Files\Content.IE5\AIQ9QEBA\MC9003914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006315"/>
            <a:ext cx="4824536" cy="3399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203848" y="3659751"/>
            <a:ext cx="1311578" cy="830997"/>
          </a:xfrm>
          <a:prstGeom prst="rect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59-4</a:t>
            </a:r>
            <a:endParaRPr lang="cs-CZ" sz="4800" b="1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008080" y="2232673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52</a:t>
            </a:r>
            <a:endParaRPr lang="cs-CZ" sz="48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031744" y="4990023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53</a:t>
            </a:r>
            <a:endParaRPr lang="cs-CZ" sz="4800" b="1" dirty="0"/>
          </a:p>
        </p:txBody>
      </p:sp>
      <p:sp>
        <p:nvSpPr>
          <p:cNvPr id="11" name="TextovéPole 10">
            <a:hlinkClick r:id="rId2" action="ppaction://hlinksldjump"/>
          </p:cNvPr>
          <p:cNvSpPr txBox="1"/>
          <p:nvPr/>
        </p:nvSpPr>
        <p:spPr>
          <a:xfrm>
            <a:off x="7522702" y="5038852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42</a:t>
            </a:r>
            <a:endParaRPr lang="cs-CZ" sz="4800" b="1" dirty="0"/>
          </a:p>
        </p:txBody>
      </p:sp>
      <p:sp>
        <p:nvSpPr>
          <p:cNvPr id="13" name="TextovéPole 12">
            <a:hlinkClick r:id="rId6" action="ppaction://hlinksldjump"/>
          </p:cNvPr>
          <p:cNvSpPr txBox="1"/>
          <p:nvPr/>
        </p:nvSpPr>
        <p:spPr>
          <a:xfrm>
            <a:off x="7583146" y="2221412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55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301297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7029400"/>
          </a:xfrm>
          <a:prstGeom prst="actionButtonBlank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Která kytička patří k motýlovi?</a:t>
            </a:r>
            <a:endParaRPr lang="cs-CZ" dirty="0"/>
          </a:p>
        </p:txBody>
      </p:sp>
      <p:pic>
        <p:nvPicPr>
          <p:cNvPr id="1028" name="Picture 4" descr="C:\Users\Speciální školy\AppData\Local\Microsoft\Windows\Temporary Internet Files\Content.IE5\FHHH11MU\MP90040727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259" y="1524264"/>
            <a:ext cx="3203848" cy="2345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FHHH11MU\MP900407277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421" y="4203612"/>
            <a:ext cx="3073262" cy="2249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peciální školy\AppData\Local\Microsoft\Windows\Temporary Internet Files\Content.IE5\FHHH11MU\MP900407277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7846" y="4317567"/>
            <a:ext cx="3168352" cy="2319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Speciální školy\AppData\Local\Microsoft\Windows\Temporary Internet Files\Content.IE5\FHHH11MU\MP900407277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6244" y="1484784"/>
            <a:ext cx="31477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Speciální školy\AppData\Local\Microsoft\Windows\Temporary Internet Files\Content.IE5\AIQ9QEBA\MC9003914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8138" y="2033869"/>
            <a:ext cx="4824536" cy="3399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203848" y="3659751"/>
            <a:ext cx="1311578" cy="830997"/>
          </a:xfrm>
          <a:prstGeom prst="rect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99-7</a:t>
            </a:r>
            <a:endParaRPr lang="cs-CZ" sz="4800" b="1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008080" y="2312201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/>
              <a:t>9</a:t>
            </a:r>
            <a:r>
              <a:rPr lang="cs-CZ" sz="4800" b="1" dirty="0" smtClean="0"/>
              <a:t>2</a:t>
            </a:r>
            <a:endParaRPr lang="cs-CZ" sz="4800" b="1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1008079" y="4990023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29</a:t>
            </a:r>
            <a:endParaRPr lang="cs-CZ" sz="4800" b="1" dirty="0"/>
          </a:p>
        </p:txBody>
      </p:sp>
      <p:sp>
        <p:nvSpPr>
          <p:cNvPr id="11" name="TextovéPole 10">
            <a:hlinkClick r:id="rId4" action="ppaction://hlinksldjump"/>
          </p:cNvPr>
          <p:cNvSpPr txBox="1"/>
          <p:nvPr/>
        </p:nvSpPr>
        <p:spPr>
          <a:xfrm>
            <a:off x="7442022" y="5095480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94</a:t>
            </a:r>
            <a:endParaRPr lang="cs-CZ" sz="4800" b="1" dirty="0"/>
          </a:p>
        </p:txBody>
      </p:sp>
      <p:sp>
        <p:nvSpPr>
          <p:cNvPr id="13" name="TextovéPole 12">
            <a:hlinkClick r:id="rId4" action="ppaction://hlinksldjump"/>
          </p:cNvPr>
          <p:cNvSpPr txBox="1"/>
          <p:nvPr/>
        </p:nvSpPr>
        <p:spPr>
          <a:xfrm>
            <a:off x="7668344" y="2221413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91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301297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Která kytička patří k motýlovi?</a:t>
            </a:r>
            <a:endParaRPr lang="cs-CZ" dirty="0"/>
          </a:p>
        </p:txBody>
      </p:sp>
      <p:pic>
        <p:nvPicPr>
          <p:cNvPr id="1028" name="Picture 4" descr="C:\Users\Speciální školy\AppData\Local\Microsoft\Windows\Temporary Internet Files\Content.IE5\FHHH11MU\MP90040727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259" y="1510985"/>
            <a:ext cx="3203848" cy="2345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FHHH11MU\MP900407277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259" y="4203612"/>
            <a:ext cx="3073262" cy="2249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peciální školy\AppData\Local\Microsoft\Windows\Temporary Internet Files\Content.IE5\FHHH11MU\MP90040727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5648" y="4317566"/>
            <a:ext cx="3168352" cy="2319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Speciální školy\AppData\Local\Microsoft\Windows\Temporary Internet Files\Content.IE5\FHHH11MU\MP90040727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5648" y="1484784"/>
            <a:ext cx="31477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Speciální školy\AppData\Local\Microsoft\Windows\Temporary Internet Files\Content.IE5\AIQ9QEBA\MC9003914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006316"/>
            <a:ext cx="4824536" cy="3055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203848" y="3429000"/>
            <a:ext cx="1311578" cy="830997"/>
          </a:xfrm>
          <a:prstGeom prst="rect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48-5</a:t>
            </a:r>
            <a:endParaRPr lang="cs-CZ" sz="4800" b="1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008080" y="2312201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/>
              <a:t>4</a:t>
            </a:r>
            <a:r>
              <a:rPr lang="cs-CZ" sz="4800" b="1" dirty="0" smtClean="0"/>
              <a:t>2</a:t>
            </a:r>
            <a:endParaRPr lang="cs-CZ" sz="4800" b="1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946346" y="4990023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/>
              <a:t>4</a:t>
            </a:r>
            <a:r>
              <a:rPr lang="cs-CZ" sz="4800" b="1" dirty="0" smtClean="0"/>
              <a:t>3</a:t>
            </a:r>
            <a:endParaRPr lang="cs-CZ" sz="4800" b="1" dirty="0"/>
          </a:p>
        </p:txBody>
      </p:sp>
      <p:sp>
        <p:nvSpPr>
          <p:cNvPr id="11" name="TextovéPole 10">
            <a:hlinkClick r:id="rId2" action="ppaction://hlinksldjump"/>
          </p:cNvPr>
          <p:cNvSpPr txBox="1"/>
          <p:nvPr/>
        </p:nvSpPr>
        <p:spPr>
          <a:xfrm>
            <a:off x="7584532" y="5061736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18</a:t>
            </a:r>
            <a:endParaRPr lang="cs-CZ" sz="4800" b="1" dirty="0"/>
          </a:p>
        </p:txBody>
      </p:sp>
      <p:sp>
        <p:nvSpPr>
          <p:cNvPr id="13" name="TextovéPole 12">
            <a:hlinkClick r:id="rId2" action="ppaction://hlinksldjump"/>
          </p:cNvPr>
          <p:cNvSpPr txBox="1"/>
          <p:nvPr/>
        </p:nvSpPr>
        <p:spPr>
          <a:xfrm>
            <a:off x="7634123" y="2221413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/>
              <a:t>4</a:t>
            </a:r>
            <a:r>
              <a:rPr lang="cs-CZ" sz="4800" b="1" dirty="0" smtClean="0"/>
              <a:t>6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301297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Která kytička patří k motýlovi?</a:t>
            </a:r>
            <a:endParaRPr lang="cs-CZ" dirty="0"/>
          </a:p>
        </p:txBody>
      </p:sp>
      <p:pic>
        <p:nvPicPr>
          <p:cNvPr id="1028" name="Picture 4" descr="C:\Users\Speciální školy\AppData\Local\Microsoft\Windows\Temporary Internet Files\Content.IE5\FHHH11MU\MP90040727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86" y="1555040"/>
            <a:ext cx="3203848" cy="2345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FHHH11MU\MP90040727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540" y="4190501"/>
            <a:ext cx="3073262" cy="2249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peciální školy\AppData\Local\Microsoft\Windows\Temporary Internet Files\Content.IE5\FHHH11MU\MP900407277[1].jp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9176" y="4327261"/>
            <a:ext cx="3168352" cy="2319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Speciální školy\AppData\Local\Microsoft\Windows\Temporary Internet Files\Content.IE5\FHHH11MU\MP90040727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6244" y="1500808"/>
            <a:ext cx="31477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Speciální školy\AppData\Local\Microsoft\Windows\Temporary Internet Files\Content.IE5\AIQ9QEBA\MC9003914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7275" y="2052329"/>
            <a:ext cx="4824536" cy="3399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203848" y="3659751"/>
            <a:ext cx="1311578" cy="830997"/>
          </a:xfrm>
          <a:prstGeom prst="rect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87-2</a:t>
            </a:r>
            <a:endParaRPr lang="cs-CZ" sz="4800" b="1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896111" y="2312201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55</a:t>
            </a:r>
            <a:endParaRPr lang="cs-CZ" sz="48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994061" y="4962979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/>
              <a:t>8</a:t>
            </a:r>
            <a:r>
              <a:rPr lang="cs-CZ" sz="4800" b="1" dirty="0" smtClean="0"/>
              <a:t>3</a:t>
            </a:r>
            <a:endParaRPr lang="cs-CZ" sz="4800" b="1" dirty="0"/>
          </a:p>
        </p:txBody>
      </p:sp>
      <p:sp>
        <p:nvSpPr>
          <p:cNvPr id="11" name="TextovéPole 10">
            <a:hlinkClick r:id="rId5" action="ppaction://hlinksldjump"/>
          </p:cNvPr>
          <p:cNvSpPr txBox="1"/>
          <p:nvPr/>
        </p:nvSpPr>
        <p:spPr>
          <a:xfrm>
            <a:off x="7634631" y="5071429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85</a:t>
            </a:r>
            <a:endParaRPr lang="cs-CZ" sz="4800" b="1" dirty="0"/>
          </a:p>
        </p:txBody>
      </p:sp>
      <p:sp>
        <p:nvSpPr>
          <p:cNvPr id="13" name="TextovéPole 12">
            <a:hlinkClick r:id="rId2" action="ppaction://hlinksldjump"/>
          </p:cNvPr>
          <p:cNvSpPr txBox="1"/>
          <p:nvPr/>
        </p:nvSpPr>
        <p:spPr>
          <a:xfrm>
            <a:off x="7805912" y="2253808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86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301297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6957392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Která kytička patří k motýlovi?</a:t>
            </a:r>
            <a:endParaRPr lang="cs-CZ" dirty="0"/>
          </a:p>
        </p:txBody>
      </p:sp>
      <p:pic>
        <p:nvPicPr>
          <p:cNvPr id="1028" name="Picture 4" descr="C:\Users\Speciální školy\AppData\Local\Microsoft\Windows\Temporary Internet Files\Content.IE5\FHHH11MU\MP90040727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66" y="1514306"/>
            <a:ext cx="3203848" cy="2345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FHHH11MU\MP900407277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60" y="4203612"/>
            <a:ext cx="3073262" cy="2249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peciální školy\AppData\Local\Microsoft\Windows\Temporary Internet Files\Content.IE5\FHHH11MU\MP900407277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0674" y="4317567"/>
            <a:ext cx="3168352" cy="2319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Speciální školy\AppData\Local\Microsoft\Windows\Temporary Internet Files\Content.IE5\FHHH11MU\MP900407277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7833" y="1469421"/>
            <a:ext cx="31477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Speciální školy\AppData\Local\Microsoft\Windows\Temporary Internet Files\Content.IE5\AIQ9QEBA\MC9003914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006315"/>
            <a:ext cx="4824536" cy="3399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203848" y="3659751"/>
            <a:ext cx="1311578" cy="830997"/>
          </a:xfrm>
          <a:prstGeom prst="rect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28-6</a:t>
            </a:r>
            <a:endParaRPr lang="cs-CZ" sz="4800" b="1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946346" y="2312201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/>
              <a:t>2</a:t>
            </a:r>
            <a:r>
              <a:rPr lang="cs-CZ" sz="4800" b="1" dirty="0" smtClean="0"/>
              <a:t>2</a:t>
            </a:r>
            <a:endParaRPr lang="cs-CZ" sz="4800" b="1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946346" y="4990023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23</a:t>
            </a:r>
            <a:endParaRPr lang="cs-CZ" sz="4800" b="1" dirty="0"/>
          </a:p>
        </p:txBody>
      </p:sp>
      <p:sp>
        <p:nvSpPr>
          <p:cNvPr id="11" name="TextovéPole 10">
            <a:hlinkClick r:id="rId4" action="ppaction://hlinksldjump"/>
          </p:cNvPr>
          <p:cNvSpPr txBox="1"/>
          <p:nvPr/>
        </p:nvSpPr>
        <p:spPr>
          <a:xfrm>
            <a:off x="7585351" y="5157192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/>
              <a:t>2</a:t>
            </a:r>
            <a:r>
              <a:rPr lang="cs-CZ" sz="4800" b="1" dirty="0" smtClean="0"/>
              <a:t>1</a:t>
            </a:r>
            <a:endParaRPr lang="cs-CZ" sz="4800" b="1" dirty="0"/>
          </a:p>
        </p:txBody>
      </p:sp>
      <p:sp>
        <p:nvSpPr>
          <p:cNvPr id="13" name="TextovéPole 12">
            <a:hlinkClick r:id="rId4" action="ppaction://hlinksldjump"/>
          </p:cNvPr>
          <p:cNvSpPr txBox="1"/>
          <p:nvPr/>
        </p:nvSpPr>
        <p:spPr>
          <a:xfrm>
            <a:off x="7740352" y="2206050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12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301297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324528" cy="6858000"/>
          </a:xfrm>
          <a:prstGeom prst="actionButtonBlank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Která kytička patří k motýlovi?</a:t>
            </a:r>
            <a:endParaRPr lang="cs-CZ" dirty="0"/>
          </a:p>
        </p:txBody>
      </p:sp>
      <p:pic>
        <p:nvPicPr>
          <p:cNvPr id="1028" name="Picture 4" descr="C:\Users\Speciální školy\AppData\Local\Microsoft\Windows\Temporary Internet Files\Content.IE5\FHHH11MU\MP900407277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25" y="1524264"/>
            <a:ext cx="3203848" cy="2345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FHHH11MU\MP900407277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79" y="4198086"/>
            <a:ext cx="3073262" cy="2249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peciální školy\AppData\Local\Microsoft\Windows\Temporary Internet Files\Content.IE5\FHHH11MU\MP900407277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474902"/>
            <a:ext cx="3168352" cy="2319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Speciální školy\AppData\Local\Microsoft\Windows\Temporary Internet Files\Content.IE5\FHHH11MU\MP900407277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6244" y="1484784"/>
            <a:ext cx="31477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Speciální školy\AppData\Local\Microsoft\Windows\Temporary Internet Files\Content.IE5\AIQ9QEBA\MC9003914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006315"/>
            <a:ext cx="4824536" cy="3399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203848" y="3659751"/>
            <a:ext cx="1311578" cy="830997"/>
          </a:xfrm>
          <a:prstGeom prst="rect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73-2</a:t>
            </a:r>
            <a:endParaRPr lang="cs-CZ" sz="4800" b="1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897983" y="2281423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71</a:t>
            </a:r>
            <a:endParaRPr lang="cs-CZ" sz="4800" b="1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899974" y="4907448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/>
              <a:t>7</a:t>
            </a:r>
            <a:r>
              <a:rPr lang="cs-CZ" sz="4800" b="1" dirty="0" smtClean="0"/>
              <a:t>3</a:t>
            </a:r>
            <a:endParaRPr lang="cs-CZ" sz="4800" b="1" dirty="0"/>
          </a:p>
        </p:txBody>
      </p:sp>
      <p:sp>
        <p:nvSpPr>
          <p:cNvPr id="11" name="TextovéPole 10">
            <a:hlinkClick r:id="rId4" action="ppaction://hlinksldjump"/>
          </p:cNvPr>
          <p:cNvSpPr txBox="1"/>
          <p:nvPr/>
        </p:nvSpPr>
        <p:spPr>
          <a:xfrm>
            <a:off x="7458922" y="5219070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53</a:t>
            </a:r>
            <a:endParaRPr lang="cs-CZ" sz="4800" b="1" dirty="0"/>
          </a:p>
        </p:txBody>
      </p:sp>
      <p:sp>
        <p:nvSpPr>
          <p:cNvPr id="13" name="TextovéPole 12">
            <a:hlinkClick r:id="rId4" action="ppaction://hlinksldjump"/>
          </p:cNvPr>
          <p:cNvSpPr txBox="1"/>
          <p:nvPr/>
        </p:nvSpPr>
        <p:spPr>
          <a:xfrm>
            <a:off x="7570122" y="2221413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72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301297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7030A0"/>
            </a:solidFill>
          </a:ln>
        </p:spPr>
        <p:txBody>
          <a:bodyPr/>
          <a:lstStyle/>
          <a:p>
            <a:r>
              <a:rPr lang="cs-CZ" dirty="0" smtClean="0"/>
              <a:t>Ne, ne, zkus to znovu.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2339752" y="1988840"/>
            <a:ext cx="4154760" cy="3960440"/>
          </a:xfrm>
          <a:prstGeom prst="smileyFace">
            <a:avLst>
              <a:gd name="adj" fmla="val -4653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524328" y="5517232"/>
            <a:ext cx="1042416" cy="1042416"/>
          </a:xfrm>
          <a:prstGeom prst="actionButtonBackPrevious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8809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rgbClr val="7030A0"/>
            </a:solidFill>
          </a:ln>
        </p:spPr>
        <p:txBody>
          <a:bodyPr/>
          <a:lstStyle/>
          <a:p>
            <a:r>
              <a:rPr lang="cs-CZ" dirty="0" smtClean="0"/>
              <a:t>Výtečně, jsi šikula!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2339752" y="1988840"/>
            <a:ext cx="4154760" cy="3960440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927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Procvičené příklady, přepiš do sešitu a ještě jedou vypočítej.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3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56 – 4 </a:t>
            </a:r>
          </a:p>
          <a:p>
            <a:pPr marL="0" indent="0" algn="ctr">
              <a:buNone/>
            </a:pPr>
            <a:r>
              <a:rPr lang="cs-CZ" sz="4400" dirty="0" smtClean="0"/>
              <a:t>34 – 2</a:t>
            </a:r>
          </a:p>
          <a:p>
            <a:pPr marL="0" indent="0" algn="ctr">
              <a:buNone/>
            </a:pPr>
            <a:r>
              <a:rPr lang="cs-CZ" sz="4400" dirty="0" smtClean="0"/>
              <a:t>89 – 5</a:t>
            </a:r>
          </a:p>
          <a:p>
            <a:pPr marL="0" indent="0" algn="ctr">
              <a:buNone/>
            </a:pPr>
            <a:r>
              <a:rPr lang="cs-CZ" sz="4400" dirty="0" smtClean="0"/>
              <a:t>74 – 3</a:t>
            </a:r>
          </a:p>
          <a:p>
            <a:pPr marL="0" indent="0" algn="ctr">
              <a:buNone/>
            </a:pPr>
            <a:r>
              <a:rPr lang="cs-CZ" sz="4400" dirty="0" smtClean="0"/>
              <a:t>59 – 4</a:t>
            </a:r>
          </a:p>
          <a:p>
            <a:pPr marL="0" indent="0" algn="ctr">
              <a:buNone/>
            </a:pP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3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99 – 7</a:t>
            </a:r>
          </a:p>
          <a:p>
            <a:pPr marL="0" indent="0" algn="ctr">
              <a:buNone/>
            </a:pPr>
            <a:r>
              <a:rPr lang="cs-CZ" sz="4400" dirty="0" smtClean="0"/>
              <a:t>48 – 5</a:t>
            </a:r>
          </a:p>
          <a:p>
            <a:pPr marL="0" indent="0" algn="ctr">
              <a:buNone/>
            </a:pPr>
            <a:r>
              <a:rPr lang="cs-CZ" sz="4400" dirty="0" smtClean="0"/>
              <a:t>87 – 2</a:t>
            </a:r>
          </a:p>
          <a:p>
            <a:pPr marL="0" indent="0" algn="ctr">
              <a:buNone/>
            </a:pPr>
            <a:r>
              <a:rPr lang="cs-CZ" sz="4400" dirty="0" smtClean="0"/>
              <a:t>28 – 6</a:t>
            </a:r>
          </a:p>
          <a:p>
            <a:pPr marL="0" indent="0" algn="ctr">
              <a:buNone/>
            </a:pPr>
            <a:r>
              <a:rPr lang="cs-CZ" sz="4400" dirty="0" smtClean="0"/>
              <a:t>73 – 2</a:t>
            </a:r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260152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ŘEŠENÍ: Vyznač příklad ve čtvercové síti a vypočítej 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</a:t>
            </a:r>
            <a:r>
              <a:rPr lang="cs-CZ" sz="4400" dirty="0" smtClean="0"/>
              <a:t>67 – 3 = </a:t>
            </a:r>
            <a:r>
              <a:rPr lang="cs-CZ" sz="4400" dirty="0" smtClean="0">
                <a:solidFill>
                  <a:srgbClr val="FF0000"/>
                </a:solidFill>
              </a:rPr>
              <a:t>64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9679936"/>
              </p:ext>
            </p:extLst>
          </p:nvPr>
        </p:nvGraphicFramePr>
        <p:xfrm>
          <a:off x="1259634" y="2060848"/>
          <a:ext cx="388843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4797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Vyznač příklad ve čtvercové síti a vypočítej 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</a:t>
            </a:r>
            <a:r>
              <a:rPr lang="cs-CZ" sz="4400" dirty="0" smtClean="0"/>
              <a:t>75 – 4 = </a:t>
            </a:r>
            <a:r>
              <a:rPr lang="cs-CZ" sz="4400" dirty="0" smtClean="0">
                <a:solidFill>
                  <a:srgbClr val="FF0000"/>
                </a:solidFill>
              </a:rPr>
              <a:t>71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5197542"/>
              </p:ext>
            </p:extLst>
          </p:nvPr>
        </p:nvGraphicFramePr>
        <p:xfrm>
          <a:off x="1259634" y="2060848"/>
          <a:ext cx="388843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6744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Vyznač příklad ve čtvercové síti a vypočítej 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</a:t>
            </a:r>
            <a:r>
              <a:rPr lang="cs-CZ" sz="4400" dirty="0" smtClean="0"/>
              <a:t>49 – 6 = </a:t>
            </a:r>
            <a:r>
              <a:rPr lang="cs-CZ" sz="4400" dirty="0" smtClean="0">
                <a:solidFill>
                  <a:srgbClr val="FF0000"/>
                </a:solidFill>
              </a:rPr>
              <a:t>43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7885173"/>
              </p:ext>
            </p:extLst>
          </p:nvPr>
        </p:nvGraphicFramePr>
        <p:xfrm>
          <a:off x="1259634" y="2060848"/>
          <a:ext cx="388843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2252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Vyznač příklad ve čtvercové síti a vypočítej 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</a:t>
            </a:r>
            <a:r>
              <a:rPr lang="cs-CZ" sz="4400" dirty="0" smtClean="0"/>
              <a:t>88 – 5 = </a:t>
            </a:r>
            <a:r>
              <a:rPr lang="cs-CZ" sz="4400" dirty="0" smtClean="0">
                <a:solidFill>
                  <a:srgbClr val="FF0000"/>
                </a:solidFill>
              </a:rPr>
              <a:t>83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7357950"/>
              </p:ext>
            </p:extLst>
          </p:nvPr>
        </p:nvGraphicFramePr>
        <p:xfrm>
          <a:off x="1259634" y="2060848"/>
          <a:ext cx="388843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08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Přiřaď správný výsledek k příkladu.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solidFill>
            <a:schemeClr val="accent3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56 – 4 =           83</a:t>
            </a:r>
          </a:p>
          <a:p>
            <a:pPr marL="0" indent="0">
              <a:buNone/>
            </a:pPr>
            <a:r>
              <a:rPr lang="cs-CZ" sz="4400" dirty="0" smtClean="0"/>
              <a:t>63 – 2 =           95</a:t>
            </a:r>
          </a:p>
          <a:p>
            <a:pPr marL="0" indent="0">
              <a:buNone/>
            </a:pPr>
            <a:r>
              <a:rPr lang="cs-CZ" sz="4400" dirty="0" smtClean="0"/>
              <a:t>84 – 1 =           52</a:t>
            </a:r>
          </a:p>
          <a:p>
            <a:pPr marL="0" indent="0">
              <a:buNone/>
            </a:pPr>
            <a:r>
              <a:rPr lang="cs-CZ" sz="4400" dirty="0" smtClean="0"/>
              <a:t>95 – 0 =           72</a:t>
            </a:r>
          </a:p>
          <a:p>
            <a:pPr marL="0" indent="0">
              <a:buNone/>
            </a:pPr>
            <a:r>
              <a:rPr lang="cs-CZ" sz="4400" dirty="0" smtClean="0"/>
              <a:t>78 – 6 =           61</a:t>
            </a:r>
            <a:endParaRPr lang="cs-CZ" sz="4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solidFill>
            <a:schemeClr val="accent3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87 – 2 =           41</a:t>
            </a:r>
          </a:p>
          <a:p>
            <a:pPr marL="0" indent="0">
              <a:buNone/>
            </a:pPr>
            <a:r>
              <a:rPr lang="cs-CZ" sz="4400" dirty="0" smtClean="0"/>
              <a:t>39 – 6 =           24</a:t>
            </a:r>
          </a:p>
          <a:p>
            <a:pPr marL="0" indent="0">
              <a:buNone/>
            </a:pPr>
            <a:r>
              <a:rPr lang="cs-CZ" sz="4400" dirty="0" smtClean="0"/>
              <a:t>78 – 3 =           85</a:t>
            </a:r>
          </a:p>
          <a:p>
            <a:pPr marL="0" indent="0">
              <a:buNone/>
            </a:pPr>
            <a:r>
              <a:rPr lang="cs-CZ" sz="4400" dirty="0" smtClean="0"/>
              <a:t>45 – 4 =           33</a:t>
            </a:r>
          </a:p>
          <a:p>
            <a:pPr marL="0" indent="0">
              <a:buNone/>
            </a:pPr>
            <a:r>
              <a:rPr lang="cs-CZ" sz="4400" dirty="0" smtClean="0"/>
              <a:t>26 – 2 =           75</a:t>
            </a:r>
            <a:endParaRPr lang="cs-CZ" sz="4400" dirty="0"/>
          </a:p>
        </p:txBody>
      </p:sp>
      <p:cxnSp>
        <p:nvCxnSpPr>
          <p:cNvPr id="3" name="Přímá spojnice se šipkou 2"/>
          <p:cNvCxnSpPr/>
          <p:nvPr/>
        </p:nvCxnSpPr>
        <p:spPr>
          <a:xfrm flipH="1">
            <a:off x="2339752" y="1988840"/>
            <a:ext cx="1368152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2339752" y="2816932"/>
            <a:ext cx="1368152" cy="162018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2339752" y="4437112"/>
            <a:ext cx="1368152" cy="792088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707904" y="5229200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2339752" y="2816932"/>
            <a:ext cx="1368152" cy="241226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2339752" y="1988840"/>
            <a:ext cx="1368152" cy="1638182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6516216" y="1988840"/>
            <a:ext cx="1440160" cy="24482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6516216" y="2816932"/>
            <a:ext cx="1440160" cy="241226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 flipV="1">
            <a:off x="6516216" y="1988840"/>
            <a:ext cx="1440160" cy="1638182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 flipV="1">
            <a:off x="6516216" y="2816932"/>
            <a:ext cx="1440160" cy="16201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 flipV="1">
            <a:off x="6516216" y="3645024"/>
            <a:ext cx="1440160" cy="1584176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8809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78423" y="692696"/>
            <a:ext cx="7451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Zdroje: Galerie Microsoft Office-Klipart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68863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558</Words>
  <Application>Microsoft Office PowerPoint</Application>
  <PresentationFormat>Předvádění na obrazovce (4:3)</PresentationFormat>
  <Paragraphs>132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systému Office</vt:lpstr>
      <vt:lpstr>Prezentace aplikace PowerPoint</vt:lpstr>
      <vt:lpstr>Prezentace aplikace PowerPoint</vt:lpstr>
      <vt:lpstr>Vyznač příklad ve čtvercové síti a vypočítej .</vt:lpstr>
      <vt:lpstr>Vyznač příklad ve čtvercové síti a vypočítej .</vt:lpstr>
      <vt:lpstr>Vyznač příklad ve čtvercové síti a vypočítej .</vt:lpstr>
      <vt:lpstr>Vyznač příklad ve čtvercové síti a vypočítej .</vt:lpstr>
      <vt:lpstr>Přiřaď správný výsledek k příkladu.</vt:lpstr>
      <vt:lpstr>Která kytička patří k motýlovi?</vt:lpstr>
      <vt:lpstr>Která kytička patří k motýlovi?</vt:lpstr>
      <vt:lpstr>Která kytička patří k motýlovi?</vt:lpstr>
      <vt:lpstr>Která kytička patří k motýlovi?</vt:lpstr>
      <vt:lpstr>Která kytička patří k motýlovi?</vt:lpstr>
      <vt:lpstr>Která kytička patří k motýlovi?</vt:lpstr>
      <vt:lpstr>Která kytička patří k motýlovi?</vt:lpstr>
      <vt:lpstr>Která kytička patří k motýlovi?</vt:lpstr>
      <vt:lpstr>Která kytička patří k motýlovi?</vt:lpstr>
      <vt:lpstr>Která kytička patří k motýlovi?</vt:lpstr>
      <vt:lpstr>Ne, ne, zkus to znovu.</vt:lpstr>
      <vt:lpstr>Výtečně, jsi šikula!</vt:lpstr>
      <vt:lpstr>Procvičené příklady, přepiš do sešitu a ještě jedou vypočítej.</vt:lpstr>
      <vt:lpstr>ŘEŠENÍ: Vyznač příklad ve čtvercové síti a vypočítej .</vt:lpstr>
      <vt:lpstr>Vyznač příklad ve čtvercové síti a vypočítej .</vt:lpstr>
      <vt:lpstr>Vyznač příklad ve čtvercové síti a vypočítej .</vt:lpstr>
      <vt:lpstr>Vyznač příklad ve čtvercové síti a vypočítej .</vt:lpstr>
      <vt:lpstr>Přiřaď správný výsledek k příkladu.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PC</cp:lastModifiedBy>
  <cp:revision>21</cp:revision>
  <dcterms:created xsi:type="dcterms:W3CDTF">2013-01-31T13:49:41Z</dcterms:created>
  <dcterms:modified xsi:type="dcterms:W3CDTF">2013-02-26T07:13:54Z</dcterms:modified>
</cp:coreProperties>
</file>