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2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5D6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59" d="100"/>
          <a:sy n="59" d="100"/>
        </p:scale>
        <p:origin x="-34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927AB9-8EDF-4337-AA32-496475B5405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3555E9-8BA1-4713-B4D6-FC87E6B5FC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7818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BBBF525-16B4-411B-8AAF-89BAEC90550E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58DB9C2E-3F19-4E19-BD0F-3004565A5E2D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hg0WsINmPc" TargetMode="External"/><Relationship Id="rId2" Type="http://schemas.openxmlformats.org/officeDocument/2006/relationships/hyperlink" Target="http://www.youtube.com/watch?feature=player_detailpage&amp;v=eCk0lYB_8c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metest--Na.swn.jpg" TargetMode="External"/><Relationship Id="rId2" Type="http://schemas.openxmlformats.org/officeDocument/2006/relationships/hyperlink" Target="http://cs.wikipedia.org/wiki/Soubor:Flammenf%C3%A4rbungLi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lammenf%C3%A4rbungK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43494509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Monika Šléglová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VY_32_INOVACE_06B_08_Alkalické kovy I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Kovy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7636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>
                <a:latin typeface="Calibri" pitchFamily="34" charset="0"/>
                <a:ea typeface="+mn-ea"/>
                <a:cs typeface="+mn-cs"/>
              </a:rPr>
              <a:t>ANOTACE</a:t>
            </a:r>
            <a:endParaRPr lang="cs-CZ" sz="4000" dirty="0">
              <a:latin typeface="Calibri" pitchFamily="34" charset="0"/>
              <a:ea typeface="+mn-ea"/>
              <a:cs typeface="+mn-cs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alibri" pitchFamily="34" charset="0"/>
              </a:rPr>
              <a:t>Materiál je určen pro studenty 2. ročníku 4letých a odpovídajících ročníků víceletých gymnázií, do předmětu Chemie, kapitola Kovy. </a:t>
            </a:r>
          </a:p>
          <a:p>
            <a:r>
              <a:rPr lang="cs-CZ" sz="1400" dirty="0" smtClean="0">
                <a:latin typeface="Calibri" pitchFamily="34" charset="0"/>
              </a:rPr>
              <a:t>Tento materiál slouží pro úvodní výklad a seznámení s vlastnostmi, výskytem , reaktivitou, výrobou a užitím </a:t>
            </a:r>
            <a:r>
              <a:rPr lang="cs-CZ" sz="1400" smtClean="0">
                <a:latin typeface="Calibri" pitchFamily="34" charset="0"/>
              </a:rPr>
              <a:t>alkalických kovů.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První část je určena jako podpora výkladu učitele a je doplněna </a:t>
            </a:r>
            <a:r>
              <a:rPr lang="cs-CZ" sz="1400" dirty="0" err="1" smtClean="0">
                <a:latin typeface="Calibri" pitchFamily="34" charset="0"/>
              </a:rPr>
              <a:t>videoukázkou</a:t>
            </a:r>
            <a:r>
              <a:rPr lang="cs-CZ" sz="1400" dirty="0" smtClean="0">
                <a:latin typeface="Calibri" pitchFamily="34" charset="0"/>
              </a:rPr>
              <a:t> reaktivity i těch alkalických kovů, se kterými se žáci pro jejich vzácnost nemohou v praxi setkat (Rb, Cs).</a:t>
            </a:r>
            <a:br>
              <a:rPr lang="cs-CZ" sz="1400" dirty="0" smtClean="0">
                <a:latin typeface="Calibri" pitchFamily="34" charset="0"/>
              </a:rPr>
            </a:br>
            <a:r>
              <a:rPr lang="cs-CZ" sz="1400" dirty="0" smtClean="0">
                <a:latin typeface="Calibri" pitchFamily="34" charset="0"/>
              </a:rPr>
              <a:t>Tato část může sloužit jako podklad zápisu do sešitu.</a:t>
            </a:r>
          </a:p>
          <a:p>
            <a:r>
              <a:rPr lang="cs-CZ" sz="1400" dirty="0" smtClean="0">
                <a:latin typeface="Calibri" pitchFamily="34" charset="0"/>
              </a:rPr>
              <a:t>Druhá část obsahuje sadu kontrolních otázek a sadu základních chemických rovnic určených pro doplnění, které mohou žáci doplňovat buď ústně, nebo do sešitu, nebo do promítaného zadání na tabuli fixem, nebo pomocí světelného pera na interaktivní tabuli. </a:t>
            </a:r>
          </a:p>
          <a:p>
            <a:pPr>
              <a:buNone/>
            </a:pPr>
            <a:r>
              <a:rPr lang="cs-CZ" sz="1400" dirty="0" smtClean="0">
                <a:latin typeface="Calibri" pitchFamily="34" charset="0"/>
              </a:rPr>
              <a:t>	Správné odpovědi se objevují postupně na kliknutí myši.</a:t>
            </a:r>
          </a:p>
          <a:p>
            <a:endParaRPr lang="cs-CZ" sz="1400" dirty="0" smtClean="0">
              <a:latin typeface="Calibri" pitchFamily="34" charset="0"/>
            </a:endParaRPr>
          </a:p>
          <a:p>
            <a:pPr>
              <a:buNone/>
            </a:pP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smtClean="0">
                <a:latin typeface="Calibri" pitchFamily="34" charset="0"/>
              </a:rPr>
              <a:t>Materiál je určen pro interaktivní výuku.</a:t>
            </a:r>
          </a:p>
          <a:p>
            <a:r>
              <a:rPr lang="cs-CZ" sz="1400" dirty="0" smtClean="0">
                <a:latin typeface="Calibri" pitchFamily="34" charset="0"/>
              </a:rPr>
              <a:t>Veškeré hypertextové odkazy jsou platné ke dni vytvoření díla.</a:t>
            </a:r>
          </a:p>
          <a:p>
            <a:pPr>
              <a:buNone/>
            </a:pPr>
            <a:r>
              <a:rPr lang="cs-CZ" sz="1400" b="1" dirty="0" smtClean="0"/>
              <a:t/>
            </a:r>
            <a:br>
              <a:rPr lang="cs-CZ" sz="1400" b="1" dirty="0" smtClean="0"/>
            </a:br>
            <a:r>
              <a:rPr lang="cs-CZ" sz="1400" b="1" dirty="0" smtClean="0"/>
              <a:t> </a:t>
            </a:r>
            <a:endParaRPr lang="cs-CZ" sz="1400" dirty="0" smtClean="0"/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47120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1357298"/>
            <a:ext cx="6480048" cy="2428892"/>
          </a:xfrm>
        </p:spPr>
        <p:txBody>
          <a:bodyPr>
            <a:normAutofit/>
          </a:bodyPr>
          <a:lstStyle/>
          <a:p>
            <a:r>
              <a:rPr lang="cs-CZ" cap="none" dirty="0" smtClean="0"/>
              <a:t>ALKALICKÉ KOVY</a:t>
            </a:r>
            <a:br>
              <a:rPr lang="cs-CZ" cap="none" dirty="0" smtClean="0"/>
            </a:br>
            <a:r>
              <a:rPr lang="cs-CZ" cap="none" dirty="0" smtClean="0"/>
              <a:t>(s – prvky)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cap="none" dirty="0" smtClean="0"/>
              <a:t>Li, Na, K, Rb, Cs, Fr</a:t>
            </a:r>
            <a:r>
              <a:rPr cap="none" smtClean="0"/>
              <a:t>*</a:t>
            </a:r>
            <a:r>
              <a:rPr lang="cs-CZ" cap="none" dirty="0" smtClean="0"/>
              <a:t> </a:t>
            </a:r>
            <a:endParaRPr lang="cs-CZ" cap="non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3786190"/>
            <a:ext cx="6929486" cy="681030"/>
          </a:xfrm>
        </p:spPr>
        <p:txBody>
          <a:bodyPr/>
          <a:lstStyle/>
          <a:p>
            <a:r>
              <a:rPr lang="cs-CZ" dirty="0" smtClean="0"/>
              <a:t>Charakteristika, výskyt, vlastnosti, reaktivita, výroba, užití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El. konfigurace ns</a:t>
            </a:r>
            <a:r>
              <a:rPr lang="cs-CZ" baseline="30000" dirty="0" smtClean="0"/>
              <a:t>1</a:t>
            </a:r>
            <a:r>
              <a:rPr lang="cs-CZ" dirty="0" smtClean="0"/>
              <a:t> , I. A </a:t>
            </a:r>
            <a:r>
              <a:rPr lang="cs-CZ" dirty="0" err="1" smtClean="0"/>
              <a:t>sk</a:t>
            </a:r>
            <a:r>
              <a:rPr lang="cs-CZ" dirty="0" smtClean="0"/>
              <a:t>. → ox. č. I</a:t>
            </a:r>
            <a:br>
              <a:rPr lang="cs-CZ" dirty="0" smtClean="0"/>
            </a:br>
            <a:r>
              <a:rPr lang="cs-CZ" dirty="0" smtClean="0"/>
              <a:t>(snadno odštěpují e</a:t>
            </a:r>
            <a:r>
              <a:rPr lang="cs-CZ" baseline="30000" dirty="0" smtClean="0"/>
              <a:t>-</a:t>
            </a:r>
            <a:r>
              <a:rPr lang="cs-CZ" dirty="0" smtClean="0"/>
              <a:t>)</a:t>
            </a:r>
          </a:p>
          <a:p>
            <a:r>
              <a:rPr lang="cs-CZ" dirty="0" smtClean="0"/>
              <a:t>S rostoucím Z </a:t>
            </a:r>
            <a:r>
              <a:rPr lang="cs-CZ" u="sng" dirty="0" smtClean="0"/>
              <a:t>klesá</a:t>
            </a:r>
            <a:r>
              <a:rPr lang="cs-CZ" dirty="0" smtClean="0"/>
              <a:t>:	elektronegativita</a:t>
            </a:r>
            <a:br>
              <a:rPr lang="cs-CZ" dirty="0" smtClean="0"/>
            </a:br>
            <a:r>
              <a:rPr lang="cs-CZ" dirty="0" smtClean="0"/>
              <a:t>	ionizační energie</a:t>
            </a:r>
            <a:br>
              <a:rPr lang="cs-CZ" dirty="0" smtClean="0"/>
            </a:br>
            <a:r>
              <a:rPr lang="cs-CZ" dirty="0" smtClean="0"/>
              <a:t>	teplota tání</a:t>
            </a:r>
          </a:p>
          <a:p>
            <a:r>
              <a:rPr lang="cs-CZ" dirty="0" smtClean="0"/>
              <a:t>S rostoucím Z </a:t>
            </a:r>
            <a:r>
              <a:rPr lang="cs-CZ" u="sng" dirty="0" smtClean="0"/>
              <a:t>roste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/>
              <a:t>	atomový poloměr</a:t>
            </a:r>
            <a:br>
              <a:rPr lang="cs-CZ" dirty="0" smtClean="0"/>
            </a:br>
            <a:r>
              <a:rPr lang="cs-CZ" dirty="0" smtClean="0"/>
              <a:t>	hustota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>
            <a:normAutofit/>
          </a:bodyPr>
          <a:lstStyle/>
          <a:p>
            <a:r>
              <a:rPr lang="cs-CZ" dirty="0" smtClean="0"/>
              <a:t>Výskyt: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7858180" cy="528641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99"/>
                </a:solidFill>
              </a:rPr>
              <a:t>Pouze vázaně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</a:t>
            </a:r>
            <a:r>
              <a:rPr lang="cs-CZ" baseline="30000" dirty="0" smtClean="0"/>
              <a:t>+</a:t>
            </a:r>
            <a:r>
              <a:rPr lang="cs-CZ" dirty="0" smtClean="0"/>
              <a:t>, K</a:t>
            </a:r>
            <a:r>
              <a:rPr lang="cs-CZ" baseline="30000" dirty="0" smtClean="0"/>
              <a:t>+</a:t>
            </a:r>
            <a:r>
              <a:rPr lang="cs-CZ" dirty="0" smtClean="0"/>
              <a:t> - rozšířené</a:t>
            </a:r>
            <a:br>
              <a:rPr lang="cs-CZ" dirty="0" smtClean="0"/>
            </a:br>
            <a:r>
              <a:rPr lang="cs-CZ" dirty="0" smtClean="0"/>
              <a:t>Li</a:t>
            </a:r>
            <a:r>
              <a:rPr lang="cs-CZ" baseline="30000" dirty="0" smtClean="0"/>
              <a:t>+</a:t>
            </a:r>
            <a:r>
              <a:rPr lang="cs-CZ" dirty="0" smtClean="0"/>
              <a:t>, Cs</a:t>
            </a:r>
            <a:r>
              <a:rPr lang="cs-CZ" baseline="30000" dirty="0" smtClean="0"/>
              <a:t>+</a:t>
            </a:r>
            <a:r>
              <a:rPr lang="cs-CZ" dirty="0" smtClean="0"/>
              <a:t>, Rb</a:t>
            </a:r>
            <a:r>
              <a:rPr lang="cs-CZ" baseline="30000" dirty="0" smtClean="0"/>
              <a:t>+</a:t>
            </a:r>
            <a:r>
              <a:rPr lang="cs-CZ" dirty="0" smtClean="0"/>
              <a:t> - vzácné</a:t>
            </a:r>
            <a:br>
              <a:rPr lang="cs-CZ" dirty="0" smtClean="0"/>
            </a:br>
            <a:r>
              <a:rPr lang="cs-CZ" dirty="0" smtClean="0"/>
              <a:t>Fr</a:t>
            </a:r>
            <a:r>
              <a:rPr lang="en-US" dirty="0" smtClean="0"/>
              <a:t>*</a:t>
            </a:r>
            <a:r>
              <a:rPr lang="cs-CZ" dirty="0" smtClean="0"/>
              <a:t> - cca 15g v celém zemském povrchu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solidFill>
                  <a:srgbClr val="FFFF99"/>
                </a:solidFill>
              </a:rPr>
              <a:t>Minerály: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NaCl – halit</a:t>
            </a:r>
            <a:br>
              <a:rPr lang="cs-CZ" dirty="0" smtClean="0"/>
            </a:br>
            <a:r>
              <a:rPr lang="cs-CZ" dirty="0" smtClean="0"/>
              <a:t>KCl – sylvín</a:t>
            </a:r>
            <a:br>
              <a:rPr lang="cs-CZ" dirty="0" smtClean="0"/>
            </a:br>
            <a:r>
              <a:rPr lang="cs-CZ" dirty="0" smtClean="0"/>
              <a:t>NaNO</a:t>
            </a:r>
            <a:r>
              <a:rPr lang="cs-CZ" baseline="-25000" dirty="0" smtClean="0"/>
              <a:t>3</a:t>
            </a:r>
            <a:r>
              <a:rPr lang="cs-CZ" dirty="0" smtClean="0"/>
              <a:t> – chilský ledek</a:t>
            </a:r>
            <a:br>
              <a:rPr lang="cs-CZ" dirty="0" smtClean="0"/>
            </a:b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.10H</a:t>
            </a:r>
            <a:r>
              <a:rPr lang="cs-CZ" baseline="-25000" dirty="0" smtClean="0"/>
              <a:t>2</a:t>
            </a:r>
            <a:r>
              <a:rPr lang="cs-CZ" dirty="0" smtClean="0"/>
              <a:t>O – Glauberova sůl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Soli alkalických kovů jsou rozpustné ve vodě →  zdroj   = 	mořská voda</a:t>
            </a:r>
            <a:br>
              <a:rPr lang="cs-CZ" dirty="0" smtClean="0"/>
            </a:br>
            <a:r>
              <a:rPr lang="cs-CZ" dirty="0" smtClean="0"/>
              <a:t>				solná jezera</a:t>
            </a:r>
            <a:br>
              <a:rPr lang="cs-CZ" dirty="0" smtClean="0"/>
            </a:br>
            <a:r>
              <a:rPr lang="cs-CZ" dirty="0" smtClean="0"/>
              <a:t>				minerální vody</a:t>
            </a:r>
            <a:br>
              <a:rPr lang="cs-CZ" dirty="0" smtClean="0"/>
            </a:br>
            <a:r>
              <a:rPr lang="cs-CZ" dirty="0" smtClean="0"/>
              <a:t>				solná ložiska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Na, K – biogenní prvky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Fyzikální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72452" cy="4525963"/>
          </a:xfrm>
        </p:spPr>
        <p:txBody>
          <a:bodyPr/>
          <a:lstStyle/>
          <a:p>
            <a:r>
              <a:rPr lang="cs-CZ" dirty="0" smtClean="0"/>
              <a:t>stříbrolesklé</a:t>
            </a:r>
            <a:br>
              <a:rPr lang="cs-CZ" dirty="0" smtClean="0"/>
            </a:br>
            <a:r>
              <a:rPr lang="cs-CZ" dirty="0" smtClean="0"/>
              <a:t>měkké (dají se krájet nožem)</a:t>
            </a:r>
            <a:br>
              <a:rPr lang="cs-CZ" dirty="0" smtClean="0"/>
            </a:br>
            <a:r>
              <a:rPr lang="cs-CZ" dirty="0" smtClean="0"/>
              <a:t>nízká t</a:t>
            </a:r>
            <a:r>
              <a:rPr lang="cs-CZ" baseline="-25000" dirty="0" smtClean="0"/>
              <a:t>t </a:t>
            </a:r>
            <a:br>
              <a:rPr lang="cs-CZ" baseline="-25000" dirty="0" smtClean="0"/>
            </a:br>
            <a:r>
              <a:rPr lang="el-GR" dirty="0" smtClean="0"/>
              <a:t>ρ</a:t>
            </a:r>
            <a:r>
              <a:rPr lang="cs-CZ" dirty="0" smtClean="0"/>
              <a:t> </a:t>
            </a:r>
            <a:r>
              <a:rPr lang="en-US" dirty="0" smtClean="0"/>
              <a:t>&lt;</a:t>
            </a:r>
            <a:r>
              <a:rPr lang="cs-CZ" dirty="0" smtClean="0"/>
              <a:t> 1 (plavou na vodě)</a:t>
            </a:r>
          </a:p>
          <a:p>
            <a:r>
              <a:rPr lang="cs-CZ" dirty="0" smtClean="0"/>
              <a:t>dobré vodiče tepla a el. proudu</a:t>
            </a:r>
          </a:p>
          <a:p>
            <a:r>
              <a:rPr lang="cs-CZ" dirty="0" smtClean="0"/>
              <a:t>páry barví plamen (viz. analytická chemie, plamenové zkoušky)</a:t>
            </a:r>
            <a:br>
              <a:rPr lang="cs-CZ" dirty="0" smtClean="0"/>
            </a:br>
            <a:r>
              <a:rPr lang="cs-CZ" dirty="0" smtClean="0"/>
              <a:t>Li			Na			K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Li.png"/>
          <p:cNvPicPr>
            <a:picLocks noChangeAspect="1"/>
          </p:cNvPicPr>
          <p:nvPr/>
        </p:nvPicPr>
        <p:blipFill>
          <a:blip r:embed="rId2"/>
          <a:srcRect b="41314"/>
          <a:stretch>
            <a:fillRect/>
          </a:stretch>
        </p:blipFill>
        <p:spPr>
          <a:xfrm>
            <a:off x="1357290" y="5214950"/>
            <a:ext cx="857256" cy="1428760"/>
          </a:xfrm>
          <a:prstGeom prst="rect">
            <a:avLst/>
          </a:prstGeom>
        </p:spPr>
      </p:pic>
      <p:pic>
        <p:nvPicPr>
          <p:cNvPr id="5" name="Obrázek 4" descr="Na.sw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620" y="5143512"/>
            <a:ext cx="928694" cy="1541632"/>
          </a:xfrm>
          <a:prstGeom prst="rect">
            <a:avLst/>
          </a:prstGeom>
        </p:spPr>
      </p:pic>
      <p:pic>
        <p:nvPicPr>
          <p:cNvPr id="6" name="Obrázek 5" descr="K.png"/>
          <p:cNvPicPr>
            <a:picLocks noChangeAspect="1"/>
          </p:cNvPicPr>
          <p:nvPr/>
        </p:nvPicPr>
        <p:blipFill>
          <a:blip r:embed="rId4"/>
          <a:srcRect b="35283"/>
          <a:stretch>
            <a:fillRect/>
          </a:stretch>
        </p:blipFill>
        <p:spPr>
          <a:xfrm>
            <a:off x="6429388" y="4857760"/>
            <a:ext cx="926048" cy="1785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nejreaktivnější ze všech kovů</a:t>
            </a:r>
            <a:br>
              <a:rPr lang="cs-CZ" dirty="0" smtClean="0"/>
            </a:br>
            <a:r>
              <a:rPr lang="cs-CZ" dirty="0" smtClean="0"/>
              <a:t>snadno oxidují → silná redukční činidla</a:t>
            </a:r>
          </a:p>
          <a:p>
            <a:r>
              <a:rPr lang="cs-CZ" dirty="0" smtClean="0"/>
              <a:t>nutnost uchovávat v inertním prostředí (např. pod petrolejem)</a:t>
            </a:r>
          </a:p>
          <a:p>
            <a:r>
              <a:rPr lang="cs-CZ" dirty="0" smtClean="0"/>
              <a:t>reaktivita stoupá se Z</a:t>
            </a:r>
            <a:br>
              <a:rPr lang="cs-CZ" dirty="0" smtClean="0"/>
            </a:br>
            <a:r>
              <a:rPr lang="cs-CZ" dirty="0" smtClean="0"/>
              <a:t>Video (reaktivita s vodou)</a:t>
            </a:r>
            <a:br>
              <a:rPr lang="cs-CZ" dirty="0" smtClean="0"/>
            </a:br>
            <a:r>
              <a:rPr lang="cs-CZ" sz="1900" dirty="0" smtClean="0">
                <a:hlinkClick r:id="rId2"/>
              </a:rPr>
              <a:t>http://www.</a:t>
            </a:r>
            <a:r>
              <a:rPr lang="cs-CZ" sz="1900" dirty="0" err="1" smtClean="0">
                <a:hlinkClick r:id="rId2"/>
              </a:rPr>
              <a:t>youtube.com</a:t>
            </a:r>
            <a:r>
              <a:rPr lang="cs-CZ" sz="1900" dirty="0" smtClean="0">
                <a:hlinkClick r:id="rId2"/>
              </a:rPr>
              <a:t>/</a:t>
            </a:r>
            <a:r>
              <a:rPr lang="cs-CZ" sz="1900" dirty="0" err="1" smtClean="0">
                <a:hlinkClick r:id="rId2"/>
              </a:rPr>
              <a:t>watch</a:t>
            </a:r>
            <a:r>
              <a:rPr lang="cs-CZ" sz="1900" dirty="0" smtClean="0">
                <a:hlinkClick r:id="rId2"/>
              </a:rPr>
              <a:t>?feature=</a:t>
            </a:r>
            <a:r>
              <a:rPr lang="cs-CZ" sz="1900" dirty="0" err="1" smtClean="0">
                <a:hlinkClick r:id="rId2"/>
              </a:rPr>
              <a:t>player</a:t>
            </a:r>
            <a:r>
              <a:rPr lang="cs-CZ" sz="1900" dirty="0" smtClean="0">
                <a:hlinkClick r:id="rId2"/>
              </a:rPr>
              <a:t>_</a:t>
            </a:r>
            <a:r>
              <a:rPr lang="cs-CZ" sz="1900" dirty="0" err="1" smtClean="0">
                <a:hlinkClick r:id="rId2"/>
              </a:rPr>
              <a:t>detailpage</a:t>
            </a:r>
            <a:r>
              <a:rPr lang="cs-CZ" sz="1900" dirty="0" smtClean="0">
                <a:hlinkClick r:id="rId2"/>
              </a:rPr>
              <a:t>&amp;v=eCk0lYB_8c0</a:t>
            </a:r>
            <a:r>
              <a:rPr lang="cs-CZ" sz="1900" smtClean="0"/>
              <a:t/>
            </a:r>
            <a:br>
              <a:rPr lang="cs-CZ" sz="1900" smtClean="0"/>
            </a:br>
            <a:r>
              <a:rPr lang="cs-CZ" sz="1900" smtClean="0">
                <a:hlinkClick r:id="rId3"/>
              </a:rPr>
              <a:t>http</a:t>
            </a:r>
            <a:r>
              <a:rPr lang="cs-CZ" sz="1900" dirty="0" smtClean="0">
                <a:hlinkClick r:id="rId3"/>
              </a:rPr>
              <a:t>://www.</a:t>
            </a:r>
            <a:r>
              <a:rPr lang="cs-CZ" sz="1900" dirty="0" err="1" smtClean="0">
                <a:hlinkClick r:id="rId3"/>
              </a:rPr>
              <a:t>youtube.com</a:t>
            </a:r>
            <a:r>
              <a:rPr lang="cs-CZ" sz="1900" dirty="0" smtClean="0">
                <a:hlinkClick r:id="rId3"/>
              </a:rPr>
              <a:t>/</a:t>
            </a:r>
            <a:r>
              <a:rPr lang="cs-CZ" sz="1900" dirty="0" err="1" smtClean="0">
                <a:hlinkClick r:id="rId3"/>
              </a:rPr>
              <a:t>watch</a:t>
            </a:r>
            <a:r>
              <a:rPr lang="cs-CZ" sz="1900" dirty="0" smtClean="0">
                <a:hlinkClick r:id="rId3"/>
              </a:rPr>
              <a:t>?v=jhg0WsINmPc</a:t>
            </a:r>
            <a:endParaRPr lang="cs-CZ" sz="1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Reaktivita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7467600" cy="521497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FF66"/>
                </a:solidFill>
              </a:rPr>
              <a:t>s vodíkem → </a:t>
            </a:r>
            <a:r>
              <a:rPr lang="cs-CZ" dirty="0" smtClean="0">
                <a:solidFill>
                  <a:srgbClr val="FFFF66"/>
                </a:solidFill>
                <a:sym typeface="Symbol"/>
              </a:rPr>
              <a:t> hydridy</a:t>
            </a:r>
            <a:r>
              <a:rPr lang="cs-CZ" dirty="0" smtClean="0">
                <a:sym typeface="Symbol"/>
              </a:rPr>
              <a:t/>
            </a:r>
            <a:br>
              <a:rPr lang="cs-CZ" dirty="0" smtClean="0">
                <a:sym typeface="Symbol"/>
              </a:rPr>
            </a:br>
            <a:r>
              <a:rPr lang="cs-CZ" dirty="0" smtClean="0">
                <a:sym typeface="Symbol"/>
              </a:rPr>
              <a:t>2 Na +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2 NaH</a:t>
            </a:r>
          </a:p>
          <a:p>
            <a:pPr>
              <a:buNone/>
            </a:pPr>
            <a:endParaRPr lang="cs-CZ" dirty="0" smtClean="0">
              <a:sym typeface="Symbol"/>
            </a:endParaRPr>
          </a:p>
          <a:p>
            <a:r>
              <a:rPr lang="cs-CZ" sz="3100" dirty="0" smtClean="0">
                <a:solidFill>
                  <a:srgbClr val="FFFF66"/>
                </a:solidFill>
                <a:sym typeface="Symbol"/>
              </a:rPr>
              <a:t>s kyslíkem </a:t>
            </a:r>
            <a:r>
              <a:rPr lang="cs-CZ" sz="3100" dirty="0" smtClean="0">
                <a:solidFill>
                  <a:srgbClr val="FFFF66"/>
                </a:solidFill>
              </a:rPr>
              <a:t>→ </a:t>
            </a:r>
            <a:r>
              <a:rPr lang="cs-CZ" sz="3100" dirty="0" smtClean="0">
                <a:solidFill>
                  <a:srgbClr val="FFFF66"/>
                </a:solidFill>
                <a:sym typeface="Symbol"/>
              </a:rPr>
              <a:t> oxidy a peroxidy</a:t>
            </a:r>
            <a:r>
              <a:rPr lang="cs-CZ" dirty="0" smtClean="0">
                <a:sym typeface="Symbol"/>
              </a:rPr>
              <a:t/>
            </a:r>
            <a:br>
              <a:rPr lang="cs-CZ" dirty="0" smtClean="0">
                <a:sym typeface="Symbol"/>
              </a:rPr>
            </a:br>
            <a:r>
              <a:rPr lang="cs-CZ" dirty="0" smtClean="0">
                <a:sym typeface="Symbol"/>
              </a:rPr>
              <a:t>4 Li + O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(vzdušný)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2 Li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</a:t>
            </a:r>
            <a:br>
              <a:rPr lang="cs-CZ" dirty="0" smtClean="0">
                <a:sym typeface="Symbol"/>
              </a:rPr>
            </a:br>
            <a:r>
              <a:rPr lang="cs-CZ" dirty="0" smtClean="0">
                <a:sym typeface="Symbol"/>
              </a:rPr>
              <a:t>2 Na + O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(vzdušný)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Na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</a:t>
            </a:r>
            <a:r>
              <a:rPr lang="cs-CZ" baseline="-25000" dirty="0" smtClean="0">
                <a:sym typeface="Symbol"/>
              </a:rPr>
              <a:t>2</a:t>
            </a:r>
            <a:br>
              <a:rPr lang="cs-CZ" baseline="-25000" dirty="0" smtClean="0">
                <a:sym typeface="Symbol"/>
              </a:rPr>
            </a:br>
            <a:r>
              <a:rPr lang="cs-CZ" baseline="-25000" dirty="0" smtClean="0">
                <a:sym typeface="Symbol"/>
              </a:rPr>
              <a:t/>
            </a:r>
            <a:br>
              <a:rPr lang="cs-CZ" baseline="-25000" dirty="0" smtClean="0">
                <a:sym typeface="Symbol"/>
              </a:rPr>
            </a:br>
            <a:r>
              <a:rPr lang="cs-CZ" sz="3100" dirty="0" smtClean="0">
                <a:solidFill>
                  <a:srgbClr val="FFFF66"/>
                </a:solidFill>
                <a:sym typeface="Symbol"/>
              </a:rPr>
              <a:t>s čistým O</a:t>
            </a:r>
            <a:r>
              <a:rPr lang="cs-CZ" sz="3100" baseline="-25000" dirty="0" smtClean="0">
                <a:solidFill>
                  <a:srgbClr val="FFFF66"/>
                </a:solidFill>
                <a:sym typeface="Symbol"/>
              </a:rPr>
              <a:t>2</a:t>
            </a:r>
            <a:r>
              <a:rPr lang="cs-CZ" sz="3100" dirty="0" smtClean="0">
                <a:solidFill>
                  <a:srgbClr val="FFFF66"/>
                </a:solidFill>
                <a:sym typeface="Symbol"/>
              </a:rPr>
              <a:t> počínaje K →  hyperoxidy</a:t>
            </a:r>
            <a:r>
              <a:rPr lang="cs-CZ" dirty="0" smtClean="0">
                <a:sym typeface="Symbol"/>
              </a:rPr>
              <a:t/>
            </a:r>
            <a:br>
              <a:rPr lang="cs-CZ" dirty="0" smtClean="0">
                <a:sym typeface="Symbol"/>
              </a:rPr>
            </a:br>
            <a:r>
              <a:rPr lang="cs-CZ" dirty="0" smtClean="0">
                <a:sym typeface="Symbol"/>
              </a:rPr>
              <a:t>K + O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→ K</a:t>
            </a:r>
            <a:r>
              <a:rPr lang="cs-CZ" baseline="30000" dirty="0" smtClean="0"/>
              <a:t>I</a:t>
            </a:r>
            <a:r>
              <a:rPr lang="cs-CZ" dirty="0" smtClean="0"/>
              <a:t>(O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  <a:r>
              <a:rPr lang="cs-CZ" baseline="30000" dirty="0" smtClean="0"/>
              <a:t>-I</a:t>
            </a:r>
            <a:br>
              <a:rPr lang="cs-CZ" baseline="30000" dirty="0" smtClean="0"/>
            </a:br>
            <a:r>
              <a:rPr lang="cs-CZ" baseline="30000" dirty="0" smtClean="0"/>
              <a:t/>
            </a:r>
            <a:br>
              <a:rPr lang="cs-CZ" baseline="30000" dirty="0" smtClean="0"/>
            </a:br>
            <a:r>
              <a:rPr lang="cs-CZ" sz="3100" dirty="0" smtClean="0">
                <a:solidFill>
                  <a:srgbClr val="FFFF66"/>
                </a:solidFill>
                <a:sym typeface="Symbol"/>
              </a:rPr>
              <a:t>reakce oxidů a peroxidů s vodou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Li</a:t>
            </a:r>
            <a:r>
              <a:rPr lang="cs-CZ" baseline="-25000" dirty="0" smtClean="0"/>
              <a:t>2</a:t>
            </a:r>
            <a:r>
              <a:rPr lang="cs-CZ" dirty="0" smtClean="0"/>
              <a:t>O + H</a:t>
            </a:r>
            <a:r>
              <a:rPr lang="cs-CZ" baseline="-25000" dirty="0" smtClean="0"/>
              <a:t>2</a:t>
            </a:r>
            <a:r>
              <a:rPr lang="cs-CZ" dirty="0" smtClean="0"/>
              <a:t>O → </a:t>
            </a:r>
            <a:r>
              <a:rPr lang="cs-CZ" dirty="0" smtClean="0">
                <a:sym typeface="Symbol"/>
              </a:rPr>
              <a:t>2 LiOH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O + 3 H</a:t>
            </a:r>
            <a:r>
              <a:rPr lang="cs-CZ" baseline="-25000" dirty="0" smtClean="0"/>
              <a:t>2</a:t>
            </a:r>
            <a:r>
              <a:rPr lang="cs-CZ" dirty="0" smtClean="0"/>
              <a:t>O → </a:t>
            </a:r>
            <a:r>
              <a:rPr lang="cs-CZ" dirty="0" smtClean="0">
                <a:sym typeface="Symbol"/>
              </a:rPr>
              <a:t>2 NaOH + 2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→ </a:t>
            </a:r>
            <a:r>
              <a:rPr lang="cs-CZ" dirty="0" smtClean="0">
                <a:sym typeface="Symbol"/>
              </a:rPr>
              <a:t>2 KOH +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 + O</a:t>
            </a:r>
            <a:r>
              <a:rPr lang="cs-CZ" baseline="-25000" dirty="0" smtClean="0">
                <a:sym typeface="Symbol"/>
              </a:rPr>
              <a:t>2</a:t>
            </a:r>
            <a:br>
              <a:rPr lang="cs-CZ" baseline="-25000" dirty="0" smtClean="0">
                <a:sym typeface="Symbol"/>
              </a:rPr>
            </a:br>
            <a:r>
              <a:rPr lang="cs-CZ" dirty="0" smtClean="0">
                <a:sym typeface="Symbol"/>
              </a:rPr>
              <a:t/>
            </a:r>
            <a:br>
              <a:rPr lang="cs-CZ" dirty="0" smtClean="0">
                <a:sym typeface="Symbol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Reaktivita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00634"/>
          </a:xfrm>
        </p:spPr>
        <p:txBody>
          <a:bodyPr/>
          <a:lstStyle/>
          <a:p>
            <a:r>
              <a:rPr lang="cs-CZ" sz="2600" dirty="0" smtClean="0">
                <a:solidFill>
                  <a:srgbClr val="FFFF66"/>
                </a:solidFill>
                <a:sym typeface="Symbol"/>
              </a:rPr>
              <a:t>s dusíkem →  nitridy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6 Li + N</a:t>
            </a:r>
            <a:r>
              <a:rPr lang="cs-CZ" baseline="-25000" dirty="0" smtClean="0"/>
              <a:t>2</a:t>
            </a:r>
            <a:r>
              <a:rPr lang="cs-CZ" dirty="0" smtClean="0"/>
              <a:t> → </a:t>
            </a:r>
            <a:r>
              <a:rPr lang="cs-CZ" dirty="0" smtClean="0">
                <a:sym typeface="Symbol"/>
              </a:rPr>
              <a:t>2 Li</a:t>
            </a:r>
            <a:r>
              <a:rPr lang="cs-CZ" baseline="-25000" dirty="0" smtClean="0">
                <a:sym typeface="Symbol"/>
              </a:rPr>
              <a:t>3</a:t>
            </a:r>
            <a:r>
              <a:rPr lang="cs-CZ" dirty="0" smtClean="0">
                <a:sym typeface="Symbol"/>
              </a:rPr>
              <a:t>N</a:t>
            </a:r>
            <a:br>
              <a:rPr lang="cs-CZ" dirty="0" smtClean="0">
                <a:sym typeface="Symbol"/>
              </a:rPr>
            </a:br>
            <a:endParaRPr lang="cs-CZ" dirty="0" smtClean="0"/>
          </a:p>
          <a:p>
            <a:r>
              <a:rPr lang="cs-CZ" sz="2600" dirty="0" smtClean="0">
                <a:solidFill>
                  <a:srgbClr val="FFFF66"/>
                </a:solidFill>
                <a:sym typeface="Symbol"/>
              </a:rPr>
              <a:t>s halogeny →  halogenidy</a:t>
            </a:r>
            <a:r>
              <a:rPr lang="cs-CZ" dirty="0" smtClean="0">
                <a:sym typeface="Symbol"/>
              </a:rPr>
              <a:t/>
            </a:r>
            <a:br>
              <a:rPr lang="cs-CZ" dirty="0" smtClean="0">
                <a:sym typeface="Symbol"/>
              </a:rPr>
            </a:br>
            <a:r>
              <a:rPr lang="cs-CZ" dirty="0" smtClean="0">
                <a:sym typeface="Symbol"/>
              </a:rPr>
              <a:t>obecně: 2 Me + X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2 MeX</a:t>
            </a:r>
            <a:br>
              <a:rPr lang="cs-CZ" dirty="0" smtClean="0">
                <a:sym typeface="Symbol"/>
              </a:rPr>
            </a:br>
            <a:endParaRPr lang="cs-CZ" dirty="0" smtClean="0"/>
          </a:p>
          <a:p>
            <a:r>
              <a:rPr lang="cs-CZ" sz="2600" dirty="0" smtClean="0">
                <a:solidFill>
                  <a:srgbClr val="FFFF66"/>
                </a:solidFill>
                <a:sym typeface="Symbol"/>
              </a:rPr>
              <a:t>s vodou →  hydroxidy + vodík</a:t>
            </a:r>
            <a:r>
              <a:rPr lang="cs-CZ" dirty="0" smtClean="0">
                <a:sym typeface="Symbol"/>
              </a:rPr>
              <a:t/>
            </a:r>
            <a:br>
              <a:rPr lang="cs-CZ" dirty="0" smtClean="0">
                <a:sym typeface="Symbol"/>
              </a:rPr>
            </a:br>
            <a:r>
              <a:rPr lang="cs-CZ" dirty="0" smtClean="0">
                <a:sym typeface="Symbol"/>
              </a:rPr>
              <a:t>obecně: 2 Me + 2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2 MeOH + H</a:t>
            </a:r>
            <a:r>
              <a:rPr lang="cs-CZ" baseline="-25000" dirty="0" smtClean="0">
                <a:sym typeface="Symbol"/>
              </a:rPr>
              <a:t>2</a:t>
            </a:r>
            <a:br>
              <a:rPr lang="cs-CZ" baseline="-25000" dirty="0" smtClean="0">
                <a:sym typeface="Symbol"/>
              </a:rPr>
            </a:br>
            <a:r>
              <a:rPr lang="cs-CZ" b="1" dirty="0" smtClean="0">
                <a:solidFill>
                  <a:srgbClr val="FD5D61"/>
                </a:solidFill>
                <a:sym typeface="Symbol"/>
              </a:rPr>
              <a:t>prudké reakce!</a:t>
            </a:r>
            <a:endParaRPr lang="cs-CZ" b="1" dirty="0">
              <a:solidFill>
                <a:srgbClr val="FD5D6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Získávání a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66"/>
                </a:solidFill>
              </a:rPr>
              <a:t>Li, Na </a:t>
            </a:r>
            <a:r>
              <a:rPr lang="cs-CZ" dirty="0" smtClean="0"/>
              <a:t>– elektrolýzou tavenin chloridů nebo hydroxidů</a:t>
            </a:r>
            <a:br>
              <a:rPr lang="cs-CZ" dirty="0" smtClean="0"/>
            </a:br>
            <a:r>
              <a:rPr lang="cs-CZ" dirty="0" smtClean="0"/>
              <a:t>(kov se vylučuje na Fe katodě, anoda je grafitová)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solidFill>
                  <a:srgbClr val="FFFF66"/>
                </a:solidFill>
              </a:rPr>
              <a:t>K</a:t>
            </a:r>
            <a:r>
              <a:rPr lang="cs-CZ" dirty="0" smtClean="0"/>
              <a:t> – redukce Na z taveniny KCl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29576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99"/>
                </a:solidFill>
              </a:rPr>
              <a:t>Li</a:t>
            </a:r>
            <a:r>
              <a:rPr lang="cs-CZ" dirty="0" smtClean="0"/>
              <a:t> – slitiny (s Mg, Al), letectví, 	raketoplány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solidFill>
                  <a:srgbClr val="FFFF99"/>
                </a:solidFill>
              </a:rPr>
              <a:t>Na</a:t>
            </a:r>
            <a:r>
              <a:rPr lang="cs-CZ" dirty="0" smtClean="0"/>
              <a:t> – redukční činidlo (výroba Ti)</a:t>
            </a:r>
            <a:br>
              <a:rPr lang="cs-CZ" dirty="0" smtClean="0"/>
            </a:br>
            <a:r>
              <a:rPr lang="cs-CZ" dirty="0" smtClean="0"/>
              <a:t>	sodíkové výbojky (osvětlení)</a:t>
            </a:r>
            <a:br>
              <a:rPr lang="cs-CZ" dirty="0" smtClean="0"/>
            </a:br>
            <a:r>
              <a:rPr lang="cs-CZ" dirty="0" smtClean="0"/>
              <a:t>	chladicí kapalina v jaderném reaktoru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>
                <a:solidFill>
                  <a:srgbClr val="FFFF99"/>
                </a:solidFill>
              </a:rPr>
              <a:t>K</a:t>
            </a:r>
            <a:r>
              <a:rPr lang="cs-CZ" dirty="0" smtClean="0"/>
              <a:t> - chladicí kapalina v jaderném reaktoru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550926" indent="-514350">
              <a:buFont typeface="+mj-lt"/>
              <a:buAutoNum type="arabicPeriod"/>
            </a:pPr>
            <a:r>
              <a:rPr lang="cs-CZ" dirty="0" smtClean="0"/>
              <a:t>Alkalické kovy mají velkou elektronegativitu:</a:t>
            </a:r>
            <a:br>
              <a:rPr lang="cs-CZ" dirty="0" smtClean="0"/>
            </a:br>
            <a:r>
              <a:rPr lang="cs-CZ" dirty="0" smtClean="0"/>
              <a:t>ANO – NE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Který alkalický kov je v přírodě nejvzácnější?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Zhodnoťte reaktivitu alkalických kovů v závislosti na Z.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Jak se získává průmyslově Na a jak K?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Jaké je využití Na a K v jaderném reaktoru?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Jaké je další využití Na?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4305328" cy="4525963"/>
          </a:xfrm>
        </p:spPr>
        <p:txBody>
          <a:bodyPr>
            <a:normAutofit fontScale="77500" lnSpcReduction="20000"/>
          </a:bodyPr>
          <a:lstStyle/>
          <a:p>
            <a:pPr marL="550926" indent="-514350">
              <a:buFont typeface="+mj-lt"/>
              <a:buAutoNum type="arabicPeriod"/>
            </a:pPr>
            <a:r>
              <a:rPr lang="cs-CZ" dirty="0" smtClean="0"/>
              <a:t>NE, jsou to prvky s velmi nízkou elektronegativitou.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Francium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Reaktivita s Z roste, Rb a Cs jsou nejreaktivnější.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Na se vyrábí elektrolýzou taveniny NaCl, </a:t>
            </a:r>
            <a:br>
              <a:rPr lang="cs-CZ" dirty="0" smtClean="0"/>
            </a:br>
            <a:r>
              <a:rPr lang="cs-CZ" dirty="0" smtClean="0"/>
              <a:t>K redukcí taveniny KCl sodíkem.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Jako chladicí kapalina.</a:t>
            </a:r>
          </a:p>
          <a:p>
            <a:pPr marL="550926" indent="-514350">
              <a:buFont typeface="+mj-lt"/>
              <a:buAutoNum type="arabicPeriod"/>
            </a:pPr>
            <a:r>
              <a:rPr lang="cs-CZ" dirty="0" smtClean="0"/>
              <a:t>Např. jako redukční činidlo nebo do sodíkových výbojek.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a vyčíslete rovnice: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50926" indent="-514350">
              <a:buFont typeface="+mj-lt"/>
              <a:buAutoNum type="alphaUcPeriod"/>
            </a:pPr>
            <a:r>
              <a:rPr lang="cs-CZ" dirty="0" smtClean="0">
                <a:sym typeface="Symbol"/>
              </a:rPr>
              <a:t>Na + O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(vzdušný) </a:t>
            </a:r>
            <a:r>
              <a:rPr lang="cs-CZ" dirty="0" smtClean="0"/>
              <a:t>→</a:t>
            </a:r>
            <a:endParaRPr lang="cs-CZ" baseline="-25000" dirty="0" smtClean="0">
              <a:sym typeface="Symbol"/>
            </a:endParaRPr>
          </a:p>
          <a:p>
            <a:pPr marL="550926" indent="-514350">
              <a:buFont typeface="+mj-lt"/>
              <a:buAutoNum type="alphaUcPeriod"/>
            </a:pPr>
            <a:r>
              <a:rPr lang="cs-CZ" dirty="0" smtClean="0"/>
              <a:t>Li</a:t>
            </a:r>
            <a:r>
              <a:rPr lang="cs-CZ" baseline="-25000" dirty="0" smtClean="0"/>
              <a:t>2</a:t>
            </a:r>
            <a:r>
              <a:rPr lang="cs-CZ" dirty="0" smtClean="0"/>
              <a:t>O + H</a:t>
            </a:r>
            <a:r>
              <a:rPr lang="cs-CZ" baseline="-25000" dirty="0" smtClean="0"/>
              <a:t>2</a:t>
            </a:r>
            <a:r>
              <a:rPr lang="cs-CZ" dirty="0" smtClean="0"/>
              <a:t>O →</a:t>
            </a:r>
            <a:endParaRPr lang="cs-CZ" dirty="0" smtClean="0">
              <a:sym typeface="Symbol"/>
            </a:endParaRPr>
          </a:p>
          <a:p>
            <a:pPr marL="550926" indent="-514350">
              <a:buFont typeface="+mj-lt"/>
              <a:buAutoNum type="alphaUcPeriod"/>
            </a:pP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O + H</a:t>
            </a:r>
            <a:r>
              <a:rPr lang="cs-CZ" baseline="-25000" dirty="0" smtClean="0"/>
              <a:t>2</a:t>
            </a:r>
            <a:r>
              <a:rPr lang="cs-CZ" dirty="0" smtClean="0"/>
              <a:t>O →</a:t>
            </a:r>
            <a:endParaRPr lang="cs-CZ" dirty="0" smtClean="0">
              <a:sym typeface="Symbol"/>
            </a:endParaRPr>
          </a:p>
          <a:p>
            <a:pPr marL="550926" indent="-514350">
              <a:buFont typeface="+mj-lt"/>
              <a:buAutoNum type="alphaUcPeriod"/>
            </a:pPr>
            <a:r>
              <a:rPr lang="cs-CZ" dirty="0" smtClean="0">
                <a:sym typeface="Symbol"/>
              </a:rPr>
              <a:t>Li + Cl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→</a:t>
            </a:r>
            <a:endParaRPr lang="cs-CZ" dirty="0" smtClean="0">
              <a:sym typeface="Symbol"/>
            </a:endParaRPr>
          </a:p>
          <a:p>
            <a:pPr marL="550926" indent="-514350">
              <a:buFont typeface="+mj-lt"/>
              <a:buAutoNum type="alphaUcPeriod"/>
            </a:pPr>
            <a:r>
              <a:rPr lang="cs-CZ" dirty="0" smtClean="0">
                <a:sym typeface="Symbol"/>
              </a:rPr>
              <a:t>K +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 </a:t>
            </a:r>
            <a:r>
              <a:rPr lang="cs-CZ" dirty="0" smtClean="0"/>
              <a:t>→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Řešení:</a:t>
            </a:r>
          </a:p>
          <a:p>
            <a:pPr marL="550926" indent="-514350">
              <a:buFont typeface="+mj-lt"/>
              <a:buAutoNum type="alphaUcPeriod"/>
            </a:pPr>
            <a:r>
              <a:rPr lang="cs-CZ" dirty="0" smtClean="0">
                <a:sym typeface="Symbol"/>
              </a:rPr>
              <a:t>2 Na + O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(vzdušný)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Na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</a:t>
            </a:r>
            <a:r>
              <a:rPr lang="cs-CZ" baseline="-25000" dirty="0" smtClean="0">
                <a:sym typeface="Symbol"/>
              </a:rPr>
              <a:t>2</a:t>
            </a:r>
          </a:p>
          <a:p>
            <a:pPr marL="550926" indent="-514350">
              <a:buFont typeface="+mj-lt"/>
              <a:buAutoNum type="alphaUcPeriod"/>
            </a:pPr>
            <a:r>
              <a:rPr lang="cs-CZ" dirty="0" smtClean="0"/>
              <a:t>Li</a:t>
            </a:r>
            <a:r>
              <a:rPr lang="cs-CZ" baseline="-25000" dirty="0" smtClean="0"/>
              <a:t>2</a:t>
            </a:r>
            <a:r>
              <a:rPr lang="cs-CZ" dirty="0" smtClean="0"/>
              <a:t>O + H</a:t>
            </a:r>
            <a:r>
              <a:rPr lang="cs-CZ" baseline="-25000" dirty="0" smtClean="0"/>
              <a:t>2</a:t>
            </a:r>
            <a:r>
              <a:rPr lang="cs-CZ" dirty="0" smtClean="0"/>
              <a:t>O → </a:t>
            </a:r>
            <a:r>
              <a:rPr lang="cs-CZ" dirty="0" smtClean="0">
                <a:sym typeface="Symbol"/>
              </a:rPr>
              <a:t>2 LiOH</a:t>
            </a:r>
          </a:p>
          <a:p>
            <a:pPr marL="550926" indent="-514350">
              <a:buFont typeface="+mj-lt"/>
              <a:buAutoNum type="alphaUcPeriod"/>
            </a:pPr>
            <a:r>
              <a:rPr lang="cs-CZ" dirty="0" smtClean="0"/>
              <a:t>Na</a:t>
            </a:r>
            <a:r>
              <a:rPr lang="cs-CZ" baseline="-25000" dirty="0" smtClean="0"/>
              <a:t>2</a:t>
            </a:r>
            <a:r>
              <a:rPr lang="cs-CZ" dirty="0" smtClean="0"/>
              <a:t>O + 3 H</a:t>
            </a:r>
            <a:r>
              <a:rPr lang="cs-CZ" baseline="-25000" dirty="0" smtClean="0"/>
              <a:t>2</a:t>
            </a:r>
            <a:r>
              <a:rPr lang="cs-CZ" dirty="0" smtClean="0"/>
              <a:t>O → </a:t>
            </a:r>
            <a:r>
              <a:rPr lang="cs-CZ" dirty="0" smtClean="0">
                <a:sym typeface="Symbol"/>
              </a:rPr>
              <a:t>2 NaOH + 2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</a:t>
            </a:r>
          </a:p>
          <a:p>
            <a:pPr marL="550926" indent="-514350">
              <a:buFont typeface="+mj-lt"/>
              <a:buAutoNum type="alphaUcPeriod"/>
            </a:pPr>
            <a:r>
              <a:rPr lang="cs-CZ" dirty="0" smtClean="0">
                <a:sym typeface="Symbol"/>
              </a:rPr>
              <a:t>2 Li + Cl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2 </a:t>
            </a:r>
            <a:r>
              <a:rPr lang="cs-CZ" dirty="0" err="1" smtClean="0">
                <a:sym typeface="Symbol"/>
              </a:rPr>
              <a:t>LiCl</a:t>
            </a:r>
            <a:endParaRPr lang="cs-CZ" dirty="0" smtClean="0">
              <a:sym typeface="Symbol"/>
            </a:endParaRPr>
          </a:p>
          <a:p>
            <a:pPr marL="550926" indent="-514350">
              <a:buFont typeface="+mj-lt"/>
              <a:buAutoNum type="alphaUcPeriod"/>
            </a:pPr>
            <a:r>
              <a:rPr lang="cs-CZ" dirty="0" smtClean="0">
                <a:sym typeface="Symbol"/>
              </a:rPr>
              <a:t>2 K + 2 H</a:t>
            </a:r>
            <a:r>
              <a:rPr lang="cs-CZ" baseline="-25000" dirty="0" smtClean="0">
                <a:sym typeface="Symbol"/>
              </a:rPr>
              <a:t>2</a:t>
            </a:r>
            <a:r>
              <a:rPr lang="cs-CZ" dirty="0" smtClean="0">
                <a:sym typeface="Symbol"/>
              </a:rPr>
              <a:t>O </a:t>
            </a:r>
            <a:r>
              <a:rPr lang="cs-CZ" dirty="0" smtClean="0"/>
              <a:t>→ </a:t>
            </a:r>
            <a:r>
              <a:rPr lang="cs-CZ" dirty="0" smtClean="0">
                <a:sym typeface="Symbol"/>
              </a:rPr>
              <a:t>2 KOH + H</a:t>
            </a:r>
            <a:r>
              <a:rPr lang="cs-CZ" baseline="-25000" dirty="0" smtClean="0">
                <a:sym typeface="Symbol"/>
              </a:rPr>
              <a:t>2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4355976" y="1628800"/>
            <a:ext cx="3312368" cy="28803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347864" y="2069232"/>
            <a:ext cx="3312368" cy="28803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350722" y="2492896"/>
            <a:ext cx="3312368" cy="28803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350722" y="2894469"/>
            <a:ext cx="3312368" cy="28803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380358" y="3274748"/>
            <a:ext cx="3312368" cy="28803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Citace:</a:t>
            </a:r>
          </a:p>
          <a:p>
            <a:pPr>
              <a:buNone/>
            </a:pPr>
            <a:r>
              <a:rPr lang="cs-CZ" sz="1600" dirty="0" smtClean="0"/>
              <a:t>Archiv autora</a:t>
            </a:r>
          </a:p>
          <a:p>
            <a:pPr>
              <a:buNone/>
            </a:pPr>
            <a:r>
              <a:rPr lang="cs-CZ" sz="1600" dirty="0" smtClean="0"/>
              <a:t>Slide5:</a:t>
            </a:r>
          </a:p>
          <a:p>
            <a:pPr>
              <a:buNone/>
            </a:pPr>
            <a:r>
              <a:rPr lang="cs-CZ" sz="1600" b="1" dirty="0" smtClean="0"/>
              <a:t>Li:</a:t>
            </a:r>
            <a:r>
              <a:rPr lang="cs-CZ" sz="1600" dirty="0" smtClean="0"/>
              <a:t> </a:t>
            </a:r>
            <a:r>
              <a:rPr lang="nl-NL" sz="1600" dirty="0" smtClean="0"/>
              <a:t>HERGE, Jan. </a:t>
            </a:r>
            <a:r>
              <a:rPr lang="nl-NL" sz="1600" i="1" dirty="0" smtClean="0"/>
              <a:t>Wikipedia</a:t>
            </a:r>
            <a:r>
              <a:rPr lang="nl-NL" sz="1600" dirty="0" smtClean="0"/>
              <a:t> [online]. [cit. 27.1.2013]. Dostupný na WWW: </a:t>
            </a:r>
            <a:r>
              <a:rPr lang="nl-NL" sz="1600" dirty="0" smtClean="0">
                <a:hlinkClick r:id="rId2"/>
              </a:rPr>
              <a:t>http://cs.wikipedia.org/wiki/Soubor:Flammenf%C3%A4rbungLi.png</a:t>
            </a:r>
            <a:endParaRPr lang="cs-CZ" sz="1600" dirty="0" smtClean="0"/>
          </a:p>
          <a:p>
            <a:pPr>
              <a:buNone/>
            </a:pPr>
            <a:r>
              <a:rPr lang="cs-CZ" sz="1600" b="1" dirty="0" smtClean="0"/>
              <a:t>Na:</a:t>
            </a:r>
            <a:r>
              <a:rPr lang="cs-CZ" sz="1600" dirty="0" smtClean="0"/>
              <a:t> </a:t>
            </a:r>
            <a:r>
              <a:rPr lang="nl-NL" sz="1600" dirty="0" smtClean="0"/>
              <a:t>WEDEL NIELSEN, Søren. </a:t>
            </a:r>
            <a:r>
              <a:rPr lang="nl-NL" sz="1600" i="1" dirty="0" smtClean="0"/>
              <a:t>Wikipedia</a:t>
            </a:r>
            <a:r>
              <a:rPr lang="nl-NL" sz="1600" dirty="0" smtClean="0"/>
              <a:t> [online]. [cit. 27.1.2013]. Dostupný na WWW: </a:t>
            </a:r>
            <a:r>
              <a:rPr lang="nl-NL" sz="1600" dirty="0" smtClean="0">
                <a:hlinkClick r:id="rId3"/>
              </a:rPr>
              <a:t>http://cs.wikipedia.org/wiki/Soubor:Flametest--Na.swn.jpg</a:t>
            </a:r>
            <a:endParaRPr lang="cs-CZ" sz="1600" dirty="0" smtClean="0"/>
          </a:p>
          <a:p>
            <a:pPr>
              <a:buNone/>
            </a:pPr>
            <a:r>
              <a:rPr lang="cs-CZ" sz="1600" b="1" dirty="0" smtClean="0"/>
              <a:t>K:</a:t>
            </a:r>
            <a:r>
              <a:rPr lang="cs-CZ" sz="1600" dirty="0" smtClean="0"/>
              <a:t> </a:t>
            </a:r>
            <a:r>
              <a:rPr lang="nl-NL" sz="1600" dirty="0" smtClean="0"/>
              <a:t>HERGE, Jan. </a:t>
            </a:r>
            <a:r>
              <a:rPr lang="nl-NL" sz="1600" i="1" dirty="0" smtClean="0"/>
              <a:t>Wikipedia</a:t>
            </a:r>
            <a:r>
              <a:rPr lang="nl-NL" sz="1600" dirty="0" smtClean="0"/>
              <a:t> [online]. [cit. 27.1.2013]. Dostupný na WWW: </a:t>
            </a:r>
            <a:r>
              <a:rPr lang="nl-NL" sz="1600" dirty="0" smtClean="0">
                <a:hlinkClick r:id="rId4"/>
              </a:rPr>
              <a:t>http://cs.wikipedia.org/wiki/Soubor:Flammenf%C3%A4rbungK.png</a:t>
            </a:r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194</TotalTime>
  <Words>323</Words>
  <Application>Microsoft Office PowerPoint</Application>
  <PresentationFormat>Předvádění na obrazovce (4:3)</PresentationFormat>
  <Paragraphs>98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Snímek 1</vt:lpstr>
      <vt:lpstr>ANOTACE</vt:lpstr>
      <vt:lpstr>ALKALICKÉ KOVY (s – prvky) Li, Na, K, Rb, Cs, Fr* </vt:lpstr>
      <vt:lpstr>Charakteristika skupiny</vt:lpstr>
      <vt:lpstr>Výskyt:</vt:lpstr>
      <vt:lpstr>Výskyt:</vt:lpstr>
      <vt:lpstr>Fyzikální vlastnosti</vt:lpstr>
      <vt:lpstr>Chemické vlastnosti</vt:lpstr>
      <vt:lpstr>Reaktivita</vt:lpstr>
      <vt:lpstr>Reaktivita</vt:lpstr>
      <vt:lpstr>Získávání a výroba</vt:lpstr>
      <vt:lpstr>Užití</vt:lpstr>
      <vt:lpstr>Kontrolní otázky:</vt:lpstr>
      <vt:lpstr>Doplňte a vyčíslete rovnice: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– prvky Li, Na, K, Rb, Cs, Fr </dc:title>
  <cp:lastModifiedBy>WINUBU</cp:lastModifiedBy>
  <cp:revision>40</cp:revision>
  <dcterms:modified xsi:type="dcterms:W3CDTF">2013-02-10T14:16:17Z</dcterms:modified>
</cp:coreProperties>
</file>