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74" r:id="rId11"/>
    <p:sldId id="27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99FF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F6D82-715E-41A8-8406-97DF99B4EC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E9FFE-008E-417F-BA33-089DFC0A0A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220D0B-A536-40C1-A48E-431EE09FF66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3D70B5-F9A1-4149-AB4F-57919BD15C3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15475F-80A0-44EA-A0F7-71F91931920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diumHydroxide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VY_32_INOVACE_06B_09 Alkalické kovy 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31.1.2013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výklad učiva  o </a:t>
            </a:r>
            <a:r>
              <a:rPr lang="cs-CZ" sz="1400" dirty="0" smtClean="0">
                <a:latin typeface="Calibri" pitchFamily="34" charset="0"/>
              </a:rPr>
              <a:t>hydroxidech </a:t>
            </a:r>
            <a:r>
              <a:rPr lang="cs-CZ" sz="1400" dirty="0" smtClean="0">
                <a:latin typeface="Calibri" pitchFamily="34" charset="0"/>
              </a:rPr>
              <a:t>alkalických kovů a jejich </a:t>
            </a:r>
            <a:r>
              <a:rPr lang="cs-CZ" sz="1400" dirty="0" smtClean="0">
                <a:latin typeface="Calibri" pitchFamily="34" charset="0"/>
              </a:rPr>
              <a:t>výrobách.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První část je určena jako podpora výkladu učitele a je doplněna ilustračními obrázky zmiňovaných sloučenin.</a:t>
            </a:r>
            <a:br>
              <a:rPr lang="cs-CZ" sz="1400" dirty="0" smtClean="0">
                <a:latin typeface="Calibri" pitchFamily="34" charset="0"/>
              </a:rPr>
            </a:br>
            <a:r>
              <a:rPr lang="cs-CZ" sz="1400" dirty="0" smtClean="0">
                <a:latin typeface="Calibri" pitchFamily="34" charset="0"/>
              </a:rPr>
              <a:t>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Druhá část obsahuje kontrolní otázky formou interaktivního cvičení, kde žáci  mohou doplňovat odpovědi buď ústně, nebo do promítaného zadání na tabuli fixem, nebo pomocí světelného pera na interaktivní tabuli. </a:t>
            </a: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357298"/>
            <a:ext cx="6480048" cy="2428892"/>
          </a:xfrm>
        </p:spPr>
        <p:txBody>
          <a:bodyPr>
            <a:normAutofit/>
          </a:bodyPr>
          <a:lstStyle/>
          <a:p>
            <a:r>
              <a:rPr lang="cs-CZ" cap="none" dirty="0" smtClean="0"/>
              <a:t>ALKALICKÉ KOVY</a:t>
            </a:r>
            <a:br>
              <a:rPr lang="cs-CZ" cap="none" dirty="0" smtClean="0"/>
            </a:br>
            <a:r>
              <a:rPr lang="cs-CZ" cap="none" dirty="0" smtClean="0"/>
              <a:t>(s – prvky)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cap="none" dirty="0" smtClean="0"/>
              <a:t>Li, Na, K, Rb, Cs, Fr</a:t>
            </a:r>
            <a:r>
              <a:rPr cap="none" smtClean="0"/>
              <a:t>*</a:t>
            </a:r>
            <a:r>
              <a:rPr lang="cs-CZ" cap="none" dirty="0" smtClean="0"/>
              <a:t> 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786190"/>
            <a:ext cx="6929486" cy="681030"/>
          </a:xfrm>
        </p:spPr>
        <p:txBody>
          <a:bodyPr/>
          <a:lstStyle/>
          <a:p>
            <a:r>
              <a:rPr lang="cs-CZ" dirty="0" smtClean="0"/>
              <a:t>Sloučeniny - hydroxidy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15328" cy="4525963"/>
          </a:xfrm>
        </p:spPr>
        <p:txBody>
          <a:bodyPr/>
          <a:lstStyle/>
          <a:p>
            <a:r>
              <a:rPr lang="cs-CZ" dirty="0" smtClean="0"/>
              <a:t>iontové sloučeniny → tvoří iontové krystaly</a:t>
            </a:r>
            <a:br>
              <a:rPr lang="cs-CZ" dirty="0" smtClean="0"/>
            </a:br>
            <a:r>
              <a:rPr lang="cs-CZ" dirty="0" smtClean="0"/>
              <a:t>(kromě Li, u něj převládá kovalentní charakter)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vysoké t</a:t>
            </a:r>
            <a:r>
              <a:rPr lang="cs-CZ" baseline="-25000" dirty="0" smtClean="0"/>
              <a:t>t</a:t>
            </a:r>
            <a:r>
              <a:rPr lang="cs-CZ" dirty="0" smtClean="0"/>
              <a:t> a t</a:t>
            </a:r>
            <a:r>
              <a:rPr lang="cs-CZ" baseline="-25000" dirty="0" smtClean="0"/>
              <a:t>v</a:t>
            </a:r>
            <a:r>
              <a:rPr lang="cs-CZ" dirty="0" smtClean="0"/>
              <a:t>, bezbarvé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 tavenině i v roztoku vedou elektrický proud</a:t>
            </a:r>
            <a:br>
              <a:rPr lang="cs-CZ" dirty="0" smtClean="0"/>
            </a:br>
            <a:r>
              <a:rPr lang="cs-CZ" dirty="0" smtClean="0"/>
              <a:t>→ disociují na ionty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02px-SodiumHydroxid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4286256"/>
            <a:ext cx="2636843" cy="209550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NaOH – hydroxid sodný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115328" cy="4125923"/>
          </a:xfrm>
        </p:spPr>
        <p:txBody>
          <a:bodyPr/>
          <a:lstStyle/>
          <a:p>
            <a:r>
              <a:rPr lang="cs-CZ" dirty="0" smtClean="0"/>
              <a:t>silný žíravý louh</a:t>
            </a:r>
          </a:p>
          <a:p>
            <a:r>
              <a:rPr lang="cs-CZ" dirty="0" smtClean="0"/>
              <a:t>tuhá látka (pecičky), ve vodě zcela disociuje</a:t>
            </a:r>
          </a:p>
          <a:p>
            <a:r>
              <a:rPr lang="cs-CZ" dirty="0" smtClean="0"/>
              <a:t>hygroskopický</a:t>
            </a:r>
          </a:p>
          <a:p>
            <a:r>
              <a:rPr lang="cs-CZ" dirty="0" smtClean="0"/>
              <a:t>užití: 	výroba mýdla</a:t>
            </a:r>
            <a:br>
              <a:rPr lang="cs-CZ" dirty="0" smtClean="0"/>
            </a:br>
            <a:r>
              <a:rPr lang="cs-CZ" dirty="0" smtClean="0"/>
              <a:t>		výroba celulosy a papíru</a:t>
            </a:r>
            <a:br>
              <a:rPr lang="cs-CZ" dirty="0" smtClean="0"/>
            </a:br>
            <a:r>
              <a:rPr lang="cs-CZ" dirty="0" smtClean="0"/>
              <a:t>		výroba umělého hedvábí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500430" y="3929066"/>
            <a:ext cx="785818" cy="35719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NaOH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58204" cy="528641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 roztoku NaCl elektrolýzou</a:t>
            </a:r>
            <a:br>
              <a:rPr lang="cs-CZ" dirty="0" smtClean="0"/>
            </a:br>
            <a:r>
              <a:rPr lang="cs-CZ" dirty="0" smtClean="0"/>
              <a:t>NaCl – z mořské vody nebo těžba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66"/>
                </a:solidFill>
              </a:rPr>
              <a:t>1. amalgámový způsob (starší)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dirty="0" smtClean="0"/>
              <a:t>NaCl → Na</a:t>
            </a:r>
            <a:r>
              <a:rPr lang="cs-CZ" baseline="30000" dirty="0" smtClean="0"/>
              <a:t>+</a:t>
            </a:r>
            <a:r>
              <a:rPr lang="cs-CZ" dirty="0" smtClean="0"/>
              <a:t> + Cl</a:t>
            </a:r>
            <a:r>
              <a:rPr lang="cs-CZ" baseline="30000" dirty="0" smtClean="0"/>
              <a:t>-</a:t>
            </a:r>
            <a:br>
              <a:rPr lang="cs-CZ" baseline="30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používá Hg katodu, na které s Na vzniká amalgám</a:t>
            </a:r>
            <a:br>
              <a:rPr lang="cs-CZ" dirty="0" smtClean="0"/>
            </a:br>
            <a:r>
              <a:rPr lang="cs-CZ" dirty="0" smtClean="0"/>
              <a:t>Na</a:t>
            </a:r>
            <a:r>
              <a:rPr lang="cs-CZ" baseline="30000" dirty="0" smtClean="0"/>
              <a:t>+</a:t>
            </a:r>
            <a:r>
              <a:rPr lang="cs-CZ" dirty="0" smtClean="0"/>
              <a:t> + e</a:t>
            </a:r>
            <a:r>
              <a:rPr lang="cs-CZ" baseline="30000" dirty="0" smtClean="0"/>
              <a:t>-</a:t>
            </a:r>
            <a:r>
              <a:rPr lang="cs-CZ" dirty="0" smtClean="0"/>
              <a:t> + x Hg → NaHg</a:t>
            </a:r>
            <a:r>
              <a:rPr lang="cs-CZ" baseline="-25000" dirty="0" smtClean="0"/>
              <a:t>x </a:t>
            </a:r>
            <a:r>
              <a:rPr lang="cs-CZ" dirty="0" smtClean="0"/>
              <a:t>(l)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ten reaguje s vodou a vzniká hydroxid</a:t>
            </a:r>
            <a:br>
              <a:rPr lang="cs-CZ" dirty="0" smtClean="0"/>
            </a:br>
            <a:r>
              <a:rPr lang="cs-CZ" dirty="0" smtClean="0"/>
              <a:t>2NaHg</a:t>
            </a:r>
            <a:r>
              <a:rPr lang="cs-CZ" baseline="-25000" dirty="0" smtClean="0"/>
              <a:t>x</a:t>
            </a:r>
            <a:r>
              <a:rPr lang="cs-CZ" dirty="0" smtClean="0"/>
              <a:t> + 2 H</a:t>
            </a:r>
            <a:r>
              <a:rPr lang="cs-CZ" baseline="-25000" dirty="0" smtClean="0"/>
              <a:t>2</a:t>
            </a:r>
            <a:r>
              <a:rPr lang="cs-CZ" dirty="0" smtClean="0"/>
              <a:t>O → 2 </a:t>
            </a:r>
            <a:r>
              <a:rPr lang="cs-CZ" b="1" dirty="0" smtClean="0">
                <a:solidFill>
                  <a:srgbClr val="FF0000"/>
                </a:solidFill>
              </a:rPr>
              <a:t>NaOH</a:t>
            </a:r>
            <a:r>
              <a:rPr lang="cs-CZ" dirty="0" smtClean="0"/>
              <a:t> + 2 Hg(l) + H</a:t>
            </a:r>
            <a:r>
              <a:rPr lang="cs-CZ" baseline="-25000" dirty="0" smtClean="0"/>
              <a:t>2</a:t>
            </a:r>
            <a:r>
              <a:rPr lang="cs-CZ" dirty="0" smtClean="0"/>
              <a:t>(g)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C anodě se vylučuje Cl</a:t>
            </a:r>
            <a:r>
              <a:rPr lang="cs-CZ" baseline="-25000" dirty="0" smtClean="0"/>
              <a:t>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kvůli jedovaté Hg se opouští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929322" y="3500438"/>
            <a:ext cx="1071570" cy="42862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NaOH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428992" y="2928934"/>
            <a:ext cx="57150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214810" y="4071942"/>
            <a:ext cx="57150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FF66"/>
                </a:solidFill>
              </a:rPr>
              <a:t>2. způsob - diafragmová elektrolýza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dirty="0" smtClean="0"/>
              <a:t>elektrody odděleny polopropustnou membránou = diafragmou</a:t>
            </a:r>
            <a:br>
              <a:rPr lang="cs-CZ" dirty="0" smtClean="0"/>
            </a:br>
            <a:r>
              <a:rPr lang="cs-CZ" dirty="0" smtClean="0"/>
              <a:t>(propustí Na</a:t>
            </a:r>
            <a:r>
              <a:rPr lang="cs-CZ" baseline="30000" dirty="0" smtClean="0"/>
              <a:t>+</a:t>
            </a:r>
            <a:r>
              <a:rPr lang="cs-CZ" dirty="0" smtClean="0"/>
              <a:t> a H</a:t>
            </a:r>
            <a:r>
              <a:rPr lang="cs-CZ" baseline="-25000" dirty="0" smtClean="0"/>
              <a:t>2</a:t>
            </a:r>
            <a:r>
              <a:rPr lang="cs-CZ" dirty="0" smtClean="0"/>
              <a:t>O, ale ne Cl</a:t>
            </a:r>
            <a:r>
              <a:rPr lang="cs-CZ" baseline="30000" dirty="0" smtClean="0"/>
              <a:t>-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disociace: NaCl → Na</a:t>
            </a:r>
            <a:r>
              <a:rPr lang="cs-CZ" baseline="30000" dirty="0" smtClean="0"/>
              <a:t>+</a:t>
            </a:r>
            <a:r>
              <a:rPr lang="cs-CZ" dirty="0" smtClean="0"/>
              <a:t> + Cl</a:t>
            </a:r>
            <a:r>
              <a:rPr lang="cs-CZ" baseline="30000" dirty="0" smtClean="0"/>
              <a:t>-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</a:t>
            </a:r>
            <a:r>
              <a:rPr lang="cs-CZ" baseline="30000" dirty="0" smtClean="0"/>
              <a:t>+</a:t>
            </a:r>
            <a:r>
              <a:rPr lang="cs-CZ" dirty="0" smtClean="0"/>
              <a:t>: 2 Cl</a:t>
            </a:r>
            <a:r>
              <a:rPr lang="cs-CZ" baseline="30000" dirty="0" smtClean="0"/>
              <a:t>-</a:t>
            </a:r>
            <a:r>
              <a:rPr lang="cs-CZ" dirty="0" smtClean="0"/>
              <a:t> - 2e</a:t>
            </a:r>
            <a:r>
              <a:rPr lang="cs-CZ" baseline="30000" dirty="0" smtClean="0"/>
              <a:t>-</a:t>
            </a:r>
            <a:r>
              <a:rPr lang="cs-CZ" dirty="0" smtClean="0"/>
              <a:t> → Cl</a:t>
            </a:r>
            <a:r>
              <a:rPr lang="cs-CZ" baseline="-25000" dirty="0" smtClean="0"/>
              <a:t>2</a:t>
            </a:r>
            <a:r>
              <a:rPr lang="cs-CZ" dirty="0" smtClean="0"/>
              <a:t>(g)			</a:t>
            </a:r>
            <a:r>
              <a:rPr lang="cs-CZ" b="1" dirty="0" smtClean="0">
                <a:solidFill>
                  <a:srgbClr val="FF0000"/>
                </a:solidFill>
              </a:rPr>
              <a:t>NaOH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</a:t>
            </a:r>
            <a:r>
              <a:rPr lang="cs-CZ" baseline="30000" dirty="0" smtClean="0"/>
              <a:t>-</a:t>
            </a:r>
            <a:r>
              <a:rPr lang="cs-CZ" dirty="0" smtClean="0"/>
              <a:t>: 2H</a:t>
            </a:r>
            <a:r>
              <a:rPr lang="cs-CZ" baseline="-25000" dirty="0" smtClean="0"/>
              <a:t>2</a:t>
            </a:r>
            <a:r>
              <a:rPr lang="cs-CZ" dirty="0" smtClean="0"/>
              <a:t>O + 2e</a:t>
            </a:r>
            <a:r>
              <a:rPr lang="cs-CZ" baseline="30000" dirty="0" smtClean="0"/>
              <a:t>-</a:t>
            </a:r>
            <a:r>
              <a:rPr lang="cs-CZ" dirty="0" smtClean="0"/>
              <a:t> → H</a:t>
            </a:r>
            <a:r>
              <a:rPr lang="cs-CZ" baseline="-25000" dirty="0" smtClean="0"/>
              <a:t>2</a:t>
            </a:r>
            <a:r>
              <a:rPr lang="cs-CZ" dirty="0" smtClean="0"/>
              <a:t>(g) + OH</a:t>
            </a:r>
            <a:r>
              <a:rPr lang="cs-CZ" baseline="30000" dirty="0" smtClean="0"/>
              <a:t>-</a:t>
            </a:r>
            <a:br>
              <a:rPr lang="cs-CZ" baseline="30000" dirty="0" smtClean="0"/>
            </a:br>
            <a:r>
              <a:rPr lang="cs-CZ" baseline="30000" dirty="0" smtClean="0"/>
              <a:t/>
            </a:r>
            <a:br>
              <a:rPr lang="cs-CZ" baseline="30000" dirty="0" smtClean="0"/>
            </a:br>
            <a:r>
              <a:rPr lang="cs-CZ" dirty="0" smtClean="0"/>
              <a:t>produkty: NaOH, Cl</a:t>
            </a:r>
            <a:r>
              <a:rPr lang="cs-CZ" baseline="-25000" dirty="0" smtClean="0"/>
              <a:t>2</a:t>
            </a:r>
            <a:r>
              <a:rPr lang="cs-CZ" dirty="0" smtClean="0"/>
              <a:t>, H</a:t>
            </a:r>
            <a:r>
              <a:rPr lang="cs-CZ" baseline="-25000" dirty="0" smtClean="0"/>
              <a:t>2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4000496" y="3357562"/>
            <a:ext cx="192882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4786314" y="3857628"/>
            <a:ext cx="1143008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NaOH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Zajímavost:</a:t>
            </a:r>
            <a:br>
              <a:rPr lang="cs-CZ" dirty="0" smtClean="0"/>
            </a:br>
            <a:r>
              <a:rPr lang="cs-CZ" dirty="0" smtClean="0"/>
              <a:t>roztok NaOH se odpařuje a zahušťuje a posléze rozstřikuje na vyhřívaný válec, kde se kapky vysuší a vzniknou charakteristické pecičky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71538" y="5429264"/>
            <a:ext cx="6357982" cy="50006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KOH – hydroxid draselný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obdobně jako NaOH</a:t>
            </a:r>
            <a:br>
              <a:rPr lang="cs-CZ" dirty="0" smtClean="0"/>
            </a:br>
            <a:r>
              <a:rPr lang="cs-CZ" dirty="0" smtClean="0"/>
              <a:t>silný žíravý louh, hygroskopický</a:t>
            </a:r>
          </a:p>
          <a:p>
            <a:r>
              <a:rPr lang="cs-CZ" dirty="0" smtClean="0"/>
              <a:t>Užití:	výroba pryže</a:t>
            </a:r>
            <a:br>
              <a:rPr lang="cs-CZ" dirty="0" smtClean="0"/>
            </a:br>
            <a:r>
              <a:rPr lang="cs-CZ" dirty="0" smtClean="0"/>
              <a:t>		výroba K</a:t>
            </a:r>
            <a:r>
              <a:rPr lang="cs-CZ" baseline="-25000" dirty="0" smtClean="0"/>
              <a:t>3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r>
              <a:rPr lang="cs-CZ" dirty="0" smtClean="0"/>
              <a:t> do tekutých 			mycích prostředků</a:t>
            </a:r>
          </a:p>
          <a:p>
            <a:r>
              <a:rPr lang="cs-CZ" dirty="0" smtClean="0"/>
              <a:t>Výroba: elektrolýzou roztoku KCl</a:t>
            </a:r>
            <a:br>
              <a:rPr lang="cs-CZ" dirty="0" smtClean="0"/>
            </a:br>
            <a:r>
              <a:rPr lang="cs-CZ" dirty="0" smtClean="0"/>
              <a:t>		dříve varem K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s Ca(OH)</a:t>
            </a:r>
            <a:r>
              <a:rPr lang="cs-CZ" baseline="-25000" dirty="0" smtClean="0"/>
              <a:t>2</a:t>
            </a:r>
            <a:br>
              <a:rPr lang="cs-CZ" baseline="-25000" dirty="0" smtClean="0"/>
            </a:br>
            <a:r>
              <a:rPr lang="cs-CZ" baseline="-25000" dirty="0" smtClean="0"/>
              <a:t>		</a:t>
            </a:r>
            <a:r>
              <a:rPr lang="cs-CZ" sz="2000" dirty="0" smtClean="0"/>
              <a:t>(doplňte rovnici)</a:t>
            </a:r>
          </a:p>
          <a:p>
            <a:pPr algn="ctr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bg2"/>
                </a:solidFill>
              </a:rPr>
              <a:t>K</a:t>
            </a:r>
            <a:r>
              <a:rPr lang="cs-CZ" baseline="-25000" dirty="0" smtClean="0">
                <a:solidFill>
                  <a:schemeClr val="bg2"/>
                </a:solidFill>
              </a:rPr>
              <a:t>2</a:t>
            </a:r>
            <a:r>
              <a:rPr lang="cs-CZ" dirty="0" smtClean="0">
                <a:solidFill>
                  <a:schemeClr val="bg2"/>
                </a:solidFill>
              </a:rPr>
              <a:t>CO</a:t>
            </a:r>
            <a:r>
              <a:rPr lang="cs-CZ" baseline="-25000" dirty="0" smtClean="0">
                <a:solidFill>
                  <a:schemeClr val="bg2"/>
                </a:solidFill>
              </a:rPr>
              <a:t>3</a:t>
            </a:r>
            <a:r>
              <a:rPr lang="cs-CZ" dirty="0" smtClean="0">
                <a:solidFill>
                  <a:schemeClr val="bg2"/>
                </a:solidFill>
              </a:rPr>
              <a:t> + Ca(OH)</a:t>
            </a:r>
            <a:r>
              <a:rPr lang="cs-CZ" baseline="-25000" dirty="0" smtClean="0">
                <a:solidFill>
                  <a:schemeClr val="bg2"/>
                </a:solidFill>
              </a:rPr>
              <a:t>2 </a:t>
            </a:r>
            <a:r>
              <a:rPr lang="cs-CZ" dirty="0" smtClean="0">
                <a:solidFill>
                  <a:schemeClr val="bg2"/>
                </a:solidFill>
              </a:rPr>
              <a:t>→ 2KOH + CaCO</a:t>
            </a:r>
            <a:r>
              <a:rPr lang="cs-CZ" baseline="-25000" dirty="0" smtClean="0">
                <a:solidFill>
                  <a:schemeClr val="bg2"/>
                </a:solidFill>
              </a:rPr>
              <a:t>3</a:t>
            </a:r>
          </a:p>
          <a:p>
            <a:pPr>
              <a:buNone/>
            </a:pPr>
            <a:endParaRPr lang="cs-CZ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8676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Alkalické kovy tvoří sloučeniny:</a:t>
            </a:r>
            <a:br>
              <a:rPr lang="cs-CZ" dirty="0" smtClean="0"/>
            </a:br>
            <a:r>
              <a:rPr lang="cs-CZ" sz="2000" dirty="0" smtClean="0"/>
              <a:t>vyberte správné odpovědi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nerozpustné ve vodě</a:t>
            </a:r>
            <a:br>
              <a:rPr lang="cs-CZ" dirty="0" smtClean="0"/>
            </a:br>
            <a:r>
              <a:rPr lang="cs-CZ" dirty="0" smtClean="0"/>
              <a:t>					kovalentní</a:t>
            </a:r>
            <a:br>
              <a:rPr lang="cs-CZ" dirty="0" smtClean="0"/>
            </a:br>
            <a:r>
              <a:rPr lang="cs-CZ" dirty="0" smtClean="0"/>
              <a:t>iontové</a:t>
            </a:r>
            <a:br>
              <a:rPr lang="cs-CZ" dirty="0" smtClean="0"/>
            </a:br>
            <a:r>
              <a:rPr lang="cs-CZ" dirty="0" smtClean="0"/>
              <a:t>			rozpustné ve vodě</a:t>
            </a:r>
            <a:br>
              <a:rPr lang="cs-CZ" dirty="0" smtClean="0"/>
            </a:br>
            <a:r>
              <a:rPr lang="cs-CZ" dirty="0" smtClean="0"/>
              <a:t>s nízkou teplotou tání</a:t>
            </a:r>
            <a:br>
              <a:rPr lang="cs-CZ" dirty="0" smtClean="0"/>
            </a:br>
            <a:r>
              <a:rPr lang="cs-CZ" dirty="0" smtClean="0"/>
              <a:t>				s vysokou teplotou tání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00034" y="3643314"/>
            <a:ext cx="2643206" cy="71438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071802" y="4143380"/>
            <a:ext cx="3929090" cy="71438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000496" y="5072074"/>
            <a:ext cx="4429156" cy="71438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8676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vyberte správná tvrzení o </a:t>
            </a:r>
            <a:r>
              <a:rPr lang="cs-CZ" dirty="0" smtClean="0"/>
              <a:t>NaOH:</a:t>
            </a:r>
            <a:br>
              <a:rPr lang="cs-CZ" dirty="0" smtClean="0"/>
            </a:b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amfoterní látka			silný louh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žíravina		průmyslově se vyrábí se reakcí Na </a:t>
            </a:r>
            <a:br>
              <a:rPr lang="cs-CZ" sz="2800" dirty="0" smtClean="0"/>
            </a:br>
            <a:r>
              <a:rPr lang="cs-CZ" sz="2800" dirty="0" smtClean="0"/>
              <a:t>					s vodou	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hygroskopický			nerozpustný ve vodě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používá se při výrobě přírodního hedvábí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4643438" y="2214554"/>
            <a:ext cx="2643206" cy="714380"/>
          </a:xfrm>
          <a:prstGeom prst="ellipse">
            <a:avLst/>
          </a:prstGeom>
          <a:noFill/>
          <a:ln w="38100"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57158" y="2928934"/>
            <a:ext cx="2500330" cy="714380"/>
          </a:xfrm>
          <a:prstGeom prst="ellipse">
            <a:avLst/>
          </a:prstGeom>
          <a:noFill/>
          <a:ln w="38100"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14348" y="4071942"/>
            <a:ext cx="2643206" cy="714380"/>
          </a:xfrm>
          <a:prstGeom prst="ellipse">
            <a:avLst/>
          </a:prstGeom>
          <a:noFill/>
          <a:ln w="38100"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5" grpId="1" animBg="1"/>
      <p:bldP spid="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Autorem materiálu a všech jeho částí, není-li uvedeno jinak, je Mgr. Monika </a:t>
            </a:r>
            <a:r>
              <a:rPr lang="cs-CZ" sz="1400" dirty="0" err="1" smtClean="0"/>
              <a:t>Šléglová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 smtClean="0"/>
              <a:t>Slide 5:WALKERMA. 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 [online]. [cit. 30.1.2013]. Dostupný na WWW: </a:t>
            </a:r>
            <a:r>
              <a:rPr lang="cs-CZ" sz="1400" dirty="0" smtClean="0">
                <a:hlinkClick r:id="rId3"/>
              </a:rPr>
              <a:t>http://cs.wikipedia.org/wiki/Soubor:SodiumHydroxide.jpg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551</TotalTime>
  <Words>183</Words>
  <PresentationFormat>Předvádění na obrazovce (4:3)</PresentationFormat>
  <Paragraphs>68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Snímek 1</vt:lpstr>
      <vt:lpstr>ANOTACE</vt:lpstr>
      <vt:lpstr>ALKALICKÉ KOVY (s – prvky) Li, Na, K, Rb, Cs, Fr* </vt:lpstr>
      <vt:lpstr>Charakteristika</vt:lpstr>
      <vt:lpstr>NaOH – hydroxid sodný</vt:lpstr>
      <vt:lpstr>Výroba NaOH</vt:lpstr>
      <vt:lpstr>Výroba NaOH</vt:lpstr>
      <vt:lpstr>Výroba NaOH</vt:lpstr>
      <vt:lpstr>KOH – hydroxid draselný</vt:lpstr>
      <vt:lpstr>Kontrolní otázky</vt:lpstr>
      <vt:lpstr>Kontrolní 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– prvky Li, Na, K, Rb, Cs, Fr </dc:title>
  <cp:lastModifiedBy>WINUBU</cp:lastModifiedBy>
  <cp:revision>69</cp:revision>
  <dcterms:modified xsi:type="dcterms:W3CDTF">2013-02-11T21:29:45Z</dcterms:modified>
</cp:coreProperties>
</file>