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65" r:id="rId2"/>
    <p:sldId id="266" r:id="rId3"/>
    <p:sldId id="256" r:id="rId4"/>
    <p:sldId id="277" r:id="rId5"/>
    <p:sldId id="263" r:id="rId6"/>
    <p:sldId id="264" r:id="rId7"/>
    <p:sldId id="268" r:id="rId8"/>
    <p:sldId id="269" r:id="rId9"/>
    <p:sldId id="278" r:id="rId10"/>
    <p:sldId id="270" r:id="rId11"/>
    <p:sldId id="271" r:id="rId12"/>
    <p:sldId id="272" r:id="rId13"/>
    <p:sldId id="273" r:id="rId14"/>
    <p:sldId id="276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00"/>
    <a:srgbClr val="FF99FF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640" autoAdjust="0"/>
  </p:normalViewPr>
  <p:slideViewPr>
    <p:cSldViewPr>
      <p:cViewPr varScale="1">
        <p:scale>
          <a:sx n="70" d="100"/>
          <a:sy n="70" d="100"/>
        </p:scale>
        <p:origin x="-51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6F6D82-715E-41A8-8406-97DF99B4EC3B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2E9FFE-008E-417F-BA33-089DFC0A0A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2794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3220D0B-A536-40C1-A48E-431EE09FF66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F3D70B5-F9A1-4149-AB4F-57919BD15C3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715475F-80A0-44EA-A0F7-71F91931920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Uhli%C4%8Ditan_sodn%C3%BD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Sylvin_(aka).jpg" TargetMode="External"/><Relationship Id="rId5" Type="http://schemas.openxmlformats.org/officeDocument/2006/relationships/hyperlink" Target="http://cs.wikipedia.org/wiki/Halit" TargetMode="External"/><Relationship Id="rId4" Type="http://schemas.openxmlformats.org/officeDocument/2006/relationships/hyperlink" Target="http://cs.wikipedia.org/wiki/Soubor:Uhli%C4%8Ditan_draseln%C3%B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Monika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Šléglová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VY_32_INOVACE_06B_10Alkalické kovy III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Kovy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31.1.2013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>
            <a:normAutofit/>
          </a:bodyPr>
          <a:lstStyle/>
          <a:p>
            <a:r>
              <a:rPr lang="cs-CZ" sz="1400" dirty="0" smtClean="0">
                <a:latin typeface="Calibri" pitchFamily="34" charset="0"/>
              </a:rPr>
              <a:t>Materiál je určen pro studenty 2. ročníku 4letých a odpovídajících ročníků víceletých gymnázií, do předmětu Chemie, kapitola Kovy. </a:t>
            </a:r>
          </a:p>
          <a:p>
            <a:r>
              <a:rPr lang="cs-CZ" sz="1400" dirty="0" smtClean="0">
                <a:latin typeface="Calibri" pitchFamily="34" charset="0"/>
              </a:rPr>
              <a:t>Tento materiál slouží pro výklad učiva  o sloučeninách alkalických kovů a jejich výrobách. </a:t>
            </a:r>
          </a:p>
          <a:p>
            <a:r>
              <a:rPr lang="cs-CZ" sz="1400" dirty="0" smtClean="0">
                <a:latin typeface="Calibri" pitchFamily="34" charset="0"/>
              </a:rPr>
              <a:t>První část je určena jako podpora výkladu učitele a je doplněna ilustračními obrázky zmiňovaných sloučenin.</a:t>
            </a:r>
            <a:br>
              <a:rPr lang="cs-CZ" sz="1400" dirty="0" smtClean="0">
                <a:latin typeface="Calibri" pitchFamily="34" charset="0"/>
              </a:rPr>
            </a:br>
            <a:r>
              <a:rPr lang="cs-CZ" sz="1400" dirty="0" smtClean="0">
                <a:latin typeface="Calibri" pitchFamily="34" charset="0"/>
              </a:rPr>
              <a:t>Tato část může sloužit jako podklad zápisu do sešitu.</a:t>
            </a:r>
          </a:p>
          <a:p>
            <a:r>
              <a:rPr lang="cs-CZ" sz="1400" dirty="0" smtClean="0">
                <a:latin typeface="Calibri" pitchFamily="34" charset="0"/>
              </a:rPr>
              <a:t>Druhá část obsahuje interaktivní cvičení na upevnění vztahů mezi osvojenými pojmy, které žáci  mohou doplňovat do promítaného zadání na tabuli fixem, nebo pomocí světelného pera na interaktivní tabuli. </a:t>
            </a:r>
          </a:p>
          <a:p>
            <a:pPr>
              <a:buNone/>
            </a:pPr>
            <a:r>
              <a:rPr lang="cs-CZ" sz="1400" dirty="0" smtClean="0">
                <a:latin typeface="Calibri" pitchFamily="34" charset="0"/>
              </a:rPr>
              <a:t>	Správné odpovědi se objevují postupně na kliknutí myši.</a:t>
            </a:r>
          </a:p>
          <a:p>
            <a:pPr>
              <a:buNone/>
            </a:pP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Materiál je určen pro interaktivní výuku.</a:t>
            </a:r>
          </a:p>
          <a:p>
            <a:r>
              <a:rPr lang="cs-CZ" sz="1400" dirty="0" smtClean="0">
                <a:latin typeface="Calibri" pitchFamily="34" charset="0"/>
              </a:rPr>
              <a:t>Veškeré hypertextové odkazy jsou platné ke dni vytvoření díla.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endParaRPr lang="cs-CZ" sz="1400" dirty="0" smtClean="0"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1357298"/>
            <a:ext cx="6480048" cy="2428892"/>
          </a:xfrm>
        </p:spPr>
        <p:txBody>
          <a:bodyPr>
            <a:normAutofit/>
          </a:bodyPr>
          <a:lstStyle/>
          <a:p>
            <a:r>
              <a:rPr lang="cs-CZ" cap="none" dirty="0" smtClean="0"/>
              <a:t>ALKALICKÉ KOVY</a:t>
            </a:r>
            <a:br>
              <a:rPr lang="cs-CZ" cap="none" dirty="0" smtClean="0"/>
            </a:br>
            <a:r>
              <a:rPr lang="cs-CZ" cap="none" dirty="0" smtClean="0"/>
              <a:t>(s – prvky)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cap="none" dirty="0" smtClean="0"/>
              <a:t>Li, Na, K, Rb, Cs, Fr</a:t>
            </a:r>
            <a:r>
              <a:rPr cap="none" smtClean="0"/>
              <a:t>*</a:t>
            </a:r>
            <a:r>
              <a:rPr lang="cs-CZ" cap="none" dirty="0" smtClean="0"/>
              <a:t> </a:t>
            </a:r>
            <a:endParaRPr lang="cs-CZ" cap="none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3786190"/>
            <a:ext cx="6929486" cy="681030"/>
          </a:xfrm>
        </p:spPr>
        <p:txBody>
          <a:bodyPr/>
          <a:lstStyle/>
          <a:p>
            <a:r>
              <a:rPr lang="cs-CZ" dirty="0" smtClean="0"/>
              <a:t>Sloučeniny – uhličitany, halogenidy, dusičnany, sírany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85786" y="2000240"/>
            <a:ext cx="7470648" cy="2000264"/>
          </a:xfrm>
        </p:spPr>
        <p:txBody>
          <a:bodyPr/>
          <a:lstStyle/>
          <a:p>
            <a:pPr algn="ctr"/>
            <a:r>
              <a:rPr lang="cs-CZ" dirty="0" smtClean="0"/>
              <a:t>Sloučeniny alkalických kovů</a:t>
            </a:r>
            <a:br>
              <a:rPr lang="cs-CZ" dirty="0" smtClean="0"/>
            </a:br>
            <a:r>
              <a:rPr lang="cs-CZ" sz="5400" b="1" cap="all" dirty="0" smtClean="0">
                <a:solidFill>
                  <a:srgbClr val="FFFF00"/>
                </a:solidFill>
              </a:rPr>
              <a:t>uhličitany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66"/>
                </a:solidFill>
              </a:rPr>
              <a:t>Na</a:t>
            </a:r>
            <a:r>
              <a:rPr lang="cs-CZ" baseline="-25000" dirty="0" smtClean="0">
                <a:solidFill>
                  <a:srgbClr val="FFFF66"/>
                </a:solidFill>
              </a:rPr>
              <a:t>2</a:t>
            </a:r>
            <a:r>
              <a:rPr lang="cs-CZ" dirty="0" smtClean="0">
                <a:solidFill>
                  <a:srgbClr val="FFFF66"/>
                </a:solidFill>
              </a:rPr>
              <a:t>CO</a:t>
            </a:r>
            <a:r>
              <a:rPr lang="cs-CZ" baseline="-25000" dirty="0" smtClean="0">
                <a:solidFill>
                  <a:srgbClr val="FFFF66"/>
                </a:solidFill>
              </a:rPr>
              <a:t>3</a:t>
            </a:r>
            <a:r>
              <a:rPr lang="cs-CZ" dirty="0" smtClean="0">
                <a:solidFill>
                  <a:srgbClr val="FFFF66"/>
                </a:solidFill>
              </a:rPr>
              <a:t> - soda</a:t>
            </a:r>
            <a:endParaRPr lang="cs-CZ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vodných roztoků krystalizuje jako dekahydrát</a:t>
            </a:r>
          </a:p>
          <a:p>
            <a:endParaRPr lang="cs-CZ" dirty="0" smtClean="0"/>
          </a:p>
          <a:p>
            <a:r>
              <a:rPr lang="cs-CZ" dirty="0" smtClean="0"/>
              <a:t>užití:	výroba skla</a:t>
            </a:r>
            <a:br>
              <a:rPr lang="cs-CZ" dirty="0" smtClean="0"/>
            </a:br>
            <a:r>
              <a:rPr lang="cs-CZ" dirty="0" smtClean="0"/>
              <a:t>		výroba mýdel a pracích prášků</a:t>
            </a:r>
            <a:br>
              <a:rPr lang="cs-CZ" dirty="0" smtClean="0"/>
            </a:br>
            <a:r>
              <a:rPr lang="cs-CZ" dirty="0" smtClean="0"/>
              <a:t>		změkčovadlo vody</a:t>
            </a:r>
            <a:endParaRPr lang="cs-CZ" dirty="0"/>
          </a:p>
        </p:txBody>
      </p:sp>
      <p:pic>
        <p:nvPicPr>
          <p:cNvPr id="4" name="Obrázek 3" descr="Uhličitan_sodný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628" y="4643446"/>
            <a:ext cx="3048000" cy="17240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Na</a:t>
            </a:r>
            <a:r>
              <a:rPr lang="cs-CZ" baseline="-25000" dirty="0" smtClean="0"/>
              <a:t>2</a:t>
            </a:r>
            <a:r>
              <a:rPr lang="cs-CZ" dirty="0" smtClean="0"/>
              <a:t>CO</a:t>
            </a:r>
            <a:r>
              <a:rPr lang="cs-CZ" baseline="-25000" dirty="0" smtClean="0"/>
              <a:t>3</a:t>
            </a:r>
            <a:endParaRPr lang="cs-CZ" baseline="-2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86766" cy="4525963"/>
          </a:xfrm>
        </p:spPr>
        <p:txBody>
          <a:bodyPr/>
          <a:lstStyle/>
          <a:p>
            <a:r>
              <a:rPr lang="cs-CZ" dirty="0" smtClean="0">
                <a:solidFill>
                  <a:srgbClr val="FFFF66"/>
                </a:solidFill>
              </a:rPr>
              <a:t>Solvayovým způsobem ze solanky</a:t>
            </a:r>
            <a:br>
              <a:rPr lang="cs-CZ" dirty="0" smtClean="0">
                <a:solidFill>
                  <a:srgbClr val="FFFF66"/>
                </a:solidFill>
              </a:rPr>
            </a:br>
            <a:r>
              <a:rPr lang="cs-CZ" dirty="0" smtClean="0"/>
              <a:t>roztok NaCl je </a:t>
            </a:r>
            <a:r>
              <a:rPr lang="cs-CZ" u="sng" dirty="0" smtClean="0"/>
              <a:t>za chladu </a:t>
            </a:r>
            <a:r>
              <a:rPr lang="cs-CZ" dirty="0" smtClean="0"/>
              <a:t>nasycen NH</a:t>
            </a:r>
            <a:r>
              <a:rPr lang="cs-CZ" baseline="-25000" dirty="0" smtClean="0"/>
              <a:t>3</a:t>
            </a:r>
            <a:r>
              <a:rPr lang="cs-CZ" dirty="0" smtClean="0"/>
              <a:t>, poté se zavádí CO</a:t>
            </a:r>
            <a:r>
              <a:rPr lang="cs-CZ" baseline="-25000" dirty="0" smtClean="0"/>
              <a:t>2</a:t>
            </a:r>
            <a:r>
              <a:rPr lang="cs-CZ" dirty="0" smtClean="0"/>
              <a:t> a vzniká málo rozpustný NaHCO</a:t>
            </a:r>
            <a:r>
              <a:rPr lang="cs-CZ" baseline="-25000" dirty="0" smtClean="0"/>
              <a:t>3</a:t>
            </a:r>
          </a:p>
          <a:p>
            <a:pPr>
              <a:buNone/>
            </a:pPr>
            <a:endParaRPr lang="cs-CZ" baseline="-25000" dirty="0" smtClean="0"/>
          </a:p>
          <a:p>
            <a:pPr>
              <a:buNone/>
            </a:pPr>
            <a:r>
              <a:rPr lang="cs-CZ" dirty="0" smtClean="0">
                <a:solidFill>
                  <a:srgbClr val="FFFF66"/>
                </a:solidFill>
              </a:rPr>
              <a:t>NaCl + H</a:t>
            </a:r>
            <a:r>
              <a:rPr lang="cs-CZ" baseline="-25000" dirty="0" smtClean="0">
                <a:solidFill>
                  <a:srgbClr val="FFFF66"/>
                </a:solidFill>
              </a:rPr>
              <a:t>2</a:t>
            </a:r>
            <a:r>
              <a:rPr lang="cs-CZ" dirty="0" smtClean="0">
                <a:solidFill>
                  <a:srgbClr val="FFFF66"/>
                </a:solidFill>
              </a:rPr>
              <a:t>O + NH</a:t>
            </a:r>
            <a:r>
              <a:rPr lang="cs-CZ" baseline="-25000" dirty="0" smtClean="0">
                <a:solidFill>
                  <a:srgbClr val="FFFF66"/>
                </a:solidFill>
              </a:rPr>
              <a:t>3</a:t>
            </a:r>
            <a:r>
              <a:rPr lang="cs-CZ" dirty="0" smtClean="0">
                <a:solidFill>
                  <a:srgbClr val="FFFF66"/>
                </a:solidFill>
              </a:rPr>
              <a:t> + CO</a:t>
            </a:r>
            <a:r>
              <a:rPr lang="cs-CZ" baseline="-25000" dirty="0" smtClean="0">
                <a:solidFill>
                  <a:srgbClr val="FFFF66"/>
                </a:solidFill>
              </a:rPr>
              <a:t>2</a:t>
            </a:r>
            <a:r>
              <a:rPr lang="cs-CZ" dirty="0" smtClean="0">
                <a:solidFill>
                  <a:srgbClr val="FFFF66"/>
                </a:solidFill>
              </a:rPr>
              <a:t> → NaHCO</a:t>
            </a:r>
            <a:r>
              <a:rPr lang="cs-CZ" baseline="-25000" dirty="0" smtClean="0">
                <a:solidFill>
                  <a:srgbClr val="FFFF66"/>
                </a:solidFill>
              </a:rPr>
              <a:t>3</a:t>
            </a:r>
            <a:r>
              <a:rPr lang="cs-CZ" dirty="0" smtClean="0">
                <a:solidFill>
                  <a:srgbClr val="FFFF66"/>
                </a:solidFill>
              </a:rPr>
              <a:t> + NH</a:t>
            </a:r>
            <a:r>
              <a:rPr lang="cs-CZ" baseline="-25000" dirty="0" smtClean="0">
                <a:solidFill>
                  <a:srgbClr val="FFFF66"/>
                </a:solidFill>
              </a:rPr>
              <a:t>4</a:t>
            </a:r>
            <a:r>
              <a:rPr lang="cs-CZ" dirty="0" smtClean="0">
                <a:solidFill>
                  <a:srgbClr val="FFFF66"/>
                </a:solidFill>
              </a:rPr>
              <a:t>Cl</a:t>
            </a:r>
          </a:p>
          <a:p>
            <a:pPr>
              <a:buNone/>
            </a:pPr>
            <a:endParaRPr lang="cs-CZ" dirty="0" smtClean="0">
              <a:solidFill>
                <a:srgbClr val="FFFF66"/>
              </a:solidFill>
            </a:endParaRPr>
          </a:p>
          <a:p>
            <a:pPr>
              <a:buNone/>
            </a:pPr>
            <a:r>
              <a:rPr lang="cs-CZ" dirty="0" smtClean="0"/>
              <a:t>Produkty této reakce reagují následovně: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2857488" y="1643050"/>
            <a:ext cx="1571636" cy="500066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357686" y="4214818"/>
            <a:ext cx="1143008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4643438" y="1643050"/>
            <a:ext cx="857256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Na</a:t>
            </a:r>
            <a:r>
              <a:rPr lang="cs-CZ" baseline="-25000" dirty="0" smtClean="0"/>
              <a:t>2</a:t>
            </a:r>
            <a:r>
              <a:rPr lang="cs-CZ" dirty="0" smtClean="0"/>
              <a:t>CO</a:t>
            </a:r>
            <a:r>
              <a:rPr lang="cs-CZ" baseline="-25000" dirty="0" smtClean="0"/>
              <a:t>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15328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2 NaHCO</a:t>
            </a:r>
            <a:r>
              <a:rPr lang="cs-CZ" baseline="-25000" dirty="0" smtClean="0"/>
              <a:t>3</a:t>
            </a:r>
            <a:r>
              <a:rPr lang="cs-CZ" dirty="0" smtClean="0"/>
              <a:t> → </a:t>
            </a:r>
            <a:r>
              <a:rPr lang="cs-CZ" b="1" dirty="0" smtClean="0">
                <a:solidFill>
                  <a:srgbClr val="FF0000"/>
                </a:solidFill>
              </a:rPr>
              <a:t>Na</a:t>
            </a:r>
            <a:r>
              <a:rPr lang="cs-CZ" b="1" baseline="-25000" dirty="0" smtClean="0">
                <a:solidFill>
                  <a:srgbClr val="FF0000"/>
                </a:solidFill>
              </a:rPr>
              <a:t>2</a:t>
            </a:r>
            <a:r>
              <a:rPr lang="cs-CZ" b="1" dirty="0" smtClean="0">
                <a:solidFill>
                  <a:srgbClr val="FF0000"/>
                </a:solidFill>
              </a:rPr>
              <a:t>CO</a:t>
            </a:r>
            <a:r>
              <a:rPr lang="cs-CZ" b="1" baseline="-25000" dirty="0" smtClean="0">
                <a:solidFill>
                  <a:srgbClr val="FF0000"/>
                </a:solidFill>
              </a:rPr>
              <a:t>3</a:t>
            </a:r>
            <a:r>
              <a:rPr lang="cs-CZ" dirty="0" smtClean="0"/>
              <a:t> + CO</a:t>
            </a:r>
            <a:r>
              <a:rPr lang="cs-CZ" baseline="-25000" dirty="0" smtClean="0"/>
              <a:t>2</a:t>
            </a:r>
            <a:r>
              <a:rPr lang="cs-CZ" dirty="0" smtClean="0"/>
              <a:t> + H</a:t>
            </a:r>
            <a:r>
              <a:rPr lang="cs-CZ" baseline="-25000" dirty="0" smtClean="0"/>
              <a:t>2</a:t>
            </a:r>
            <a:r>
              <a:rPr lang="cs-CZ" dirty="0" smtClean="0"/>
              <a:t>O  (t=150°C)</a:t>
            </a:r>
          </a:p>
          <a:p>
            <a:pPr>
              <a:buNone/>
            </a:pPr>
            <a:r>
              <a:rPr lang="cs-CZ" dirty="0" smtClean="0"/>
              <a:t>				soda</a:t>
            </a:r>
          </a:p>
          <a:p>
            <a:pPr>
              <a:buNone/>
            </a:pPr>
            <a:r>
              <a:rPr lang="cs-CZ" dirty="0" smtClean="0"/>
              <a:t>						zpět do výroby				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 NH</a:t>
            </a:r>
            <a:r>
              <a:rPr lang="cs-CZ" baseline="-25000" dirty="0" smtClean="0"/>
              <a:t>4</a:t>
            </a:r>
            <a:r>
              <a:rPr lang="cs-CZ" dirty="0" smtClean="0"/>
              <a:t>Cl + Ca(OH)</a:t>
            </a:r>
            <a:r>
              <a:rPr lang="cs-CZ" baseline="-25000" dirty="0" smtClean="0"/>
              <a:t>2</a:t>
            </a:r>
            <a:r>
              <a:rPr lang="cs-CZ" dirty="0" smtClean="0"/>
              <a:t> → 2 NH</a:t>
            </a:r>
            <a:r>
              <a:rPr lang="cs-CZ" baseline="-25000" dirty="0" smtClean="0"/>
              <a:t>3</a:t>
            </a:r>
            <a:r>
              <a:rPr lang="cs-CZ" dirty="0" smtClean="0"/>
              <a:t> + CaCl</a:t>
            </a:r>
            <a:r>
              <a:rPr lang="cs-CZ" baseline="-25000" dirty="0" smtClean="0"/>
              <a:t>2</a:t>
            </a:r>
            <a:r>
              <a:rPr lang="cs-CZ" dirty="0" smtClean="0"/>
              <a:t> + 2 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endParaRPr lang="cs-CZ" dirty="0"/>
          </a:p>
        </p:txBody>
      </p:sp>
      <p:cxnSp>
        <p:nvCxnSpPr>
          <p:cNvPr id="7" name="Přímá spojovací šipka 6"/>
          <p:cNvCxnSpPr>
            <a:stCxn id="4" idx="2"/>
          </p:cNvCxnSpPr>
          <p:nvPr/>
        </p:nvCxnSpPr>
        <p:spPr>
          <a:xfrm rot="16200000" flipH="1">
            <a:off x="5000628" y="2285992"/>
            <a:ext cx="642942" cy="5000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>
            <a:stCxn id="5" idx="0"/>
          </p:cNvCxnSpPr>
          <p:nvPr/>
        </p:nvCxnSpPr>
        <p:spPr>
          <a:xfrm rot="5400000" flipH="1" flipV="1">
            <a:off x="4714876" y="3429000"/>
            <a:ext cx="1000132" cy="57150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66"/>
                </a:solidFill>
              </a:rPr>
              <a:t>K</a:t>
            </a:r>
            <a:r>
              <a:rPr lang="cs-CZ" baseline="-25000" dirty="0" smtClean="0">
                <a:solidFill>
                  <a:srgbClr val="FFFF66"/>
                </a:solidFill>
              </a:rPr>
              <a:t>2</a:t>
            </a:r>
            <a:r>
              <a:rPr lang="cs-CZ" dirty="0" smtClean="0">
                <a:solidFill>
                  <a:srgbClr val="FFFF66"/>
                </a:solidFill>
              </a:rPr>
              <a:t>CO</a:t>
            </a:r>
            <a:r>
              <a:rPr lang="cs-CZ" baseline="-25000" dirty="0" smtClean="0">
                <a:solidFill>
                  <a:srgbClr val="FFFF66"/>
                </a:solidFill>
              </a:rPr>
              <a:t>3</a:t>
            </a:r>
            <a:r>
              <a:rPr lang="cs-CZ" dirty="0" smtClean="0">
                <a:solidFill>
                  <a:srgbClr val="FFFF66"/>
                </a:solidFill>
              </a:rPr>
              <a:t> – potaš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FF66"/>
                </a:solidFill>
              </a:rPr>
              <a:t/>
            </a:r>
            <a:br>
              <a:rPr lang="cs-CZ" dirty="0" smtClean="0">
                <a:solidFill>
                  <a:srgbClr val="FFFF66"/>
                </a:solidFill>
              </a:rPr>
            </a:br>
            <a:r>
              <a:rPr lang="cs-CZ" dirty="0" smtClean="0"/>
              <a:t>obdobné využití jako soda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ve středověku se vyráběl loužením dřevěného popela ve vodě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užití: výroba skla</a:t>
            </a:r>
            <a:endParaRPr lang="cs-CZ" dirty="0"/>
          </a:p>
        </p:txBody>
      </p:sp>
      <p:pic>
        <p:nvPicPr>
          <p:cNvPr id="4" name="Obrázek 3" descr="Uhličitan_draselný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4876" y="4214818"/>
            <a:ext cx="3405190" cy="18196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85786" y="2428868"/>
            <a:ext cx="7470648" cy="1143000"/>
          </a:xfrm>
        </p:spPr>
        <p:txBody>
          <a:bodyPr/>
          <a:lstStyle/>
          <a:p>
            <a:pPr algn="ctr"/>
            <a:r>
              <a:rPr lang="cs-CZ" dirty="0" smtClean="0"/>
              <a:t>Další sloučeniny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66"/>
                </a:solidFill>
              </a:rPr>
              <a:t>NaHCO</a:t>
            </a:r>
            <a:r>
              <a:rPr lang="cs-CZ" baseline="-25000" dirty="0" smtClean="0">
                <a:solidFill>
                  <a:srgbClr val="FFFF66"/>
                </a:solidFill>
              </a:rPr>
              <a:t>3</a:t>
            </a:r>
            <a:r>
              <a:rPr lang="cs-CZ" dirty="0" smtClean="0">
                <a:solidFill>
                  <a:srgbClr val="FFFF66"/>
                </a:solidFill>
              </a:rPr>
              <a:t> – jedlá soda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účinná složka prášku do pečiva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podává se při překyselení žaludku</a:t>
            </a:r>
            <a:br>
              <a:rPr lang="cs-CZ" dirty="0" smtClean="0"/>
            </a:br>
            <a:r>
              <a:rPr lang="cs-CZ" dirty="0" smtClean="0"/>
              <a:t>tzv. „pálení žáhy“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397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4"/>
            <a:ext cx="7467600" cy="5543576"/>
          </a:xfrm>
          <a:ln>
            <a:noFill/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FF66"/>
                </a:solidFill>
              </a:rPr>
              <a:t>Halogenidy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NaCl – halit</a:t>
            </a:r>
            <a:br>
              <a:rPr lang="cs-CZ" dirty="0" smtClean="0"/>
            </a:br>
            <a:r>
              <a:rPr lang="cs-CZ" dirty="0" smtClean="0"/>
              <a:t>			přírodní minerály, těžba</a:t>
            </a:r>
            <a:br>
              <a:rPr lang="cs-CZ" dirty="0" smtClean="0"/>
            </a:br>
            <a:r>
              <a:rPr lang="cs-CZ" dirty="0" smtClean="0"/>
              <a:t>KCl - sylvín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>
                <a:solidFill>
                  <a:srgbClr val="FFFF66"/>
                </a:solidFill>
              </a:rPr>
              <a:t>Dusičnany – ledky</a:t>
            </a:r>
            <a:br>
              <a:rPr lang="cs-CZ" dirty="0" smtClean="0">
                <a:solidFill>
                  <a:srgbClr val="FFFF66"/>
                </a:solidFill>
              </a:rPr>
            </a:br>
            <a:r>
              <a:rPr lang="cs-CZ" dirty="0" smtClean="0"/>
              <a:t>NaNO</a:t>
            </a:r>
            <a:r>
              <a:rPr lang="cs-CZ" baseline="-25000" dirty="0" smtClean="0"/>
              <a:t>3</a:t>
            </a:r>
            <a:r>
              <a:rPr lang="cs-CZ" dirty="0" smtClean="0"/>
              <a:t> – chilský ledek</a:t>
            </a:r>
            <a:br>
              <a:rPr lang="cs-CZ" dirty="0" smtClean="0"/>
            </a:br>
            <a:r>
              <a:rPr lang="cs-CZ" dirty="0" smtClean="0"/>
              <a:t>					hnojiva</a:t>
            </a:r>
            <a:br>
              <a:rPr lang="cs-CZ" dirty="0" smtClean="0"/>
            </a:br>
            <a:r>
              <a:rPr lang="cs-CZ" dirty="0" smtClean="0"/>
              <a:t>					ox. činidla</a:t>
            </a:r>
            <a:br>
              <a:rPr lang="cs-CZ" dirty="0" smtClean="0"/>
            </a:br>
            <a:r>
              <a:rPr lang="cs-CZ" dirty="0" smtClean="0"/>
              <a:t>KNO</a:t>
            </a:r>
            <a:r>
              <a:rPr lang="cs-CZ" baseline="-25000" dirty="0" smtClean="0"/>
              <a:t>3 </a:t>
            </a:r>
            <a:r>
              <a:rPr lang="cs-CZ" sz="2400" dirty="0" smtClean="0"/>
              <a:t>(do střelného prachu)</a:t>
            </a:r>
          </a:p>
        </p:txBody>
      </p:sp>
      <p:sp>
        <p:nvSpPr>
          <p:cNvPr id="4" name="Pravá složená závorka 3"/>
          <p:cNvSpPr/>
          <p:nvPr/>
        </p:nvSpPr>
        <p:spPr>
          <a:xfrm>
            <a:off x="3000364" y="1571612"/>
            <a:ext cx="214314" cy="1428760"/>
          </a:xfrm>
          <a:prstGeom prst="righ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Pravá složená závorka 4"/>
          <p:cNvSpPr/>
          <p:nvPr/>
        </p:nvSpPr>
        <p:spPr>
          <a:xfrm>
            <a:off x="4786314" y="4214818"/>
            <a:ext cx="214314" cy="1428760"/>
          </a:xfrm>
          <a:prstGeom prst="righ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6" name="Obrázek 5" descr="264px-Selpologne.jpg"/>
          <p:cNvPicPr>
            <a:picLocks noChangeAspect="1"/>
          </p:cNvPicPr>
          <p:nvPr/>
        </p:nvPicPr>
        <p:blipFill>
          <a:blip r:embed="rId2"/>
          <a:srcRect l="10591" t="11651" r="9973" b="9709"/>
          <a:stretch>
            <a:fillRect/>
          </a:stretch>
        </p:blipFill>
        <p:spPr>
          <a:xfrm>
            <a:off x="6072198" y="214290"/>
            <a:ext cx="2143140" cy="1928826"/>
          </a:xfrm>
          <a:prstGeom prst="rect">
            <a:avLst/>
          </a:prstGeom>
        </p:spPr>
      </p:pic>
      <p:pic>
        <p:nvPicPr>
          <p:cNvPr id="7" name="Obrázek 6" descr="320px-Sylvin_(aka)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0760" y="2786058"/>
            <a:ext cx="2307997" cy="1500198"/>
          </a:xfrm>
          <a:prstGeom prst="rect">
            <a:avLst/>
          </a:prstGeom>
        </p:spPr>
      </p:pic>
      <p:cxnSp>
        <p:nvCxnSpPr>
          <p:cNvPr id="9" name="Přímá spojovací šipka 8"/>
          <p:cNvCxnSpPr/>
          <p:nvPr/>
        </p:nvCxnSpPr>
        <p:spPr>
          <a:xfrm>
            <a:off x="3214678" y="2786058"/>
            <a:ext cx="2714644" cy="57150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3357554" y="1428736"/>
            <a:ext cx="2643206" cy="4286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66"/>
                </a:solidFill>
              </a:rPr>
              <a:t>Sírany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r>
              <a:rPr lang="cs-CZ" dirty="0" smtClean="0"/>
              <a:t> – hnojivo</a:t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r>
              <a:rPr lang="cs-CZ" dirty="0" smtClean="0"/>
              <a:t> . 10 H</a:t>
            </a:r>
            <a:r>
              <a:rPr lang="cs-CZ" baseline="-25000" dirty="0" smtClean="0"/>
              <a:t>2</a:t>
            </a:r>
            <a:r>
              <a:rPr lang="cs-CZ" dirty="0" smtClean="0"/>
              <a:t>O – Glauberova sůl</a:t>
            </a:r>
            <a:br>
              <a:rPr lang="cs-CZ" dirty="0" smtClean="0"/>
            </a:br>
            <a:r>
              <a:rPr lang="cs-CZ" dirty="0" smtClean="0"/>
              <a:t>				použití ve sklářství</a:t>
            </a:r>
            <a:br>
              <a:rPr lang="cs-CZ" dirty="0" smtClean="0"/>
            </a:br>
            <a:r>
              <a:rPr lang="cs-CZ" dirty="0" smtClean="0"/>
              <a:t>				a papírenství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Dusičnany, sírany a hydrogensírany všech alkalických kovů jsou</a:t>
            </a:r>
            <a:br>
              <a:rPr lang="cs-CZ" dirty="0" smtClean="0"/>
            </a:br>
            <a:r>
              <a:rPr lang="cs-CZ" dirty="0" smtClean="0">
                <a:solidFill>
                  <a:srgbClr val="FFC000"/>
                </a:solidFill>
              </a:rPr>
              <a:t>ve vodě rozpustné </a:t>
            </a:r>
            <a:r>
              <a:rPr lang="cs-CZ" dirty="0" smtClean="0"/>
              <a:t>krystalické látky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Spojte vzorce sloučenin s odpovídajícím použitím: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972452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NaOH			hnojivo</a:t>
            </a:r>
          </a:p>
          <a:p>
            <a:pPr>
              <a:buNone/>
            </a:pPr>
            <a:r>
              <a:rPr lang="cs-CZ" dirty="0" smtClean="0"/>
              <a:t>KOH				výroba skla</a:t>
            </a:r>
          </a:p>
          <a:p>
            <a:pPr>
              <a:buNone/>
            </a:pPr>
            <a:r>
              <a:rPr lang="cs-CZ" dirty="0" smtClean="0"/>
              <a:t>Na</a:t>
            </a:r>
            <a:r>
              <a:rPr lang="cs-CZ" baseline="-25000" dirty="0" smtClean="0"/>
              <a:t>2</a:t>
            </a:r>
            <a:r>
              <a:rPr lang="cs-CZ" dirty="0" smtClean="0"/>
              <a:t>CO</a:t>
            </a:r>
            <a:r>
              <a:rPr lang="cs-CZ" baseline="-25000" dirty="0" smtClean="0"/>
              <a:t>3			</a:t>
            </a:r>
            <a:r>
              <a:rPr lang="cs-CZ" dirty="0" smtClean="0"/>
              <a:t>prášek do pečiva</a:t>
            </a:r>
            <a:endParaRPr lang="cs-CZ" baseline="-25000" dirty="0" smtClean="0"/>
          </a:p>
          <a:p>
            <a:pPr>
              <a:buNone/>
            </a:pPr>
            <a:r>
              <a:rPr lang="cs-CZ" dirty="0" smtClean="0"/>
              <a:t>NaHCO</a:t>
            </a:r>
            <a:r>
              <a:rPr lang="cs-CZ" baseline="-25000" dirty="0" smtClean="0"/>
              <a:t>3			</a:t>
            </a:r>
            <a:r>
              <a:rPr lang="cs-CZ" dirty="0" smtClean="0"/>
              <a:t>oxidační činidlo</a:t>
            </a:r>
          </a:p>
          <a:p>
            <a:pPr>
              <a:buNone/>
            </a:pPr>
            <a:r>
              <a:rPr lang="cs-CZ" dirty="0" smtClean="0"/>
              <a:t>NaNO</a:t>
            </a:r>
            <a:r>
              <a:rPr lang="cs-CZ" baseline="-25000" dirty="0" smtClean="0"/>
              <a:t>3			</a:t>
            </a:r>
            <a:r>
              <a:rPr lang="cs-CZ" dirty="0" smtClean="0"/>
              <a:t>změkčovadlo vody</a:t>
            </a:r>
          </a:p>
          <a:p>
            <a:pPr>
              <a:buNone/>
            </a:pPr>
            <a:r>
              <a:rPr lang="cs-CZ" dirty="0" smtClean="0"/>
              <a:t>NaCl				výroba mýdla</a:t>
            </a:r>
          </a:p>
          <a:p>
            <a:pPr>
              <a:buNone/>
            </a:pPr>
            <a:r>
              <a:rPr lang="cs-CZ" dirty="0" smtClean="0"/>
              <a:t>KNO</a:t>
            </a:r>
            <a:r>
              <a:rPr lang="cs-CZ" baseline="-25000" dirty="0" smtClean="0"/>
              <a:t>3			</a:t>
            </a:r>
            <a:r>
              <a:rPr lang="cs-CZ" dirty="0" smtClean="0"/>
              <a:t>výroba tekutých mycích 				prostředků</a:t>
            </a:r>
            <a:endParaRPr lang="cs-CZ" baseline="-25000" dirty="0" smtClean="0"/>
          </a:p>
          <a:p>
            <a:pPr>
              <a:buNone/>
            </a:pPr>
            <a:r>
              <a:rPr lang="cs-CZ" dirty="0" smtClean="0"/>
              <a:t>K</a:t>
            </a:r>
            <a:r>
              <a:rPr lang="cs-CZ" baseline="-25000" dirty="0" smtClean="0"/>
              <a:t>2</a:t>
            </a:r>
            <a:r>
              <a:rPr lang="cs-CZ" dirty="0" smtClean="0"/>
              <a:t>CO</a:t>
            </a:r>
            <a:r>
              <a:rPr lang="cs-CZ" baseline="-25000" dirty="0" smtClean="0"/>
              <a:t>3			</a:t>
            </a:r>
            <a:r>
              <a:rPr lang="cs-CZ" dirty="0" smtClean="0"/>
              <a:t>výroba Na</a:t>
            </a:r>
            <a:r>
              <a:rPr lang="cs-CZ" baseline="-25000" dirty="0" smtClean="0"/>
              <a:t>	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 rot="16200000" flipH="1">
            <a:off x="1643042" y="2500306"/>
            <a:ext cx="2643206" cy="221457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1928794" y="2857496"/>
            <a:ext cx="2214578" cy="100013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2143108" y="2857496"/>
            <a:ext cx="1928826" cy="50006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5400000" flipH="1" flipV="1">
            <a:off x="2071670" y="1857364"/>
            <a:ext cx="2000264" cy="2000264"/>
          </a:xfrm>
          <a:prstGeom prst="straightConnector1">
            <a:avLst/>
          </a:prstGeom>
          <a:ln w="381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5400000" flipH="1" flipV="1">
            <a:off x="1357290" y="3000372"/>
            <a:ext cx="3286148" cy="2143140"/>
          </a:xfrm>
          <a:prstGeom prst="straightConnector1">
            <a:avLst/>
          </a:prstGeom>
          <a:ln w="38100">
            <a:solidFill>
              <a:srgbClr val="FF99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1857356" y="3429000"/>
            <a:ext cx="2214578" cy="1500198"/>
          </a:xfrm>
          <a:prstGeom prst="straightConnector1">
            <a:avLst/>
          </a:prstGeom>
          <a:ln w="3810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6200000" flipH="1">
            <a:off x="1750199" y="1964521"/>
            <a:ext cx="2428892" cy="2214578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1714480" y="4357694"/>
            <a:ext cx="2428892" cy="142876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CITACE</a:t>
            </a:r>
          </a:p>
        </p:txBody>
      </p:sp>
      <p:sp>
        <p:nvSpPr>
          <p:cNvPr id="5123" name="Obdélník 2"/>
          <p:cNvSpPr>
            <a:spLocks noChangeArrowheads="1"/>
          </p:cNvSpPr>
          <p:nvPr/>
        </p:nvSpPr>
        <p:spPr bwMode="auto">
          <a:xfrm>
            <a:off x="611188" y="1011238"/>
            <a:ext cx="7921625" cy="37548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Autorem materiálu a všech jeho částí, není-li uvedeno jinak, je Mgr. Monika </a:t>
            </a:r>
            <a:r>
              <a:rPr lang="cs-CZ" sz="1400" dirty="0" err="1" smtClean="0"/>
              <a:t>Šléglová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Obrázky:</a:t>
            </a:r>
          </a:p>
          <a:p>
            <a:r>
              <a:rPr lang="cs-CZ" sz="1400" dirty="0" smtClean="0">
                <a:latin typeface="Calibri" pitchFamily="34" charset="0"/>
              </a:rPr>
              <a:t>Slide 5: </a:t>
            </a:r>
            <a:r>
              <a:rPr lang="cs-CZ" sz="1400" dirty="0" smtClean="0"/>
              <a:t>MANGL, Ondřej. 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 [online]. [cit. 30.1.2013]. Dostupný na WWW: </a:t>
            </a:r>
            <a:r>
              <a:rPr lang="cs-CZ" sz="1400" dirty="0" smtClean="0">
                <a:hlinkClick r:id="rId3"/>
              </a:rPr>
              <a:t>http://cs.wikipedia.org/wiki/Soubor:Uhli%C4%8Ditan_sodn%C3%BD.JPG</a:t>
            </a:r>
            <a:endParaRPr lang="cs-CZ" sz="1400" dirty="0" smtClean="0"/>
          </a:p>
          <a:p>
            <a:r>
              <a:rPr lang="cs-CZ" sz="1400" dirty="0" smtClean="0"/>
              <a:t>Slide 8: MANGL, Ondřej. 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 [online]. [cit. 30.1.2013]. Dostupný na WWW: </a:t>
            </a:r>
            <a:r>
              <a:rPr lang="cs-CZ" sz="1400" dirty="0" smtClean="0">
                <a:hlinkClick r:id="rId4"/>
              </a:rPr>
              <a:t>http://cs.wikipedia.org/wiki/Soubor:Uhli%C4%8Ditan_draseln%C3%BD.JPG</a:t>
            </a:r>
            <a:endParaRPr lang="cs-CZ" sz="1400" dirty="0" smtClean="0"/>
          </a:p>
          <a:p>
            <a:r>
              <a:rPr lang="cs-CZ" sz="1400" dirty="0" smtClean="0"/>
              <a:t>Slide 11:DISCOUENS, </a:t>
            </a:r>
            <a:r>
              <a:rPr lang="cs-CZ" sz="1400" dirty="0" err="1" smtClean="0"/>
              <a:t>Didier</a:t>
            </a:r>
            <a:r>
              <a:rPr lang="cs-CZ" sz="1400" dirty="0" smtClean="0"/>
              <a:t>. 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 [online]. [cit. 30.1.2013]. Dostupný na WWW: </a:t>
            </a:r>
            <a:r>
              <a:rPr lang="cs-CZ" sz="1400" dirty="0" smtClean="0">
                <a:hlinkClick r:id="rId5"/>
              </a:rPr>
              <a:t>http://cs.wikipedia.org/wiki/Halit</a:t>
            </a:r>
            <a:endParaRPr lang="cs-CZ" sz="1400" dirty="0" smtClean="0"/>
          </a:p>
          <a:p>
            <a:r>
              <a:rPr lang="cs-CZ" sz="1400" dirty="0" smtClean="0"/>
              <a:t>Slide 11:KARWATH, André. 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 [online]. [cit. 30.1.2013]. Dostupný na WWW: </a:t>
            </a:r>
            <a:r>
              <a:rPr lang="cs-CZ" sz="1400" dirty="0" smtClean="0">
                <a:hlinkClick r:id="rId6"/>
              </a:rPr>
              <a:t>http://cs.wikipedia.org/wiki/Soubor:Sylvin_(aka).jpg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567</TotalTime>
  <Words>187</Words>
  <Application>Microsoft Office PowerPoint</Application>
  <PresentationFormat>Předvádění na obrazovce (4:3)</PresentationFormat>
  <Paragraphs>78</Paragraphs>
  <Slides>15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Technický</vt:lpstr>
      <vt:lpstr>Prezentace aplikace PowerPoint</vt:lpstr>
      <vt:lpstr>ANOTACE</vt:lpstr>
      <vt:lpstr>ALKALICKÉ KOVY (s – prvky) Li, Na, K, Rb, Cs, Fr* </vt:lpstr>
      <vt:lpstr>Sloučeniny alkalických kovů uhličitany</vt:lpstr>
      <vt:lpstr>Na2CO3 - soda</vt:lpstr>
      <vt:lpstr>Výroba Na2CO3</vt:lpstr>
      <vt:lpstr>Výroba Na2CO3</vt:lpstr>
      <vt:lpstr>K2CO3 – potaš</vt:lpstr>
      <vt:lpstr>Další sloučeniny</vt:lpstr>
      <vt:lpstr>NaHCO3 – jedlá soda</vt:lpstr>
      <vt:lpstr>Prezentace aplikace PowerPoint</vt:lpstr>
      <vt:lpstr>Sírany</vt:lpstr>
      <vt:lpstr>Prezentace aplikace PowerPoint</vt:lpstr>
      <vt:lpstr>Spojte vzorce sloučenin s odpovídajícím použitím: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 – prvky Li, Na, K, Rb, Cs, Fr </dc:title>
  <cp:lastModifiedBy>Monika Šléglová</cp:lastModifiedBy>
  <cp:revision>76</cp:revision>
  <dcterms:modified xsi:type="dcterms:W3CDTF">2013-02-25T06:53:56Z</dcterms:modified>
</cp:coreProperties>
</file>