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8" r:id="rId7"/>
    <p:sldId id="265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580" y="-7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22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922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703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405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988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318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456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169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047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384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235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930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image" Target="../media/image3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1.xml"/><Relationship Id="rId4" Type="http://schemas.openxmlformats.org/officeDocument/2006/relationships/image" Target="../media/image3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9.xml"/><Relationship Id="rId4" Type="http://schemas.openxmlformats.org/officeDocument/2006/relationships/image" Target="../media/image3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3.xml"/><Relationship Id="rId4" Type="http://schemas.openxmlformats.org/officeDocument/2006/relationships/image" Target="../media/image3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4.xml"/><Relationship Id="rId4" Type="http://schemas.openxmlformats.org/officeDocument/2006/relationships/image" Target="../media/image3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5.xml"/><Relationship Id="rId4" Type="http://schemas.openxmlformats.org/officeDocument/2006/relationships/image" Target="../media/image3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9.xml"/><Relationship Id="rId4" Type="http://schemas.openxmlformats.org/officeDocument/2006/relationships/image" Target="../media/image3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7.xml"/><Relationship Id="rId4" Type="http://schemas.openxmlformats.org/officeDocument/2006/relationships/image" Target="../media/image3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8.xml"/><Relationship Id="rId4" Type="http://schemas.openxmlformats.org/officeDocument/2006/relationships/image" Target="../media/image3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9.xml"/><Relationship Id="rId4" Type="http://schemas.openxmlformats.org/officeDocument/2006/relationships/image" Target="../media/image3.gi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903973"/>
              </p:ext>
            </p:extLst>
          </p:nvPr>
        </p:nvGraphicFramePr>
        <p:xfrm>
          <a:off x="1489224" y="1062876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</a:t>
                      </a:r>
                      <a:r>
                        <a:rPr lang="cs-CZ" sz="2400" baseline="0" dirty="0" smtClean="0"/>
                        <a:t> Irena </a:t>
                      </a:r>
                      <a:r>
                        <a:rPr lang="cs-CZ" sz="2400" baseline="0" dirty="0" err="1" smtClean="0"/>
                        <a:t>Pohořalá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VY_32_INOVACE_1B_13_SČÍTÁNÍ</a:t>
                      </a:r>
                      <a:r>
                        <a:rPr lang="cs-CZ" sz="2400" baseline="0" dirty="0" smtClean="0"/>
                        <a:t> JEDNOTEK S PŘECHODEM DESÍTEK 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Sčítání  jednotek s přechodem desítek 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</a:t>
                      </a:r>
                      <a:r>
                        <a:rPr lang="cs-CZ" sz="2400" smtClean="0"/>
                        <a:t>: listopad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488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8752668"/>
              </p:ext>
            </p:extLst>
          </p:nvPr>
        </p:nvGraphicFramePr>
        <p:xfrm>
          <a:off x="683568" y="404664"/>
          <a:ext cx="7560840" cy="486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Prezentace je určena k osvojení a procvičování </a:t>
                      </a:r>
                      <a:r>
                        <a:rPr lang="cs-CZ" sz="1600" baseline="0" dirty="0" smtClean="0"/>
                        <a:t> sčítání</a:t>
                      </a:r>
                      <a:r>
                        <a:rPr lang="cs-CZ" sz="1600" dirty="0" smtClean="0"/>
                        <a:t> jednotek s přechodem desítek</a:t>
                      </a:r>
                    </a:p>
                    <a:p>
                      <a:r>
                        <a:rPr lang="cs-CZ" sz="1600" dirty="0" smtClean="0"/>
                        <a:t>Prezentace je určena žákům</a:t>
                      </a:r>
                      <a:r>
                        <a:rPr lang="cs-CZ" sz="1600" baseline="0" dirty="0" smtClean="0"/>
                        <a:t> 4.ročníku ZŠ praktické</a:t>
                      </a:r>
                      <a:endParaRPr lang="cs-CZ" sz="1600" dirty="0" smtClean="0"/>
                    </a:p>
                    <a:p>
                      <a:r>
                        <a:rPr lang="cs-CZ" sz="1600" dirty="0" smtClean="0"/>
                        <a:t>Snímek č. 3 – žáci si osvojují princip sčítání jednotek s přechodem desítky</a:t>
                      </a:r>
                    </a:p>
                    <a:p>
                      <a:r>
                        <a:rPr lang="cs-CZ" sz="1600" dirty="0" smtClean="0"/>
                        <a:t>Snímky</a:t>
                      </a:r>
                      <a:r>
                        <a:rPr lang="cs-CZ" sz="1600" baseline="0" dirty="0" smtClean="0"/>
                        <a:t> č.4 a č.5 – žáci se při sčítání  rozkladem prvního sčítance opírají o znázornění do čtvercové sítě</a:t>
                      </a:r>
                    </a:p>
                    <a:p>
                      <a:r>
                        <a:rPr lang="cs-CZ" sz="1600" baseline="0" dirty="0" smtClean="0"/>
                        <a:t>Snímek č. 6 – i zde žáci sčítají pomocí rozkladu prvního sčítance</a:t>
                      </a:r>
                    </a:p>
                    <a:p>
                      <a:r>
                        <a:rPr lang="cs-CZ" sz="1600" baseline="0" dirty="0" smtClean="0"/>
                        <a:t>Snímek č. 7 – žáci procvičují sčítání ve slovní úlohy</a:t>
                      </a:r>
                    </a:p>
                    <a:p>
                      <a:r>
                        <a:rPr lang="cs-CZ" sz="1600" baseline="0" dirty="0" smtClean="0"/>
                        <a:t>Snímek č. 8 – žáci přiřazují správný výsledek k příkladu</a:t>
                      </a:r>
                    </a:p>
                    <a:p>
                      <a:r>
                        <a:rPr lang="cs-CZ" sz="1600" baseline="0" dirty="0" smtClean="0"/>
                        <a:t>Snímek č. 9 – č.18 – procvičování sčítání formou testu</a:t>
                      </a:r>
                    </a:p>
                    <a:p>
                      <a:r>
                        <a:rPr lang="cs-CZ" sz="1600" baseline="0" dirty="0" smtClean="0"/>
                        <a:t>Snímek č. 21 – žáci přepisují procvičené příklady do sešitu a počítají je ještě jednou</a:t>
                      </a:r>
                    </a:p>
                    <a:p>
                      <a:r>
                        <a:rPr lang="cs-CZ" sz="1600" baseline="0" dirty="0" smtClean="0"/>
                        <a:t>Snímky č. 22 – č. 26  obsahují řešení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Druh učebního materiálu: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Prezentace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Stupeň a typ vzdělání: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 stupeň, 2.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smtClean="0"/>
                        <a:t>období</a:t>
                      </a:r>
                      <a:r>
                        <a:rPr lang="cs-CZ" sz="1600" smtClean="0"/>
                        <a:t> </a:t>
                      </a:r>
                      <a:r>
                        <a:rPr lang="cs-CZ" sz="1600" dirty="0" smtClean="0"/>
                        <a:t>pro žáky s LMP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Cílová skupina: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 let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931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Sčítání jednotek s přechodem 10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467544" y="1484784"/>
            <a:ext cx="8229600" cy="4525962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20 </a:t>
            </a:r>
            <a:r>
              <a:rPr lang="cs-CZ" sz="4400" dirty="0" smtClean="0">
                <a:solidFill>
                  <a:srgbClr val="FF0000"/>
                </a:solidFill>
              </a:rPr>
              <a:t>4</a:t>
            </a:r>
            <a:endParaRPr lang="cs-CZ" sz="44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4400" dirty="0" smtClean="0"/>
              <a:t>24 si rozložíme na </a:t>
            </a:r>
            <a:r>
              <a:rPr lang="cs-CZ" sz="4400" dirty="0" smtClean="0">
                <a:solidFill>
                  <a:srgbClr val="00B050"/>
                </a:solidFill>
              </a:rPr>
              <a:t>20</a:t>
            </a:r>
            <a:r>
              <a:rPr lang="cs-CZ" sz="4400" dirty="0" smtClean="0">
                <a:solidFill>
                  <a:srgbClr val="92D050"/>
                </a:solidFill>
              </a:rPr>
              <a:t> </a:t>
            </a:r>
            <a:r>
              <a:rPr lang="cs-CZ" sz="4400" dirty="0" smtClean="0"/>
              <a:t>a </a:t>
            </a:r>
            <a:r>
              <a:rPr lang="cs-CZ" sz="4400" dirty="0" smtClean="0">
                <a:solidFill>
                  <a:srgbClr val="FF0000"/>
                </a:solidFill>
              </a:rPr>
              <a:t>4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20 </a:t>
            </a:r>
            <a:r>
              <a:rPr lang="cs-CZ" sz="4400" dirty="0" smtClean="0"/>
              <a:t>opíšeme za =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4 </a:t>
            </a:r>
            <a:r>
              <a:rPr lang="cs-CZ" sz="4400" dirty="0" smtClean="0"/>
              <a:t>a </a:t>
            </a:r>
            <a:r>
              <a:rPr lang="cs-CZ" sz="4400" dirty="0" smtClean="0">
                <a:solidFill>
                  <a:srgbClr val="FF0000"/>
                </a:solidFill>
              </a:rPr>
              <a:t>6 </a:t>
            </a:r>
            <a:r>
              <a:rPr lang="cs-CZ" sz="4400" dirty="0" smtClean="0"/>
              <a:t>sečteme a přičteme k </a:t>
            </a:r>
            <a:r>
              <a:rPr lang="cs-CZ" sz="4400" dirty="0" smtClean="0">
                <a:solidFill>
                  <a:srgbClr val="00B050"/>
                </a:solidFill>
              </a:rPr>
              <a:t>20</a:t>
            </a:r>
            <a:endParaRPr lang="cs-CZ" sz="4400" dirty="0" smtClean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827584" y="220486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24000" y="2213248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83568" y="1700808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24 + </a:t>
            </a:r>
            <a:r>
              <a:rPr lang="cs-CZ" sz="4400" dirty="0" smtClean="0">
                <a:solidFill>
                  <a:srgbClr val="FF0000"/>
                </a:solidFill>
              </a:rPr>
              <a:t>6 </a:t>
            </a:r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16" name="Volný tvar 15"/>
          <p:cNvSpPr/>
          <p:nvPr/>
        </p:nvSpPr>
        <p:spPr>
          <a:xfrm>
            <a:off x="1276817" y="1718458"/>
            <a:ext cx="1052807" cy="1378543"/>
          </a:xfrm>
          <a:custGeom>
            <a:avLst/>
            <a:gdLst>
              <a:gd name="connsiteX0" fmla="*/ 1021883 w 1052807"/>
              <a:gd name="connsiteY0" fmla="*/ 224642 h 1378543"/>
              <a:gd name="connsiteX1" fmla="*/ 945683 w 1052807"/>
              <a:gd name="connsiteY1" fmla="*/ 72242 h 1378543"/>
              <a:gd name="connsiteX2" fmla="*/ 183683 w 1052807"/>
              <a:gd name="connsiteY2" fmla="*/ 110342 h 1378543"/>
              <a:gd name="connsiteX3" fmla="*/ 43983 w 1052807"/>
              <a:gd name="connsiteY3" fmla="*/ 1342242 h 1378543"/>
              <a:gd name="connsiteX4" fmla="*/ 805983 w 1052807"/>
              <a:gd name="connsiteY4" fmla="*/ 973942 h 1378543"/>
              <a:gd name="connsiteX5" fmla="*/ 1034583 w 1052807"/>
              <a:gd name="connsiteY5" fmla="*/ 173842 h 1378543"/>
              <a:gd name="connsiteX6" fmla="*/ 1021883 w 1052807"/>
              <a:gd name="connsiteY6" fmla="*/ 161142 h 1378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52807" h="1378543">
                <a:moveTo>
                  <a:pt x="1021883" y="224642"/>
                </a:moveTo>
                <a:cubicBezTo>
                  <a:pt x="1053633" y="157967"/>
                  <a:pt x="1085383" y="91292"/>
                  <a:pt x="945683" y="72242"/>
                </a:cubicBezTo>
                <a:cubicBezTo>
                  <a:pt x="805983" y="53192"/>
                  <a:pt x="333966" y="-101325"/>
                  <a:pt x="183683" y="110342"/>
                </a:cubicBezTo>
                <a:cubicBezTo>
                  <a:pt x="33400" y="322009"/>
                  <a:pt x="-59734" y="1198309"/>
                  <a:pt x="43983" y="1342242"/>
                </a:cubicBezTo>
                <a:cubicBezTo>
                  <a:pt x="147700" y="1486175"/>
                  <a:pt x="640883" y="1168675"/>
                  <a:pt x="805983" y="973942"/>
                </a:cubicBezTo>
                <a:cubicBezTo>
                  <a:pt x="971083" y="779209"/>
                  <a:pt x="998600" y="309309"/>
                  <a:pt x="1034583" y="173842"/>
                </a:cubicBezTo>
                <a:cubicBezTo>
                  <a:pt x="1070566" y="38375"/>
                  <a:pt x="1046224" y="99758"/>
                  <a:pt x="1021883" y="16114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672549" y="170080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20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27883" y="1700808"/>
            <a:ext cx="22717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 </a:t>
            </a:r>
            <a:r>
              <a:rPr lang="cs-CZ" sz="4400" dirty="0" smtClean="0">
                <a:solidFill>
                  <a:srgbClr val="FF0000"/>
                </a:solidFill>
              </a:rPr>
              <a:t>10 </a:t>
            </a:r>
            <a:r>
              <a:rPr lang="cs-CZ" sz="4400" dirty="0" smtClean="0"/>
              <a:t>= 30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397697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 animBg="1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 a vypočítej rozkladem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8354176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96136" y="2154813"/>
            <a:ext cx="198644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43 + 7 =</a:t>
            </a:r>
          </a:p>
          <a:p>
            <a:endParaRPr lang="cs-CZ" sz="4400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5868144" y="273407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64560" y="2742456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052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 a vypočítej rozkladem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3665157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96136" y="2154813"/>
            <a:ext cx="198644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62 + 8 =</a:t>
            </a:r>
          </a:p>
          <a:p>
            <a:endParaRPr lang="cs-CZ" sz="4400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5868144" y="273407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64560" y="2742456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8352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Příklady vypočítej pomocí rozkladu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52 + 8 =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67 + 3 =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86 + 4 =</a:t>
            </a:r>
            <a:endParaRPr lang="cs-CZ" sz="40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613992" y="213655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910408" y="2144936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1613992" y="506841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10408" y="5076800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613992" y="363244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10408" y="364083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5875164" y="47887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71580" y="479715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5735340" y="406868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031756" y="407707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ástupný symbol pro obsah 18"/>
          <p:cNvSpPr>
            <a:spLocks noGrp="1"/>
          </p:cNvSpPr>
          <p:nvPr>
            <p:ph sz="half" idx="2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74 + 6 =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38 + 2 =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23 + 7 = </a:t>
            </a:r>
            <a:endParaRPr lang="cs-CZ" sz="4000" dirty="0"/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5829772" y="21281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126188" y="213655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5829772" y="362406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126188" y="3632448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829772" y="506841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126188" y="5076800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244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000" dirty="0" smtClean="0"/>
              <a:t>Na zahrádce kvete 23 růží a 7 jiřin.</a:t>
            </a:r>
          </a:p>
          <a:p>
            <a:pPr marL="0" indent="0">
              <a:buNone/>
            </a:pPr>
            <a:r>
              <a:rPr lang="cs-CZ" sz="4000" dirty="0" smtClean="0"/>
              <a:t>Kolik květin kvete na zahrádce?</a:t>
            </a:r>
          </a:p>
          <a:p>
            <a:pPr marL="0" indent="0">
              <a:buNone/>
            </a:pPr>
            <a:r>
              <a:rPr lang="cs-CZ" sz="4000" u="sng" dirty="0" smtClean="0"/>
              <a:t>Výpočet:</a:t>
            </a:r>
            <a:r>
              <a:rPr lang="cs-CZ" sz="4000" dirty="0" smtClean="0"/>
              <a:t>      </a:t>
            </a:r>
          </a:p>
          <a:p>
            <a:pPr marL="0" indent="0">
              <a:buNone/>
            </a:pPr>
            <a:endParaRPr lang="cs-CZ" sz="4000" u="sng" dirty="0" smtClean="0"/>
          </a:p>
          <a:p>
            <a:pPr marL="0" indent="0">
              <a:buNone/>
            </a:pPr>
            <a:endParaRPr lang="cs-CZ" sz="4000" u="sng" dirty="0"/>
          </a:p>
          <a:p>
            <a:pPr marL="0" indent="0">
              <a:buNone/>
            </a:pPr>
            <a:r>
              <a:rPr lang="cs-CZ" sz="4000" u="sng" dirty="0" smtClean="0"/>
              <a:t>Odpověď:</a:t>
            </a:r>
            <a:r>
              <a:rPr lang="cs-CZ" sz="4000" dirty="0" smtClean="0"/>
              <a:t> Na zahradě kvetlo ___ květin.</a:t>
            </a:r>
            <a:endParaRPr lang="cs-CZ" sz="4000" u="sng" dirty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3312146" y="3861048"/>
            <a:ext cx="288032" cy="288032"/>
          </a:xfrm>
          <a:prstGeom prst="line">
            <a:avLst/>
          </a:prstGeom>
          <a:ln>
            <a:solidFill>
              <a:schemeClr val="tx1"/>
            </a:solidFill>
            <a:headEnd w="lg" len="lg"/>
            <a:tailEnd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635896" y="3861048"/>
            <a:ext cx="25757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6016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Přiřaď správný výsledek k příkladu.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7</a:t>
            </a:r>
            <a:r>
              <a:rPr lang="cs-CZ" sz="4400" dirty="0" smtClean="0"/>
              <a:t>7 + 3 =           40</a:t>
            </a:r>
          </a:p>
          <a:p>
            <a:pPr marL="0" indent="0">
              <a:buNone/>
            </a:pPr>
            <a:r>
              <a:rPr lang="cs-CZ" sz="4400" dirty="0" smtClean="0"/>
              <a:t>25 + 5 =           30</a:t>
            </a:r>
          </a:p>
          <a:p>
            <a:pPr marL="0" indent="0">
              <a:buNone/>
            </a:pPr>
            <a:r>
              <a:rPr lang="cs-CZ" sz="4400" dirty="0" smtClean="0"/>
              <a:t>38 + 2 =           80</a:t>
            </a:r>
          </a:p>
          <a:p>
            <a:pPr marL="0" indent="0">
              <a:buNone/>
            </a:pPr>
            <a:r>
              <a:rPr lang="cs-CZ" sz="4400" dirty="0"/>
              <a:t>1</a:t>
            </a:r>
            <a:r>
              <a:rPr lang="cs-CZ" sz="4400" dirty="0" smtClean="0"/>
              <a:t>6 + 4 =           70 </a:t>
            </a:r>
          </a:p>
          <a:p>
            <a:pPr marL="0" indent="0">
              <a:buNone/>
            </a:pPr>
            <a:r>
              <a:rPr lang="cs-CZ" sz="4400" dirty="0" smtClean="0"/>
              <a:t>69 + 1 =           20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31 + 9 =           80</a:t>
            </a:r>
          </a:p>
          <a:p>
            <a:pPr marL="0" indent="0">
              <a:buNone/>
            </a:pPr>
            <a:r>
              <a:rPr lang="cs-CZ" sz="4400" dirty="0" smtClean="0"/>
              <a:t>53 + 7 =           40</a:t>
            </a:r>
          </a:p>
          <a:p>
            <a:pPr marL="0" indent="0">
              <a:buNone/>
            </a:pPr>
            <a:r>
              <a:rPr lang="cs-CZ" sz="4400" dirty="0" smtClean="0"/>
              <a:t>74 + 6 =           70</a:t>
            </a:r>
          </a:p>
          <a:p>
            <a:pPr marL="0" indent="0">
              <a:buNone/>
            </a:pPr>
            <a:r>
              <a:rPr lang="cs-CZ" sz="4400" dirty="0" smtClean="0"/>
              <a:t>62 + 8 =           20   </a:t>
            </a:r>
          </a:p>
          <a:p>
            <a:pPr marL="0" indent="0">
              <a:buNone/>
            </a:pPr>
            <a:r>
              <a:rPr lang="cs-CZ" sz="4400" dirty="0" smtClean="0"/>
              <a:t>15 + 5 =           60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91133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53792"/>
            <a:ext cx="9144000" cy="6681163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FXABWCT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8" y="1222074"/>
            <a:ext cx="3607955" cy="493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2471044"/>
            <a:ext cx="18646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4800" dirty="0" smtClean="0">
                <a:solidFill>
                  <a:schemeClr val="bg1"/>
                </a:solidFill>
              </a:rPr>
              <a:t>24 + 6</a:t>
            </a:r>
            <a:endParaRPr lang="cs-CZ" sz="4800" dirty="0"/>
          </a:p>
        </p:txBody>
      </p:sp>
      <p:pic>
        <p:nvPicPr>
          <p:cNvPr id="102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37" y="328498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7" y="369029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6837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6" y="347530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1068" y="347530"/>
            <a:ext cx="44429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Kterou myš kocour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chytí?</a:t>
            </a:r>
            <a:endParaRPr lang="cs-CZ" sz="4400" dirty="0"/>
          </a:p>
        </p:txBody>
      </p:sp>
      <p:sp>
        <p:nvSpPr>
          <p:cNvPr id="4" name="TextovéPole 3">
            <a:hlinkClick r:id="rId5" action="ppaction://hlinksldjump"/>
          </p:cNvPr>
          <p:cNvSpPr txBox="1"/>
          <p:nvPr/>
        </p:nvSpPr>
        <p:spPr>
          <a:xfrm>
            <a:off x="1350982" y="144013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30</a:t>
            </a:r>
            <a:endParaRPr lang="cs-CZ" sz="4000" dirty="0"/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1350981" y="45091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20</a:t>
            </a:r>
            <a:endParaRPr lang="cs-CZ" sz="4000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7212612" y="15594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12612" y="486306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9521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FXABWCT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8" y="1222074"/>
            <a:ext cx="3607955" cy="493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2471044"/>
            <a:ext cx="15856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4800" dirty="0" smtClean="0">
                <a:solidFill>
                  <a:schemeClr val="bg1"/>
                </a:solidFill>
              </a:rPr>
              <a:t>35+5</a:t>
            </a:r>
            <a:endParaRPr lang="cs-CZ" sz="4800" dirty="0"/>
          </a:p>
        </p:txBody>
      </p:sp>
      <p:pic>
        <p:nvPicPr>
          <p:cNvPr id="102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37" y="328498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7" y="369029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6837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6" y="347530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1068" y="347530"/>
            <a:ext cx="44429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Kterou myš kocour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chytí?</a:t>
            </a:r>
            <a:endParaRPr lang="cs-CZ" sz="4400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350982" y="144013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30</a:t>
            </a:r>
            <a:endParaRPr lang="cs-CZ" sz="4000" dirty="0"/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1350981" y="45091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20</a:t>
            </a:r>
            <a:endParaRPr lang="cs-CZ" sz="4000" dirty="0"/>
          </a:p>
        </p:txBody>
      </p:sp>
      <p:sp>
        <p:nvSpPr>
          <p:cNvPr id="11" name="TextovéPole 10">
            <a:hlinkClick r:id="rId5" action="ppaction://hlinksldjump"/>
          </p:cNvPr>
          <p:cNvSpPr txBox="1"/>
          <p:nvPr/>
        </p:nvSpPr>
        <p:spPr>
          <a:xfrm>
            <a:off x="7212612" y="15594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12612" y="486306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1599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57596" y="23690"/>
            <a:ext cx="9036496" cy="6741368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FXABWCT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8" y="1222074"/>
            <a:ext cx="3607955" cy="493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2471044"/>
            <a:ext cx="15856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4800" dirty="0" smtClean="0">
                <a:solidFill>
                  <a:schemeClr val="bg1"/>
                </a:solidFill>
              </a:rPr>
              <a:t>58+2</a:t>
            </a:r>
            <a:endParaRPr lang="cs-CZ" sz="4800" dirty="0"/>
          </a:p>
        </p:txBody>
      </p:sp>
      <p:pic>
        <p:nvPicPr>
          <p:cNvPr id="102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37" y="328498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7" y="369029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6837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6" y="347530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1068" y="347530"/>
            <a:ext cx="44429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Kterou myš kocour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chytí?</a:t>
            </a:r>
            <a:endParaRPr lang="cs-CZ" sz="4400" dirty="0"/>
          </a:p>
        </p:txBody>
      </p:sp>
      <p:sp>
        <p:nvSpPr>
          <p:cNvPr id="4" name="TextovéPole 3">
            <a:hlinkClick r:id="rId5" action="ppaction://hlinksldjump"/>
          </p:cNvPr>
          <p:cNvSpPr txBox="1"/>
          <p:nvPr/>
        </p:nvSpPr>
        <p:spPr>
          <a:xfrm>
            <a:off x="1350982" y="144013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70</a:t>
            </a:r>
            <a:endParaRPr lang="cs-CZ" sz="4000" dirty="0"/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1350981" y="45091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60</a:t>
            </a:r>
            <a:endParaRPr lang="cs-CZ" sz="4000" dirty="0"/>
          </a:p>
        </p:txBody>
      </p:sp>
      <p:sp>
        <p:nvSpPr>
          <p:cNvPr id="11" name="TextovéPole 10">
            <a:hlinkClick r:id="rId5" action="ppaction://hlinksldjump"/>
          </p:cNvPr>
          <p:cNvSpPr txBox="1"/>
          <p:nvPr/>
        </p:nvSpPr>
        <p:spPr>
          <a:xfrm>
            <a:off x="7212612" y="15594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212612" y="486306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1599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741368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FXABWCT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8" y="1222074"/>
            <a:ext cx="3607955" cy="493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2471044"/>
            <a:ext cx="15856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4800" dirty="0" smtClean="0">
                <a:solidFill>
                  <a:schemeClr val="bg1"/>
                </a:solidFill>
              </a:rPr>
              <a:t>47+3</a:t>
            </a:r>
            <a:endParaRPr lang="cs-CZ" sz="4800" dirty="0"/>
          </a:p>
        </p:txBody>
      </p:sp>
      <p:pic>
        <p:nvPicPr>
          <p:cNvPr id="102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37" y="328498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7" y="369029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6837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6" y="347530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1068" y="347530"/>
            <a:ext cx="44429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Kterou myš kocour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chytí?</a:t>
            </a:r>
            <a:endParaRPr lang="cs-CZ" sz="4400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350982" y="144013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70</a:t>
            </a:r>
            <a:endParaRPr lang="cs-CZ" sz="4000" dirty="0"/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1350981" y="45091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60</a:t>
            </a:r>
            <a:endParaRPr lang="cs-CZ" sz="4000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7212612" y="15594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212612" y="486306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1599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-19496" y="89443"/>
            <a:ext cx="9252520" cy="6609862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FXABWCT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8" y="1222074"/>
            <a:ext cx="3607955" cy="493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2471044"/>
            <a:ext cx="15856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4800" dirty="0" smtClean="0">
                <a:solidFill>
                  <a:schemeClr val="bg1"/>
                </a:solidFill>
              </a:rPr>
              <a:t>66+4</a:t>
            </a:r>
            <a:endParaRPr lang="cs-CZ" sz="4800" dirty="0"/>
          </a:p>
        </p:txBody>
      </p:sp>
      <p:pic>
        <p:nvPicPr>
          <p:cNvPr id="102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37" y="328498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7" y="369029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76837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6" y="347530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1068" y="347530"/>
            <a:ext cx="44429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Kterou myš kocour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chytí?</a:t>
            </a:r>
            <a:endParaRPr lang="cs-CZ" sz="4400" dirty="0"/>
          </a:p>
        </p:txBody>
      </p:sp>
      <p:sp>
        <p:nvSpPr>
          <p:cNvPr id="4" name="TextovéPole 3">
            <a:hlinkClick r:id="rId5" action="ppaction://hlinksldjump"/>
          </p:cNvPr>
          <p:cNvSpPr txBox="1"/>
          <p:nvPr/>
        </p:nvSpPr>
        <p:spPr>
          <a:xfrm>
            <a:off x="1350982" y="144013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70</a:t>
            </a:r>
            <a:endParaRPr lang="cs-CZ" sz="4000" dirty="0"/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1350981" y="45091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60</a:t>
            </a:r>
            <a:endParaRPr lang="cs-CZ" sz="4000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7212612" y="15594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80</a:t>
            </a:r>
            <a:endParaRPr lang="cs-CZ" sz="4000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12612" y="486306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1599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139139"/>
            <a:ext cx="9036496" cy="6510470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FXABWCT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8" y="1222074"/>
            <a:ext cx="3607955" cy="493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2471044"/>
            <a:ext cx="15856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4800" dirty="0" smtClean="0">
                <a:solidFill>
                  <a:schemeClr val="bg1"/>
                </a:solidFill>
              </a:rPr>
              <a:t>23+7</a:t>
            </a:r>
            <a:endParaRPr lang="cs-CZ" sz="4800" dirty="0"/>
          </a:p>
        </p:txBody>
      </p:sp>
      <p:pic>
        <p:nvPicPr>
          <p:cNvPr id="102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37" y="328498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7" y="369029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6837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6" y="347530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1068" y="347530"/>
            <a:ext cx="44429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Kterou myš kocour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chytí?</a:t>
            </a:r>
            <a:endParaRPr lang="cs-CZ" sz="4400" dirty="0"/>
          </a:p>
        </p:txBody>
      </p:sp>
      <p:sp>
        <p:nvSpPr>
          <p:cNvPr id="4" name="TextovéPole 3">
            <a:hlinkClick r:id="rId5" action="ppaction://hlinksldjump"/>
          </p:cNvPr>
          <p:cNvSpPr txBox="1"/>
          <p:nvPr/>
        </p:nvSpPr>
        <p:spPr>
          <a:xfrm>
            <a:off x="1350982" y="144013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30</a:t>
            </a:r>
            <a:endParaRPr lang="cs-CZ" sz="4000" dirty="0"/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1350981" y="45091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20</a:t>
            </a:r>
            <a:endParaRPr lang="cs-CZ" sz="4000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7212612" y="15594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12612" y="486306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1599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53439"/>
            <a:ext cx="9144000" cy="668187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FXABWCT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8" y="1222074"/>
            <a:ext cx="3607955" cy="493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2471044"/>
            <a:ext cx="15856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4800" dirty="0" smtClean="0">
                <a:solidFill>
                  <a:schemeClr val="bg1"/>
                </a:solidFill>
              </a:rPr>
              <a:t>75+5</a:t>
            </a:r>
            <a:endParaRPr lang="cs-CZ" sz="4800" dirty="0"/>
          </a:p>
        </p:txBody>
      </p:sp>
      <p:pic>
        <p:nvPicPr>
          <p:cNvPr id="102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37" y="328498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7" y="369029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6837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6" y="347530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1068" y="347530"/>
            <a:ext cx="44429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Kterou myš kocour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chytí?</a:t>
            </a:r>
            <a:endParaRPr lang="cs-CZ" sz="4400" dirty="0"/>
          </a:p>
        </p:txBody>
      </p:sp>
      <p:sp>
        <p:nvSpPr>
          <p:cNvPr id="4" name="TextovéPole 3">
            <a:hlinkClick r:id="rId5" action="ppaction://hlinksldjump"/>
          </p:cNvPr>
          <p:cNvSpPr txBox="1"/>
          <p:nvPr/>
        </p:nvSpPr>
        <p:spPr>
          <a:xfrm>
            <a:off x="1350982" y="144013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70</a:t>
            </a:r>
            <a:endParaRPr lang="cs-CZ" sz="4000" dirty="0"/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1350981" y="45091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80</a:t>
            </a:r>
            <a:endParaRPr lang="cs-CZ" sz="4000" dirty="0"/>
          </a:p>
        </p:txBody>
      </p:sp>
      <p:sp>
        <p:nvSpPr>
          <p:cNvPr id="11" name="TextovéPole 10">
            <a:hlinkClick r:id="rId5" action="ppaction://hlinksldjump"/>
          </p:cNvPr>
          <p:cNvSpPr txBox="1"/>
          <p:nvPr/>
        </p:nvSpPr>
        <p:spPr>
          <a:xfrm>
            <a:off x="7212612" y="15594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90</a:t>
            </a:r>
            <a:endParaRPr lang="cs-CZ" sz="4000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212612" y="486306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1599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176837"/>
            <a:ext cx="9144000" cy="6780555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FXABWCT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8" y="1222074"/>
            <a:ext cx="3607955" cy="493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2471044"/>
            <a:ext cx="15856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4800" dirty="0" smtClean="0">
                <a:solidFill>
                  <a:schemeClr val="bg1"/>
                </a:solidFill>
              </a:rPr>
              <a:t>96+4</a:t>
            </a:r>
            <a:endParaRPr lang="cs-CZ" sz="4800" dirty="0"/>
          </a:p>
        </p:txBody>
      </p:sp>
      <p:pic>
        <p:nvPicPr>
          <p:cNvPr id="102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37" y="328498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7" y="369029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6837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6" y="347530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1068" y="347530"/>
            <a:ext cx="44429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Kterou myš kocour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chytí?</a:t>
            </a:r>
            <a:endParaRPr lang="cs-CZ" sz="4400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350982" y="144013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80</a:t>
            </a:r>
            <a:endParaRPr lang="cs-CZ" sz="4000" dirty="0"/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1350981" y="45091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70</a:t>
            </a:r>
            <a:endParaRPr lang="cs-CZ" sz="4000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7212612" y="15594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90</a:t>
            </a:r>
            <a:endParaRPr lang="cs-CZ" sz="4000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212612" y="4863063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1599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036496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FXABWCT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8" y="1222074"/>
            <a:ext cx="3607955" cy="493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2471044"/>
            <a:ext cx="15856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4800" dirty="0" smtClean="0">
                <a:solidFill>
                  <a:schemeClr val="bg1"/>
                </a:solidFill>
              </a:rPr>
              <a:t>52+8</a:t>
            </a:r>
            <a:endParaRPr lang="cs-CZ" sz="4800" dirty="0"/>
          </a:p>
        </p:txBody>
      </p:sp>
      <p:pic>
        <p:nvPicPr>
          <p:cNvPr id="102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37" y="328498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7" y="369029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6837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6" y="347530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1068" y="347530"/>
            <a:ext cx="44429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Kterou myš kocour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chytí?</a:t>
            </a:r>
            <a:endParaRPr lang="cs-CZ" sz="4400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350982" y="144013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1350981" y="45091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  <p:sp>
        <p:nvSpPr>
          <p:cNvPr id="11" name="TextovéPole 10">
            <a:hlinkClick r:id="rId5" action="ppaction://hlinksldjump"/>
          </p:cNvPr>
          <p:cNvSpPr txBox="1"/>
          <p:nvPr/>
        </p:nvSpPr>
        <p:spPr>
          <a:xfrm>
            <a:off x="7212612" y="15594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60</a:t>
            </a:r>
            <a:endParaRPr lang="cs-CZ" sz="4000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12612" y="486306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1599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036496" cy="6597352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FXABWCT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8" y="1222074"/>
            <a:ext cx="3607955" cy="493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2471044"/>
            <a:ext cx="15856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4800" dirty="0" smtClean="0">
                <a:solidFill>
                  <a:schemeClr val="bg1"/>
                </a:solidFill>
              </a:rPr>
              <a:t>33+7</a:t>
            </a:r>
            <a:endParaRPr lang="cs-CZ" sz="4800" dirty="0"/>
          </a:p>
        </p:txBody>
      </p:sp>
      <p:pic>
        <p:nvPicPr>
          <p:cNvPr id="1027" name="Picture 3" descr="C:\Users\Speciální školy\AppData\Local\Microsoft\Windows\Temporary Internet Files\Content.IE5\BDGFK3AL\MM900395727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37" y="328498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7" y="3690294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6837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M900395727[1].gif">
            <a:hlinkClick r:id="rId5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66" y="347530"/>
            <a:ext cx="2656131" cy="2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1068" y="347530"/>
            <a:ext cx="44429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Kterou myš kocour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chytí?</a:t>
            </a:r>
            <a:endParaRPr lang="cs-CZ" sz="4400" dirty="0"/>
          </a:p>
        </p:txBody>
      </p:sp>
      <p:sp>
        <p:nvSpPr>
          <p:cNvPr id="4" name="TextovéPole 3">
            <a:hlinkClick r:id="rId5" action="ppaction://hlinksldjump"/>
          </p:cNvPr>
          <p:cNvSpPr txBox="1"/>
          <p:nvPr/>
        </p:nvSpPr>
        <p:spPr>
          <a:xfrm>
            <a:off x="1350982" y="144013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30</a:t>
            </a:r>
            <a:endParaRPr lang="cs-CZ" sz="4000" dirty="0"/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1350981" y="45091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0</a:t>
            </a:r>
            <a:endParaRPr lang="cs-CZ" sz="4000" dirty="0"/>
          </a:p>
        </p:txBody>
      </p:sp>
      <p:sp>
        <p:nvSpPr>
          <p:cNvPr id="11" name="TextovéPole 10">
            <a:hlinkClick r:id="rId5" action="ppaction://hlinksldjump"/>
          </p:cNvPr>
          <p:cNvSpPr txBox="1"/>
          <p:nvPr/>
        </p:nvSpPr>
        <p:spPr>
          <a:xfrm>
            <a:off x="7212612" y="15594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</a:t>
            </a:r>
            <a:r>
              <a:rPr lang="cs-CZ" sz="4000" dirty="0" smtClean="0"/>
              <a:t>0</a:t>
            </a:r>
            <a:endParaRPr lang="cs-CZ" sz="4000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212612" y="486306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1599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74136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Ne, ne, zkus to znovu!</a:t>
            </a:r>
            <a:endParaRPr lang="cs-CZ" dirty="0"/>
          </a:p>
        </p:txBody>
      </p:sp>
      <p:pic>
        <p:nvPicPr>
          <p:cNvPr id="2051" name="Picture 3" descr="C:\Users\Speciální školy\AppData\Local\Microsoft\Windows\Temporary Internet Files\Content.IE5\AIQ9QEBA\MC90043439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968" y="1556792"/>
            <a:ext cx="7056784" cy="4818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596336" y="5569396"/>
            <a:ext cx="1042416" cy="1042416"/>
          </a:xfrm>
          <a:prstGeom prst="actionButtonBackPreviou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792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324528" cy="70294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Výtečně, jsi šikula</a:t>
            </a:r>
            <a:endParaRPr lang="cs-CZ" dirty="0"/>
          </a:p>
        </p:txBody>
      </p:sp>
      <p:pic>
        <p:nvPicPr>
          <p:cNvPr id="3074" name="Picture 2" descr="C:\Users\Speciální školy\AppData\Local\Microsoft\Windows\Temporary Internet Files\Content.IE5\FHHH11MU\MC9004377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28800"/>
            <a:ext cx="6048672" cy="495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50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Procvičené příklady přepiš do sešitu a znovu </a:t>
            </a:r>
            <a:r>
              <a:rPr lang="cs-CZ" smtClean="0"/>
              <a:t>je 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26 + 4</a:t>
            </a:r>
          </a:p>
          <a:p>
            <a:pPr marL="0" indent="0" algn="ctr">
              <a:buNone/>
            </a:pPr>
            <a:r>
              <a:rPr lang="cs-CZ" sz="4400" dirty="0" smtClean="0"/>
              <a:t>35 + 5</a:t>
            </a:r>
          </a:p>
          <a:p>
            <a:pPr marL="0" indent="0" algn="ctr">
              <a:buNone/>
            </a:pPr>
            <a:r>
              <a:rPr lang="cs-CZ" sz="4400" dirty="0" smtClean="0"/>
              <a:t>58 + 2</a:t>
            </a:r>
          </a:p>
          <a:p>
            <a:pPr marL="0" indent="0" algn="ctr">
              <a:buNone/>
            </a:pPr>
            <a:r>
              <a:rPr lang="cs-CZ" sz="4400" dirty="0" smtClean="0"/>
              <a:t>47 + 3</a:t>
            </a:r>
          </a:p>
          <a:p>
            <a:pPr marL="0" indent="0" algn="ctr">
              <a:buNone/>
            </a:pPr>
            <a:r>
              <a:rPr lang="cs-CZ" sz="4400" dirty="0" smtClean="0"/>
              <a:t>66 + 4</a:t>
            </a:r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23 + 7</a:t>
            </a:r>
          </a:p>
          <a:p>
            <a:pPr marL="0" indent="0" algn="ctr">
              <a:buNone/>
            </a:pPr>
            <a:r>
              <a:rPr lang="cs-CZ" sz="4400" dirty="0" smtClean="0"/>
              <a:t>75 + 5 </a:t>
            </a:r>
          </a:p>
          <a:p>
            <a:pPr marL="0" indent="0" algn="ctr">
              <a:buNone/>
            </a:pPr>
            <a:r>
              <a:rPr lang="cs-CZ" sz="4400" dirty="0" smtClean="0"/>
              <a:t>96 + 4</a:t>
            </a:r>
          </a:p>
          <a:p>
            <a:pPr marL="0" indent="0" algn="ctr">
              <a:buNone/>
            </a:pPr>
            <a:r>
              <a:rPr lang="cs-CZ" sz="4400" dirty="0" smtClean="0"/>
              <a:t>52 + 8 </a:t>
            </a:r>
          </a:p>
          <a:p>
            <a:pPr marL="0" indent="0" algn="ctr">
              <a:buNone/>
            </a:pPr>
            <a:r>
              <a:rPr lang="cs-CZ" sz="4400" dirty="0" smtClean="0"/>
              <a:t>33 + 7 </a:t>
            </a:r>
          </a:p>
          <a:p>
            <a:pPr marL="0" indent="0" algn="ctr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50814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err="1" smtClean="0"/>
              <a:t>ŘEŠENÍ:Příklad</a:t>
            </a:r>
            <a:r>
              <a:rPr lang="cs-CZ" dirty="0" smtClean="0"/>
              <a:t> vyznač ve čtvercové síti a vypočítej rozkladem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6123364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508104" y="2154813"/>
            <a:ext cx="29523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43 + 7 = </a:t>
            </a:r>
            <a:r>
              <a:rPr lang="cs-CZ" sz="4400" dirty="0" smtClean="0">
                <a:solidFill>
                  <a:srgbClr val="FF0000"/>
                </a:solidFill>
              </a:rPr>
              <a:t>50</a:t>
            </a:r>
            <a:endParaRPr lang="cs-CZ" sz="4400" dirty="0" smtClean="0"/>
          </a:p>
          <a:p>
            <a:r>
              <a:rPr lang="cs-CZ" sz="4400" dirty="0" smtClean="0">
                <a:solidFill>
                  <a:srgbClr val="FF0000"/>
                </a:solidFill>
              </a:rPr>
              <a:t>40 3</a:t>
            </a:r>
            <a:endParaRPr lang="cs-CZ" sz="44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5830540" y="273407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26956" y="2742456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6934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 a vypočítej rozkladem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0112804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292080" y="2154813"/>
            <a:ext cx="33123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62 + 8 =</a:t>
            </a:r>
            <a:r>
              <a:rPr lang="cs-CZ" sz="4400" dirty="0" smtClean="0">
                <a:solidFill>
                  <a:srgbClr val="FF0000"/>
                </a:solidFill>
              </a:rPr>
              <a:t> 70</a:t>
            </a:r>
            <a:endParaRPr lang="cs-CZ" sz="4400" dirty="0" smtClean="0"/>
          </a:p>
          <a:p>
            <a:r>
              <a:rPr lang="cs-CZ" sz="4400" dirty="0" smtClean="0">
                <a:solidFill>
                  <a:srgbClr val="FF0000"/>
                </a:solidFill>
              </a:rPr>
              <a:t>60   2</a:t>
            </a:r>
            <a:endParaRPr lang="cs-CZ" sz="44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5868144" y="273407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64560" y="2742456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6130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Příklady vypočítej pomocí rozkladu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      52 + 8 = </a:t>
            </a:r>
            <a:r>
              <a:rPr lang="cs-CZ" sz="4000" dirty="0" smtClean="0">
                <a:solidFill>
                  <a:srgbClr val="FF0000"/>
                </a:solidFill>
              </a:rPr>
              <a:t>60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 50  2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dirty="0" smtClean="0"/>
              <a:t>     67 + 3 = </a:t>
            </a:r>
            <a:r>
              <a:rPr lang="cs-CZ" sz="4000" dirty="0" smtClean="0">
                <a:solidFill>
                  <a:srgbClr val="FF0000"/>
                </a:solidFill>
              </a:rPr>
              <a:t>70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</a:t>
            </a:r>
            <a:r>
              <a:rPr lang="cs-CZ" sz="4000" dirty="0" smtClean="0">
                <a:solidFill>
                  <a:srgbClr val="FF0000"/>
                </a:solidFill>
              </a:rPr>
              <a:t>60  7</a:t>
            </a: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     86 + 4 = </a:t>
            </a:r>
            <a:r>
              <a:rPr lang="cs-CZ" sz="4000" dirty="0" smtClean="0">
                <a:solidFill>
                  <a:srgbClr val="FF0000"/>
                </a:solidFill>
              </a:rPr>
              <a:t>90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80  6</a:t>
            </a:r>
            <a:endParaRPr lang="cs-CZ" sz="40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613992" y="213655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910408" y="2144936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1613992" y="506841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10408" y="5076800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613992" y="363244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10408" y="364083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5875164" y="47887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71580" y="479715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5735340" y="406868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031756" y="407707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ástupný symbol pro obsah 18"/>
          <p:cNvSpPr>
            <a:spLocks noGrp="1"/>
          </p:cNvSpPr>
          <p:nvPr>
            <p:ph sz="half" idx="2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     74 + 6 = </a:t>
            </a:r>
            <a:r>
              <a:rPr lang="cs-CZ" sz="4000" dirty="0" smtClean="0">
                <a:solidFill>
                  <a:srgbClr val="FF0000"/>
                </a:solidFill>
              </a:rPr>
              <a:t>80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 70  4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dirty="0" smtClean="0"/>
              <a:t>     38 + 2 = </a:t>
            </a:r>
            <a:r>
              <a:rPr lang="cs-CZ" sz="4000" dirty="0" smtClean="0">
                <a:solidFill>
                  <a:srgbClr val="FF0000"/>
                </a:solidFill>
              </a:rPr>
              <a:t>40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 30   8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dirty="0" smtClean="0"/>
              <a:t>     23 + 7 = </a:t>
            </a:r>
            <a:r>
              <a:rPr lang="cs-CZ" sz="4000" dirty="0" smtClean="0">
                <a:solidFill>
                  <a:srgbClr val="FF0000"/>
                </a:solidFill>
              </a:rPr>
              <a:t>30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20   3</a:t>
            </a:r>
            <a:endParaRPr lang="cs-CZ" sz="4000" dirty="0"/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5829772" y="21281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126188" y="213655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5829772" y="362406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126188" y="3632448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829772" y="506841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126188" y="5076800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200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Na zahrádce kvete 23 růží a 7 jiřin.</a:t>
            </a:r>
          </a:p>
          <a:p>
            <a:pPr marL="0" indent="0">
              <a:buNone/>
            </a:pPr>
            <a:r>
              <a:rPr lang="cs-CZ" sz="4000" dirty="0" smtClean="0"/>
              <a:t>Kolik květin kvete na zahrádce?</a:t>
            </a:r>
          </a:p>
          <a:p>
            <a:pPr marL="0" indent="0">
              <a:buNone/>
            </a:pPr>
            <a:r>
              <a:rPr lang="cs-CZ" sz="4000" u="sng" dirty="0" smtClean="0"/>
              <a:t>Výpočet:</a:t>
            </a:r>
            <a:r>
              <a:rPr lang="cs-CZ" sz="4000" dirty="0" smtClean="0"/>
              <a:t>   </a:t>
            </a:r>
            <a:r>
              <a:rPr lang="cs-CZ" sz="4000" dirty="0" smtClean="0">
                <a:solidFill>
                  <a:srgbClr val="FF0000"/>
                </a:solidFill>
              </a:rPr>
              <a:t>23</a:t>
            </a:r>
            <a:r>
              <a:rPr lang="cs-CZ" sz="4000" dirty="0" smtClean="0"/>
              <a:t>  </a:t>
            </a:r>
            <a:r>
              <a:rPr lang="cs-CZ" sz="4000" dirty="0" smtClean="0">
                <a:solidFill>
                  <a:srgbClr val="FF0000"/>
                </a:solidFill>
              </a:rPr>
              <a:t>+ 7 = 30</a:t>
            </a:r>
            <a:r>
              <a:rPr lang="cs-CZ" sz="4000" dirty="0" smtClean="0"/>
              <a:t> 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 </a:t>
            </a:r>
            <a:r>
              <a:rPr lang="cs-CZ" sz="4000" dirty="0" smtClean="0">
                <a:solidFill>
                  <a:srgbClr val="FF0000"/>
                </a:solidFill>
              </a:rPr>
              <a:t>20   3</a:t>
            </a:r>
            <a:endParaRPr lang="cs-CZ" sz="4000" dirty="0" smtClean="0"/>
          </a:p>
          <a:p>
            <a:pPr marL="0" indent="0">
              <a:buNone/>
            </a:pPr>
            <a:endParaRPr lang="cs-CZ" sz="4000" u="sng" dirty="0"/>
          </a:p>
          <a:p>
            <a:pPr marL="0" indent="0">
              <a:buNone/>
            </a:pPr>
            <a:r>
              <a:rPr lang="cs-CZ" sz="4000" u="sng" dirty="0" smtClean="0"/>
              <a:t>Odpověď:</a:t>
            </a:r>
            <a:r>
              <a:rPr lang="cs-CZ" sz="4000" dirty="0" smtClean="0"/>
              <a:t> Na zahradě kvetlo </a:t>
            </a:r>
            <a:r>
              <a:rPr lang="cs-CZ" sz="4000" u="sng" dirty="0" smtClean="0">
                <a:solidFill>
                  <a:srgbClr val="FF0000"/>
                </a:solidFill>
              </a:rPr>
              <a:t>30</a:t>
            </a:r>
            <a:r>
              <a:rPr lang="cs-CZ" sz="4000" dirty="0" smtClean="0"/>
              <a:t> květin.</a:t>
            </a:r>
            <a:endParaRPr lang="cs-CZ" sz="4000" u="sng" dirty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2683672" y="3645024"/>
            <a:ext cx="288032" cy="144016"/>
          </a:xfrm>
          <a:prstGeom prst="line">
            <a:avLst/>
          </a:prstGeom>
          <a:ln>
            <a:solidFill>
              <a:schemeClr val="tx1"/>
            </a:solidFill>
            <a:headEnd w="lg" len="lg"/>
            <a:tailEnd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020170" y="3645024"/>
            <a:ext cx="257572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538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Přiřaď správný výsledek k příkladu.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7</a:t>
            </a:r>
            <a:r>
              <a:rPr lang="cs-CZ" sz="4400" dirty="0" smtClean="0"/>
              <a:t>7 + 3 =           40</a:t>
            </a:r>
          </a:p>
          <a:p>
            <a:pPr marL="0" indent="0">
              <a:buNone/>
            </a:pPr>
            <a:r>
              <a:rPr lang="cs-CZ" sz="4400" dirty="0" smtClean="0"/>
              <a:t>25 + 5 =           30</a:t>
            </a:r>
          </a:p>
          <a:p>
            <a:pPr marL="0" indent="0">
              <a:buNone/>
            </a:pPr>
            <a:r>
              <a:rPr lang="cs-CZ" sz="4400" dirty="0" smtClean="0"/>
              <a:t>38 + 2 =           80</a:t>
            </a:r>
          </a:p>
          <a:p>
            <a:pPr marL="0" indent="0">
              <a:buNone/>
            </a:pPr>
            <a:r>
              <a:rPr lang="cs-CZ" sz="4400" dirty="0"/>
              <a:t>1</a:t>
            </a:r>
            <a:r>
              <a:rPr lang="cs-CZ" sz="4400" dirty="0" smtClean="0"/>
              <a:t>6 + 4 =           70 </a:t>
            </a:r>
          </a:p>
          <a:p>
            <a:pPr marL="0" indent="0">
              <a:buNone/>
            </a:pPr>
            <a:r>
              <a:rPr lang="cs-CZ" sz="4400" dirty="0" smtClean="0"/>
              <a:t>69 + 1 =           20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31 + 9 =           80</a:t>
            </a:r>
          </a:p>
          <a:p>
            <a:pPr marL="0" indent="0">
              <a:buNone/>
            </a:pPr>
            <a:r>
              <a:rPr lang="cs-CZ" sz="4400" dirty="0" smtClean="0"/>
              <a:t>53 + 7 =           40</a:t>
            </a:r>
          </a:p>
          <a:p>
            <a:pPr marL="0" indent="0">
              <a:buNone/>
            </a:pPr>
            <a:r>
              <a:rPr lang="cs-CZ" sz="4400" dirty="0" smtClean="0"/>
              <a:t>74 + 6 =           70</a:t>
            </a:r>
          </a:p>
          <a:p>
            <a:pPr marL="0" indent="0">
              <a:buNone/>
            </a:pPr>
            <a:r>
              <a:rPr lang="cs-CZ" sz="4400" dirty="0" smtClean="0"/>
              <a:t>62 + 8 =           20   </a:t>
            </a:r>
          </a:p>
          <a:p>
            <a:pPr marL="0" indent="0">
              <a:buNone/>
            </a:pPr>
            <a:r>
              <a:rPr lang="cs-CZ" sz="4400" dirty="0" smtClean="0"/>
              <a:t>15 + 5 =           60</a:t>
            </a:r>
            <a:endParaRPr lang="cs-CZ" sz="4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339752" y="1988840"/>
            <a:ext cx="1296144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339752" y="2816932"/>
            <a:ext cx="1296144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339752" y="1988840"/>
            <a:ext cx="1296144" cy="1656184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2195736" y="4437112"/>
            <a:ext cx="1584176" cy="864096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2195736" y="4365104"/>
            <a:ext cx="1584176" cy="864096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6444208" y="1988840"/>
            <a:ext cx="1512168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6444208" y="1988840"/>
            <a:ext cx="1512168" cy="828092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6444208" y="3645024"/>
            <a:ext cx="1512168" cy="79208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6444208" y="4365104"/>
            <a:ext cx="1512168" cy="864096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 flipV="1">
            <a:off x="6444208" y="2816932"/>
            <a:ext cx="1512168" cy="24122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5328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3822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 Galerie </a:t>
            </a:r>
            <a:r>
              <a:rPr lang="cs-CZ" smtClean="0"/>
              <a:t>Microsoft Office-Klipart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353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732</Words>
  <Application>Microsoft Office PowerPoint</Application>
  <PresentationFormat>Předvádění na obrazovce (4:3)</PresentationFormat>
  <Paragraphs>186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Prezentace aplikace PowerPoint</vt:lpstr>
      <vt:lpstr>Sčítání jednotek s přechodem 10</vt:lpstr>
      <vt:lpstr>Příklad vyznač ve čtvercové síti a vypočítej rozkladem</vt:lpstr>
      <vt:lpstr>Příklad vyznač ve čtvercové síti a vypočítej rozkladem</vt:lpstr>
      <vt:lpstr>Příklady vypočítej pomocí rozkladu</vt:lpstr>
      <vt:lpstr>Vypočítej slovní úlohu</vt:lpstr>
      <vt:lpstr>Přiřaď správný výsledek k příkladu.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Ne, ne, zkus to znovu!</vt:lpstr>
      <vt:lpstr>Výtečně, jsi šikula</vt:lpstr>
      <vt:lpstr>Procvičené příklady přepiš do sešitu a znovu je vypočítej.</vt:lpstr>
      <vt:lpstr>ŘEŠENÍ:Příklad vyznač ve čtvercové síti a vypočítej rozkladem</vt:lpstr>
      <vt:lpstr>Příklad vyznač ve čtvercové síti a vypočítej rozkladem</vt:lpstr>
      <vt:lpstr>Příklady vypočítej pomocí rozkladu</vt:lpstr>
      <vt:lpstr>Vypočítej slovní úlohu</vt:lpstr>
      <vt:lpstr>Přiřaď správný výsledek k příkladu.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PC</cp:lastModifiedBy>
  <cp:revision>25</cp:revision>
  <dcterms:created xsi:type="dcterms:W3CDTF">2013-01-31T13:46:39Z</dcterms:created>
  <dcterms:modified xsi:type="dcterms:W3CDTF">2013-02-26T07:25:13Z</dcterms:modified>
</cp:coreProperties>
</file>