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90" r:id="rId4"/>
    <p:sldId id="260" r:id="rId5"/>
    <p:sldId id="261" r:id="rId6"/>
    <p:sldId id="268" r:id="rId7"/>
    <p:sldId id="269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9" r:id="rId16"/>
    <p:sldId id="298" r:id="rId17"/>
    <p:sldId id="300" r:id="rId18"/>
    <p:sldId id="301" r:id="rId19"/>
    <p:sldId id="281" r:id="rId20"/>
    <p:sldId id="282" r:id="rId21"/>
    <p:sldId id="283" r:id="rId22"/>
    <p:sldId id="302" r:id="rId23"/>
    <p:sldId id="303" r:id="rId24"/>
    <p:sldId id="304" r:id="rId25"/>
    <p:sldId id="305" r:id="rId26"/>
    <p:sldId id="306" r:id="rId27"/>
    <p:sldId id="289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580" y="-7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224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922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703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405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988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5318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45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169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047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384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235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6FC68-02B2-48D2-BE75-E66004954F77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2F7A87-2260-48B1-95E3-597F68832A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930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0.xml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1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9.x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3.x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4.x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5.x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9.xml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7.x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18.xml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slide" Target="slide20.xml"/><Relationship Id="rId4" Type="http://schemas.openxmlformats.org/officeDocument/2006/relationships/image" Target="../media/image3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678471"/>
              </p:ext>
            </p:extLst>
          </p:nvPr>
        </p:nvGraphicFramePr>
        <p:xfrm>
          <a:off x="1489224" y="10344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VY_32_INOVACE_1B_15_SČÍTÁNÍ</a:t>
                      </a:r>
                      <a:r>
                        <a:rPr lang="cs-CZ" sz="2400" baseline="0" dirty="0" smtClean="0"/>
                        <a:t> JEDNOTEK S PŘECHODEM  DESÍTEK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Sčítání  jednotek s přechodem desítek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</a:t>
                      </a:r>
                      <a:r>
                        <a:rPr lang="cs-CZ" sz="2400" smtClean="0"/>
                        <a:t>: listopad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488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9579172"/>
              </p:ext>
            </p:extLst>
          </p:nvPr>
        </p:nvGraphicFramePr>
        <p:xfrm>
          <a:off x="755576" y="764704"/>
          <a:ext cx="7560840" cy="5593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je určena k osvojení a procvičování sčítání jednotek s přechodem desítek</a:t>
                      </a:r>
                    </a:p>
                    <a:p>
                      <a:r>
                        <a:rPr lang="cs-CZ" dirty="0" smtClean="0"/>
                        <a:t>Prezentace je určena žákům</a:t>
                      </a:r>
                      <a:r>
                        <a:rPr lang="cs-CZ" baseline="0" dirty="0" smtClean="0"/>
                        <a:t> 4.ročníku ZŠ praktické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Snímek č. 3 slouží k vysvětlení</a:t>
                      </a:r>
                      <a:r>
                        <a:rPr lang="cs-CZ" baseline="0" dirty="0" smtClean="0"/>
                        <a:t> principu sčítání jednotek s přechodem desítek</a:t>
                      </a:r>
                    </a:p>
                    <a:p>
                      <a:r>
                        <a:rPr lang="cs-CZ" baseline="0" dirty="0" smtClean="0"/>
                        <a:t>Snímek č. 4 a č. 5 – žáci rozkladem sčítají jednotky s přechodem desítek s oporou znázornění ve čtvercové síti</a:t>
                      </a:r>
                    </a:p>
                    <a:p>
                      <a:r>
                        <a:rPr lang="cs-CZ" baseline="0" dirty="0" smtClean="0"/>
                        <a:t>Snímek č. 6 – č.8 – procvičování sčítání s přechodem desítek za pomocí rozkladu</a:t>
                      </a:r>
                    </a:p>
                    <a:p>
                      <a:r>
                        <a:rPr lang="cs-CZ" baseline="0" dirty="0" smtClean="0"/>
                        <a:t>Snímek č. 9 – č. 18 – procvičování sčítání formou testu</a:t>
                      </a:r>
                    </a:p>
                    <a:p>
                      <a:r>
                        <a:rPr lang="cs-CZ" baseline="0" dirty="0" smtClean="0"/>
                        <a:t>Snímek č. 21 – přepis procvičených příkladů do sešitu</a:t>
                      </a:r>
                    </a:p>
                    <a:p>
                      <a:r>
                        <a:rPr lang="cs-CZ" baseline="0" dirty="0" smtClean="0"/>
                        <a:t>Snímek č. 22 – č. 27 -řešení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stupeň, pro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931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Sčítání jednotek s přechodem 10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19864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28 </a:t>
            </a:r>
            <a:r>
              <a:rPr lang="cs-CZ" sz="4400" dirty="0" smtClean="0"/>
              <a:t>+ 7 =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4935" y="19168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30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90269" y="1916832"/>
            <a:ext cx="198644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</a:t>
            </a:r>
            <a:r>
              <a:rPr lang="cs-CZ" sz="4400" dirty="0" smtClean="0">
                <a:solidFill>
                  <a:srgbClr val="FF0000"/>
                </a:solidFill>
              </a:rPr>
              <a:t>5 </a:t>
            </a:r>
            <a:r>
              <a:rPr lang="cs-CZ" sz="4400" dirty="0" smtClean="0"/>
              <a:t>= 35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25764" y="2686273"/>
            <a:ext cx="10118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2  </a:t>
            </a:r>
            <a:r>
              <a:rPr lang="cs-CZ" sz="4400" dirty="0" smtClean="0">
                <a:solidFill>
                  <a:srgbClr val="FF0000"/>
                </a:solidFill>
              </a:rPr>
              <a:t>5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468538"/>
            <a:ext cx="65560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č</a:t>
            </a:r>
            <a:r>
              <a:rPr lang="cs-CZ" sz="4400" dirty="0" smtClean="0"/>
              <a:t>íslo 7 si rozložíme na </a:t>
            </a:r>
            <a:r>
              <a:rPr lang="cs-CZ" sz="4400" dirty="0" smtClean="0">
                <a:solidFill>
                  <a:srgbClr val="00B050"/>
                </a:solidFill>
              </a:rPr>
              <a:t>2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FF0000"/>
                </a:solidFill>
              </a:rPr>
              <a:t>5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237979"/>
            <a:ext cx="85529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čísla </a:t>
            </a:r>
            <a:r>
              <a:rPr lang="cs-CZ" sz="4400" dirty="0" smtClean="0">
                <a:solidFill>
                  <a:srgbClr val="00B050"/>
                </a:solidFill>
              </a:rPr>
              <a:t>28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00B050"/>
                </a:solidFill>
              </a:rPr>
              <a:t>2 </a:t>
            </a:r>
            <a:r>
              <a:rPr lang="cs-CZ" sz="4400" dirty="0" smtClean="0"/>
              <a:t>sečteme a napíšeme za =</a:t>
            </a: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438691" y="1857249"/>
            <a:ext cx="1378546" cy="1565258"/>
          </a:xfrm>
          <a:custGeom>
            <a:avLst/>
            <a:gdLst>
              <a:gd name="connsiteX0" fmla="*/ 94709 w 1378546"/>
              <a:gd name="connsiteY0" fmla="*/ 187451 h 1565258"/>
              <a:gd name="connsiteX1" fmla="*/ 1009109 w 1378546"/>
              <a:gd name="connsiteY1" fmla="*/ 123951 h 1565258"/>
              <a:gd name="connsiteX2" fmla="*/ 1339309 w 1378546"/>
              <a:gd name="connsiteY2" fmla="*/ 1508251 h 1565258"/>
              <a:gd name="connsiteX3" fmla="*/ 170909 w 1378546"/>
              <a:gd name="connsiteY3" fmla="*/ 1190751 h 1565258"/>
              <a:gd name="connsiteX4" fmla="*/ 94709 w 1378546"/>
              <a:gd name="connsiteY4" fmla="*/ 187451 h 156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78546" h="1565258">
                <a:moveTo>
                  <a:pt x="94709" y="187451"/>
                </a:moveTo>
                <a:cubicBezTo>
                  <a:pt x="234409" y="9651"/>
                  <a:pt x="801676" y="-96182"/>
                  <a:pt x="1009109" y="123951"/>
                </a:cubicBezTo>
                <a:cubicBezTo>
                  <a:pt x="1216542" y="344084"/>
                  <a:pt x="1479009" y="1330451"/>
                  <a:pt x="1339309" y="1508251"/>
                </a:cubicBezTo>
                <a:cubicBezTo>
                  <a:pt x="1199609" y="1686051"/>
                  <a:pt x="380459" y="1410884"/>
                  <a:pt x="170909" y="1190751"/>
                </a:cubicBezTo>
                <a:cubicBezTo>
                  <a:pt x="-38641" y="970618"/>
                  <a:pt x="-44991" y="365251"/>
                  <a:pt x="94709" y="187451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007420"/>
            <a:ext cx="488499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č</a:t>
            </a:r>
            <a:r>
              <a:rPr lang="cs-CZ" sz="4400" dirty="0" smtClean="0"/>
              <a:t>íslo </a:t>
            </a:r>
            <a:r>
              <a:rPr lang="cs-CZ" sz="4400" dirty="0" smtClean="0">
                <a:solidFill>
                  <a:srgbClr val="FF0000"/>
                </a:solidFill>
              </a:rPr>
              <a:t>5 </a:t>
            </a:r>
            <a:r>
              <a:rPr lang="cs-CZ" sz="4400" dirty="0" smtClean="0"/>
              <a:t>přičteme k </a:t>
            </a:r>
            <a:r>
              <a:rPr lang="cs-CZ" sz="4400" dirty="0" smtClean="0">
                <a:solidFill>
                  <a:srgbClr val="00B050"/>
                </a:solidFill>
              </a:rPr>
              <a:t>30</a:t>
            </a:r>
            <a:endParaRPr lang="cs-CZ" sz="4400" dirty="0"/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1456931" y="2453952"/>
            <a:ext cx="288032" cy="4350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48274" y="2437923"/>
            <a:ext cx="288032" cy="4350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588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0" grpId="0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354176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198644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36 + 8 =</a:t>
            </a:r>
          </a:p>
          <a:p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5868144" y="273407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64560" y="274245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525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3665157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198644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58 + </a:t>
            </a:r>
            <a:r>
              <a:rPr lang="cs-CZ" sz="4400" dirty="0"/>
              <a:t>4</a:t>
            </a:r>
            <a:r>
              <a:rPr lang="cs-CZ" sz="4400" dirty="0" smtClean="0"/>
              <a:t> =</a:t>
            </a:r>
          </a:p>
          <a:p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5868144" y="273407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64560" y="274245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352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Příklady vypočítej pomocí rozkladu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36 + 7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74 + 9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86 + 5  =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613992" y="213655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910408" y="214493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613992" y="50684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10408" y="5076800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613992" y="363244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10408" y="364083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875164" y="47887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71580" y="479715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735340" y="406868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31756" y="407707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23 + 8 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47 + 6 =</a:t>
            </a:r>
          </a:p>
          <a:p>
            <a:pPr marL="0" indent="0" algn="ctr">
              <a:buNone/>
            </a:pP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55 + 7 = </a:t>
            </a:r>
            <a:endParaRPr lang="cs-CZ" sz="4000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5829772" y="21281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26188" y="213655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5829772" y="3624064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26188" y="3632448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5829772" y="506841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126188" y="5076800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244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58 + 8 =           42</a:t>
            </a:r>
          </a:p>
          <a:p>
            <a:pPr marL="0" indent="0">
              <a:buNone/>
            </a:pPr>
            <a:r>
              <a:rPr lang="cs-CZ" sz="4400" dirty="0" smtClean="0"/>
              <a:t>29 + 4 =           66</a:t>
            </a:r>
          </a:p>
          <a:p>
            <a:pPr marL="0" indent="0">
              <a:buNone/>
            </a:pPr>
            <a:r>
              <a:rPr lang="cs-CZ" sz="4400" dirty="0" smtClean="0"/>
              <a:t>37 + 5 =           33</a:t>
            </a:r>
          </a:p>
          <a:p>
            <a:pPr marL="0" indent="0">
              <a:buNone/>
            </a:pPr>
            <a:r>
              <a:rPr lang="cs-CZ" sz="4400" dirty="0" smtClean="0"/>
              <a:t>16 + 9 =           72 </a:t>
            </a:r>
          </a:p>
          <a:p>
            <a:pPr marL="0" indent="0">
              <a:buNone/>
            </a:pPr>
            <a:r>
              <a:rPr lang="cs-CZ" sz="4400" dirty="0" smtClean="0"/>
              <a:t>69 + 3 =           25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47 + 9 =           82</a:t>
            </a:r>
          </a:p>
          <a:p>
            <a:pPr marL="0" indent="0">
              <a:buNone/>
            </a:pPr>
            <a:r>
              <a:rPr lang="cs-CZ" sz="4400" dirty="0" smtClean="0"/>
              <a:t>75 + 7 =           62</a:t>
            </a:r>
          </a:p>
          <a:p>
            <a:pPr marL="0" indent="0">
              <a:buNone/>
            </a:pPr>
            <a:r>
              <a:rPr lang="cs-CZ" sz="4400" dirty="0" smtClean="0"/>
              <a:t>86 + 6 =           56</a:t>
            </a:r>
          </a:p>
          <a:p>
            <a:pPr marL="0" indent="0">
              <a:buNone/>
            </a:pPr>
            <a:r>
              <a:rPr lang="cs-CZ" sz="4400" dirty="0" smtClean="0"/>
              <a:t>54 + 8 =           23   </a:t>
            </a:r>
          </a:p>
          <a:p>
            <a:pPr marL="0" indent="0">
              <a:buNone/>
            </a:pPr>
            <a:r>
              <a:rPr lang="cs-CZ" sz="4400" dirty="0" smtClean="0"/>
              <a:t>18 + 5 =           92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11339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Na závody se přihlásilo 78 dívek.</a:t>
            </a:r>
          </a:p>
          <a:p>
            <a:pPr marL="0" indent="0">
              <a:buNone/>
            </a:pPr>
            <a:r>
              <a:rPr lang="cs-CZ" sz="4000" dirty="0" smtClean="0"/>
              <a:t>Chlapců se přihlásilo o 6 více.</a:t>
            </a:r>
          </a:p>
          <a:p>
            <a:pPr marL="0" indent="0">
              <a:buNone/>
            </a:pPr>
            <a:r>
              <a:rPr lang="cs-CZ" sz="4000" dirty="0" smtClean="0"/>
              <a:t>Kolik chlapců se přihlásilo na závody?</a:t>
            </a:r>
          </a:p>
          <a:p>
            <a:pPr marL="0" indent="0">
              <a:buNone/>
            </a:pPr>
            <a:r>
              <a:rPr lang="cs-CZ" sz="4000" u="sng" dirty="0" smtClean="0"/>
              <a:t>Výpočet:</a:t>
            </a:r>
            <a:r>
              <a:rPr lang="cs-CZ" sz="4000" dirty="0" smtClean="0"/>
              <a:t>      </a:t>
            </a:r>
          </a:p>
          <a:p>
            <a:pPr marL="0" indent="0">
              <a:buNone/>
            </a:pPr>
            <a:endParaRPr lang="cs-CZ" sz="4000" u="sng" dirty="0" smtClean="0"/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</a:t>
            </a:r>
            <a:r>
              <a:rPr lang="cs-CZ" sz="4000" dirty="0"/>
              <a:t>P</a:t>
            </a:r>
            <a:r>
              <a:rPr lang="cs-CZ" sz="4000" dirty="0" smtClean="0"/>
              <a:t>řihlásilo se ___ chlapců.</a:t>
            </a:r>
            <a:endParaRPr lang="cs-CZ" sz="4000" u="sng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3599892" y="4149080"/>
            <a:ext cx="288032" cy="288032"/>
          </a:xfrm>
          <a:prstGeom prst="line">
            <a:avLst/>
          </a:prstGeom>
          <a:ln>
            <a:solidFill>
              <a:schemeClr val="tx1"/>
            </a:solidFill>
            <a:headEnd w="lg" len="lg"/>
            <a:tailEnd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887924" y="4149080"/>
            <a:ext cx="252028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952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797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61</a:t>
            </a:r>
            <a:endParaRPr lang="cs-CZ" sz="6000" b="1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57</a:t>
            </a:r>
            <a:endParaRPr lang="cs-CZ" sz="6000" b="1" dirty="0"/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58</a:t>
            </a:r>
            <a:endParaRPr lang="cs-CZ" sz="6000" b="1" dirty="0"/>
          </a:p>
        </p:txBody>
      </p:sp>
      <p:sp>
        <p:nvSpPr>
          <p:cNvPr id="21" name="TextovéPole 20">
            <a:hlinkClick r:id="rId5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56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47 + 9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9628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99</a:t>
            </a:r>
            <a:endParaRPr lang="cs-CZ" sz="6000" b="1" dirty="0"/>
          </a:p>
        </p:txBody>
      </p:sp>
      <p:sp>
        <p:nvSpPr>
          <p:cNvPr id="19" name="TextovéPole 18">
            <a:hlinkClick r:id="rId5" action="ppaction://hlinksldjump"/>
          </p:cNvPr>
          <p:cNvSpPr txBox="1"/>
          <p:nvPr/>
        </p:nvSpPr>
        <p:spPr>
          <a:xfrm>
            <a:off x="718984" y="4545793"/>
            <a:ext cx="13532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100</a:t>
            </a:r>
            <a:endParaRPr lang="cs-CZ" sz="6000" b="1" dirty="0"/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98</a:t>
            </a:r>
            <a:endParaRPr lang="cs-CZ" sz="6000" b="1" dirty="0"/>
          </a:p>
        </p:txBody>
      </p:sp>
      <p:sp>
        <p:nvSpPr>
          <p:cNvPr id="21" name="TextovéPole 20">
            <a:hlinkClick r:id="rId3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9</a:t>
            </a:r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93 + 7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9</a:t>
            </a:r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9" name="TextovéPole 18">
            <a:hlinkClick r:id="rId5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89</a:t>
            </a:r>
            <a:endParaRPr lang="cs-CZ" sz="6000" b="1" dirty="0"/>
          </a:p>
        </p:txBody>
      </p:sp>
      <p:sp>
        <p:nvSpPr>
          <p:cNvPr id="20" name="TextovéPole 19">
            <a:hlinkClick r:id="rId5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93</a:t>
            </a:r>
            <a:endParaRPr lang="cs-CZ" sz="6000" b="1" dirty="0"/>
          </a:p>
        </p:txBody>
      </p:sp>
      <p:sp>
        <p:nvSpPr>
          <p:cNvPr id="21" name="TextovéPole 20">
            <a:hlinkClick r:id="rId5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92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86 + 5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7101408"/>
          </a:xfrm>
          <a:prstGeom prst="actionButtonBlank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4</a:t>
            </a:r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43</a:t>
            </a:r>
          </a:p>
        </p:txBody>
      </p:sp>
      <p:sp>
        <p:nvSpPr>
          <p:cNvPr id="20" name="TextovéPole 19">
            <a:hlinkClick r:id="rId5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42</a:t>
            </a:r>
            <a:endParaRPr lang="cs-CZ" sz="6000" b="1" dirty="0"/>
          </a:p>
        </p:txBody>
      </p:sp>
      <p:sp>
        <p:nvSpPr>
          <p:cNvPr id="21" name="TextovéPole 20">
            <a:hlinkClick r:id="rId3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24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39 + 3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61</a:t>
            </a:r>
            <a:endParaRPr lang="cs-CZ" sz="6000" b="1" dirty="0"/>
          </a:p>
        </p:txBody>
      </p:sp>
      <p:sp>
        <p:nvSpPr>
          <p:cNvPr id="19" name="TextovéPole 18">
            <a:hlinkClick r:id="rId5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81</a:t>
            </a:r>
            <a:endParaRPr lang="cs-CZ" sz="6000" b="1" dirty="0"/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62</a:t>
            </a:r>
            <a:endParaRPr lang="cs-CZ" sz="6000" b="1" dirty="0"/>
          </a:p>
        </p:txBody>
      </p:sp>
      <p:sp>
        <p:nvSpPr>
          <p:cNvPr id="21" name="TextovéPole 20">
            <a:hlinkClick r:id="rId3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82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75 + 6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7101408"/>
          </a:xfrm>
          <a:prstGeom prst="actionButtonBlank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33</a:t>
            </a:r>
            <a:endParaRPr lang="cs-CZ" sz="6000" b="1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31</a:t>
            </a:r>
            <a:endParaRPr lang="cs-CZ" sz="6000" b="1" dirty="0"/>
          </a:p>
        </p:txBody>
      </p:sp>
      <p:sp>
        <p:nvSpPr>
          <p:cNvPr id="20" name="TextovéPole 19">
            <a:hlinkClick r:id="rId5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32</a:t>
            </a:r>
            <a:endParaRPr lang="cs-CZ" sz="6000" b="1" dirty="0"/>
          </a:p>
        </p:txBody>
      </p:sp>
      <p:sp>
        <p:nvSpPr>
          <p:cNvPr id="21" name="TextovéPole 20">
            <a:hlinkClick r:id="rId3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23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28 + 4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75</a:t>
            </a:r>
            <a:endParaRPr lang="cs-CZ" sz="6000" b="1" dirty="0"/>
          </a:p>
        </p:txBody>
      </p:sp>
      <p:sp>
        <p:nvSpPr>
          <p:cNvPr id="19" name="TextovéPole 18">
            <a:hlinkClick r:id="rId5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57</a:t>
            </a:r>
            <a:endParaRPr lang="cs-CZ" sz="6000" b="1" dirty="0"/>
          </a:p>
        </p:txBody>
      </p:sp>
      <p:sp>
        <p:nvSpPr>
          <p:cNvPr id="20" name="TextovéPole 19">
            <a:hlinkClick r:id="rId5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67</a:t>
            </a:r>
            <a:endParaRPr lang="cs-CZ" sz="6000" b="1" dirty="0"/>
          </a:p>
        </p:txBody>
      </p:sp>
      <p:sp>
        <p:nvSpPr>
          <p:cNvPr id="21" name="TextovéPole 20">
            <a:hlinkClick r:id="rId5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76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67 + 8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7389440"/>
          </a:xfrm>
          <a:prstGeom prst="actionButtonBlank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34</a:t>
            </a:r>
            <a:endParaRPr lang="cs-CZ" sz="6000" b="1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44</a:t>
            </a:r>
            <a:endParaRPr lang="cs-CZ" sz="6000" b="1" dirty="0"/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42</a:t>
            </a:r>
            <a:endParaRPr lang="cs-CZ" sz="6000" b="1" dirty="0"/>
          </a:p>
        </p:txBody>
      </p:sp>
      <p:sp>
        <p:nvSpPr>
          <p:cNvPr id="21" name="TextovéPole 20">
            <a:hlinkClick r:id="rId5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43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36 + 7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62</a:t>
            </a:r>
            <a:endParaRPr lang="cs-CZ" sz="6000" b="1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64</a:t>
            </a:r>
            <a:endParaRPr lang="cs-CZ" sz="6000" b="1" dirty="0"/>
          </a:p>
        </p:txBody>
      </p:sp>
      <p:sp>
        <p:nvSpPr>
          <p:cNvPr id="20" name="TextovéPole 19">
            <a:hlinkClick r:id="rId5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63</a:t>
            </a:r>
            <a:endParaRPr lang="cs-CZ" sz="6000" b="1" dirty="0"/>
          </a:p>
        </p:txBody>
      </p:sp>
      <p:sp>
        <p:nvSpPr>
          <p:cNvPr id="21" name="TextovéPole 20">
            <a:hlinkClick r:id="rId3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65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59 + 5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252520" cy="7461448"/>
          </a:xfrm>
          <a:prstGeom prst="actionButtonBlank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peciální školy\AppData\Local\Microsoft\Windows\Temporary Internet Files\Content.IE5\FHHH11MU\MC900034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4321135" cy="432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Které vajíčko snesla slepička?</a:t>
            </a:r>
            <a:endParaRPr lang="cs-CZ" dirty="0"/>
          </a:p>
        </p:txBody>
      </p:sp>
      <p:pic>
        <p:nvPicPr>
          <p:cNvPr id="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1246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Speciální školy\AppData\Local\Microsoft\Windows\Temporary Internet Files\Content.IE5\BDGFK3AL\MC90034783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308510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Users\Speciální školy\AppData\Local\Microsoft\Windows\Temporary Internet Files\Content.IE5\BDGFK3AL\MC900347837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700808"/>
            <a:ext cx="1625848" cy="2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870613" y="170080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99</a:t>
            </a:r>
            <a:endParaRPr lang="cs-CZ" sz="6000" b="1" dirty="0"/>
          </a:p>
        </p:txBody>
      </p:sp>
      <p:sp>
        <p:nvSpPr>
          <p:cNvPr id="19" name="TextovéPole 18">
            <a:hlinkClick r:id="rId3" action="ppaction://hlinksldjump"/>
          </p:cNvPr>
          <p:cNvSpPr txBox="1"/>
          <p:nvPr/>
        </p:nvSpPr>
        <p:spPr>
          <a:xfrm>
            <a:off x="870612" y="4437111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9</a:t>
            </a:r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7495349" y="4437112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69</a:t>
            </a:r>
            <a:endParaRPr lang="cs-CZ" sz="6000" b="1" dirty="0"/>
          </a:p>
        </p:txBody>
      </p:sp>
      <p:sp>
        <p:nvSpPr>
          <p:cNvPr id="21" name="TextovéPole 20">
            <a:hlinkClick r:id="rId5" action="ppaction://hlinksldjump"/>
          </p:cNvPr>
          <p:cNvSpPr txBox="1"/>
          <p:nvPr/>
        </p:nvSpPr>
        <p:spPr>
          <a:xfrm>
            <a:off x="7493141" y="1863728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/>
              <a:t>9</a:t>
            </a:r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73429" y="4545793"/>
            <a:ext cx="2085827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88 + 8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70400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74136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ne, zkus to znovu!</a:t>
            </a:r>
            <a:endParaRPr lang="cs-CZ" dirty="0"/>
          </a:p>
        </p:txBody>
      </p:sp>
      <p:pic>
        <p:nvPicPr>
          <p:cNvPr id="2051" name="Picture 3" descr="C:\Users\Speciální školy\AppData\Local\Microsoft\Windows\Temporary Internet Files\Content.IE5\AIQ9QEBA\MC9004343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968" y="1556792"/>
            <a:ext cx="7056784" cy="4818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596336" y="5569396"/>
            <a:ext cx="1042416" cy="1042416"/>
          </a:xfrm>
          <a:prstGeom prst="actionButtonBackPreviou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79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324528" cy="70294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Výtečně, jsi šikula</a:t>
            </a:r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FHHH11MU\MC9004377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28800"/>
            <a:ext cx="6048672" cy="495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50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 přepiš do sešitu a znovu je 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47 + 9</a:t>
            </a:r>
          </a:p>
          <a:p>
            <a:pPr marL="0" indent="0" algn="ctr">
              <a:buNone/>
            </a:pPr>
            <a:r>
              <a:rPr lang="cs-CZ" sz="4400" dirty="0" smtClean="0"/>
              <a:t>93 + 7</a:t>
            </a:r>
          </a:p>
          <a:p>
            <a:pPr marL="0" indent="0" algn="ctr">
              <a:buNone/>
            </a:pPr>
            <a:r>
              <a:rPr lang="cs-CZ" sz="4400" dirty="0" smtClean="0"/>
              <a:t>86 + 5</a:t>
            </a:r>
          </a:p>
          <a:p>
            <a:pPr marL="0" indent="0" algn="ctr">
              <a:buNone/>
            </a:pPr>
            <a:r>
              <a:rPr lang="cs-CZ" sz="4400" dirty="0" smtClean="0"/>
              <a:t>39 + 3</a:t>
            </a:r>
          </a:p>
          <a:p>
            <a:pPr marL="0" indent="0" algn="ctr">
              <a:buNone/>
            </a:pPr>
            <a:r>
              <a:rPr lang="cs-CZ" sz="4400" dirty="0" smtClean="0"/>
              <a:t>75 + 6</a:t>
            </a:r>
          </a:p>
          <a:p>
            <a:pPr marL="0" indent="0" algn="ctr">
              <a:buNone/>
            </a:pP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28 + 4</a:t>
            </a:r>
          </a:p>
          <a:p>
            <a:pPr marL="0" indent="0" algn="ctr">
              <a:buNone/>
            </a:pPr>
            <a:r>
              <a:rPr lang="cs-CZ" sz="4400" dirty="0" smtClean="0"/>
              <a:t>67 + 8 </a:t>
            </a:r>
          </a:p>
          <a:p>
            <a:pPr marL="0" indent="0" algn="ctr">
              <a:buNone/>
            </a:pPr>
            <a:r>
              <a:rPr lang="cs-CZ" sz="4400" dirty="0" smtClean="0"/>
              <a:t>36 + 7</a:t>
            </a:r>
          </a:p>
          <a:p>
            <a:pPr marL="0" indent="0" algn="ctr">
              <a:buNone/>
            </a:pPr>
            <a:r>
              <a:rPr lang="cs-CZ" sz="4400" dirty="0" smtClean="0"/>
              <a:t>59 + 5 </a:t>
            </a:r>
          </a:p>
          <a:p>
            <a:pPr marL="0" indent="0" algn="ctr">
              <a:buNone/>
            </a:pPr>
            <a:r>
              <a:rPr lang="cs-CZ" sz="4400" dirty="0" smtClean="0"/>
              <a:t>88 + 8 </a:t>
            </a:r>
          </a:p>
          <a:p>
            <a:pPr marL="0" indent="0" algn="ctr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0814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ŘEŠENÍ: Příklad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729455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220072" y="2154813"/>
            <a:ext cx="34563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    36 + 8 = </a:t>
            </a:r>
            <a:r>
              <a:rPr lang="cs-CZ" sz="4400" dirty="0" smtClean="0">
                <a:solidFill>
                  <a:srgbClr val="FF0000"/>
                </a:solidFill>
              </a:rPr>
              <a:t>44</a:t>
            </a:r>
            <a:endParaRPr lang="cs-CZ" sz="4400" dirty="0" smtClean="0"/>
          </a:p>
          <a:p>
            <a:r>
              <a:rPr lang="cs-CZ" sz="4400" dirty="0" smtClean="0"/>
              <a:t>           </a:t>
            </a:r>
            <a:r>
              <a:rPr lang="cs-CZ" sz="4400" dirty="0" smtClean="0">
                <a:solidFill>
                  <a:srgbClr val="FF0000"/>
                </a:solidFill>
              </a:rPr>
              <a:t>4   4</a:t>
            </a:r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903144" y="2742456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191176" y="2750840"/>
            <a:ext cx="2880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782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Příklad vyznač ve čtvercové síti a vypočítej rozkladem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383486"/>
              </p:ext>
            </p:extLst>
          </p:nvPr>
        </p:nvGraphicFramePr>
        <p:xfrm>
          <a:off x="1115616" y="1916832"/>
          <a:ext cx="369607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  <a:gridCol w="36960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96136" y="2154813"/>
            <a:ext cx="28803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58 + </a:t>
            </a:r>
            <a:r>
              <a:rPr lang="cs-CZ" sz="4400" dirty="0"/>
              <a:t>4</a:t>
            </a:r>
            <a:r>
              <a:rPr lang="cs-CZ" sz="4400" dirty="0" smtClean="0"/>
              <a:t> =</a:t>
            </a:r>
            <a:r>
              <a:rPr lang="cs-CZ" sz="4400" dirty="0" smtClean="0">
                <a:solidFill>
                  <a:srgbClr val="FF0000"/>
                </a:solidFill>
              </a:rPr>
              <a:t> 62</a:t>
            </a:r>
            <a:endParaRPr lang="cs-CZ" sz="4400" dirty="0" smtClean="0"/>
          </a:p>
          <a:p>
            <a:r>
              <a:rPr lang="cs-CZ" sz="4400" dirty="0" smtClean="0"/>
              <a:t>      </a:t>
            </a:r>
            <a:r>
              <a:rPr lang="cs-CZ" sz="4400" dirty="0" smtClean="0">
                <a:solidFill>
                  <a:srgbClr val="FF0000"/>
                </a:solidFill>
              </a:rPr>
              <a:t>2   2</a:t>
            </a:r>
            <a:endParaRPr lang="cs-CZ" sz="44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867872" y="2734072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164288" y="2742456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240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Příklady vypočítej pomocí rozkladu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48816" y="1600200"/>
            <a:ext cx="4038600" cy="4525963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36 + 7 = </a:t>
            </a:r>
            <a:r>
              <a:rPr lang="cs-CZ" sz="4000" dirty="0" smtClean="0">
                <a:solidFill>
                  <a:srgbClr val="FF0000"/>
                </a:solidFill>
              </a:rPr>
              <a:t>43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 </a:t>
            </a:r>
            <a:r>
              <a:rPr lang="cs-CZ" sz="4000" dirty="0" smtClean="0">
                <a:solidFill>
                  <a:srgbClr val="FF0000"/>
                </a:solidFill>
              </a:rPr>
              <a:t>4   3</a:t>
            </a: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74 + 9 =</a:t>
            </a:r>
            <a:r>
              <a:rPr lang="cs-CZ" sz="4000" dirty="0" smtClean="0">
                <a:solidFill>
                  <a:srgbClr val="FF0000"/>
                </a:solidFill>
              </a:rPr>
              <a:t> 83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           </a:t>
            </a:r>
            <a:r>
              <a:rPr lang="cs-CZ" sz="4000" dirty="0" smtClean="0">
                <a:solidFill>
                  <a:srgbClr val="FF0000"/>
                </a:solidFill>
              </a:rPr>
              <a:t>6    3</a:t>
            </a:r>
            <a:endParaRPr lang="cs-CZ" sz="4000" dirty="0"/>
          </a:p>
          <a:p>
            <a:pPr marL="0" indent="0" algn="ctr">
              <a:buNone/>
            </a:pPr>
            <a:r>
              <a:rPr lang="cs-CZ" sz="4000" dirty="0" smtClean="0"/>
              <a:t>86 + 5 = </a:t>
            </a:r>
            <a:r>
              <a:rPr lang="cs-CZ" sz="4000" dirty="0" smtClean="0">
                <a:solidFill>
                  <a:srgbClr val="FF0000"/>
                </a:solidFill>
              </a:rPr>
              <a:t>91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4    1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462660" y="2136552"/>
            <a:ext cx="2371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5875164" y="478876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171580" y="479715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735340" y="4068688"/>
            <a:ext cx="288032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31756" y="4077072"/>
            <a:ext cx="279648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ástupný symbol pro obsah 18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23 + 8  = </a:t>
            </a:r>
            <a:r>
              <a:rPr lang="cs-CZ" sz="4000" dirty="0" smtClean="0">
                <a:solidFill>
                  <a:srgbClr val="FF0000"/>
                </a:solidFill>
              </a:rPr>
              <a:t>31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     7    1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/>
              <a:t>47 + 6 = </a:t>
            </a:r>
            <a:r>
              <a:rPr lang="cs-CZ" sz="4000" dirty="0" smtClean="0">
                <a:solidFill>
                  <a:srgbClr val="FF0000"/>
                </a:solidFill>
              </a:rPr>
              <a:t>53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             3   3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dirty="0" smtClean="0"/>
              <a:t>55 + 7 = </a:t>
            </a:r>
            <a:r>
              <a:rPr lang="cs-CZ" sz="4000" dirty="0" smtClean="0">
                <a:solidFill>
                  <a:srgbClr val="FF0000"/>
                </a:solidFill>
              </a:rPr>
              <a:t>62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           5    2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cxnSp>
        <p:nvCxnSpPr>
          <p:cNvPr id="28" name="Přímá spojnice 27"/>
          <p:cNvCxnSpPr/>
          <p:nvPr/>
        </p:nvCxnSpPr>
        <p:spPr>
          <a:xfrm flipH="1">
            <a:off x="2190056" y="2136552"/>
            <a:ext cx="272604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444924" y="3687936"/>
            <a:ext cx="2371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2172320" y="3687936"/>
            <a:ext cx="272604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619404" y="5092700"/>
            <a:ext cx="2371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6346800" y="5092700"/>
            <a:ext cx="272604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658098" y="3615556"/>
            <a:ext cx="2371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6385494" y="3615556"/>
            <a:ext cx="272604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608068" y="2190552"/>
            <a:ext cx="2371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6335464" y="2190552"/>
            <a:ext cx="272604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462660" y="5092700"/>
            <a:ext cx="237132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2190056" y="5092700"/>
            <a:ext cx="272604" cy="2796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055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Přiřaď správný výsledek k příkladu.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58 + 8 =           42</a:t>
            </a:r>
          </a:p>
          <a:p>
            <a:pPr marL="0" indent="0">
              <a:buNone/>
            </a:pPr>
            <a:r>
              <a:rPr lang="cs-CZ" sz="4400" dirty="0" smtClean="0"/>
              <a:t>29 + 4 =           66</a:t>
            </a:r>
          </a:p>
          <a:p>
            <a:pPr marL="0" indent="0">
              <a:buNone/>
            </a:pPr>
            <a:r>
              <a:rPr lang="cs-CZ" sz="4400" dirty="0" smtClean="0"/>
              <a:t>37 + 5 =           33</a:t>
            </a:r>
          </a:p>
          <a:p>
            <a:pPr marL="0" indent="0">
              <a:buNone/>
            </a:pPr>
            <a:r>
              <a:rPr lang="cs-CZ" sz="4400" dirty="0" smtClean="0"/>
              <a:t>16 + 9 =           72 </a:t>
            </a:r>
          </a:p>
          <a:p>
            <a:pPr marL="0" indent="0">
              <a:buNone/>
            </a:pPr>
            <a:r>
              <a:rPr lang="cs-CZ" sz="4400" dirty="0" smtClean="0"/>
              <a:t>69 + 3 =           25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47 + 9 =           82</a:t>
            </a:r>
          </a:p>
          <a:p>
            <a:pPr marL="0" indent="0">
              <a:buNone/>
            </a:pPr>
            <a:r>
              <a:rPr lang="cs-CZ" sz="4400" dirty="0" smtClean="0"/>
              <a:t>75 + 7 =           62</a:t>
            </a:r>
          </a:p>
          <a:p>
            <a:pPr marL="0" indent="0">
              <a:buNone/>
            </a:pPr>
            <a:r>
              <a:rPr lang="cs-CZ" sz="4400" dirty="0" smtClean="0"/>
              <a:t>86 + 6 =           56</a:t>
            </a:r>
          </a:p>
          <a:p>
            <a:pPr marL="0" indent="0">
              <a:buNone/>
            </a:pPr>
            <a:r>
              <a:rPr lang="cs-CZ" sz="4400" dirty="0" smtClean="0"/>
              <a:t>54 + 8 =           23   </a:t>
            </a:r>
          </a:p>
          <a:p>
            <a:pPr marL="0" indent="0">
              <a:buNone/>
            </a:pPr>
            <a:r>
              <a:rPr lang="cs-CZ" sz="4400" dirty="0" smtClean="0"/>
              <a:t>18 + 5 =           92</a:t>
            </a:r>
            <a:endParaRPr lang="cs-CZ" sz="4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267744" y="2060848"/>
            <a:ext cx="1440160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267744" y="1988840"/>
            <a:ext cx="1440160" cy="864096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2339752" y="2852936"/>
            <a:ext cx="1368152" cy="79208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339752" y="4365104"/>
            <a:ext cx="1368152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339752" y="4365104"/>
            <a:ext cx="1368152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6516216" y="1988840"/>
            <a:ext cx="136815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516216" y="2852936"/>
            <a:ext cx="1368152" cy="15841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6516216" y="1988840"/>
            <a:ext cx="1368152" cy="165618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516216" y="4437112"/>
            <a:ext cx="1368152" cy="79208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6516216" y="3573016"/>
            <a:ext cx="1368152" cy="1656184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692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dirty="0" smtClean="0"/>
              <a:t>Na závody se přihlásilo 78 dívek.</a:t>
            </a:r>
          </a:p>
          <a:p>
            <a:pPr marL="0" indent="0">
              <a:buNone/>
            </a:pPr>
            <a:r>
              <a:rPr lang="cs-CZ" sz="4000" dirty="0" smtClean="0"/>
              <a:t>Chlapců se přihlásilo o 6 více.</a:t>
            </a:r>
          </a:p>
          <a:p>
            <a:pPr marL="0" indent="0">
              <a:buNone/>
            </a:pPr>
            <a:r>
              <a:rPr lang="cs-CZ" sz="4000" dirty="0" smtClean="0"/>
              <a:t>Kolik chlapců se přihlásilo na závody?</a:t>
            </a:r>
          </a:p>
          <a:p>
            <a:pPr marL="0" indent="0">
              <a:buNone/>
            </a:pPr>
            <a:r>
              <a:rPr lang="cs-CZ" sz="4000" u="sng" dirty="0" smtClean="0"/>
              <a:t>Výpočet:</a:t>
            </a:r>
            <a:r>
              <a:rPr lang="cs-CZ" sz="4000" dirty="0" smtClean="0"/>
              <a:t>      </a:t>
            </a:r>
            <a:r>
              <a:rPr lang="cs-CZ" sz="4000" dirty="0" smtClean="0">
                <a:solidFill>
                  <a:srgbClr val="FF0000"/>
                </a:solidFill>
              </a:rPr>
              <a:t>78 + 6 = 84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         </a:t>
            </a:r>
            <a:r>
              <a:rPr lang="cs-CZ" sz="4000" dirty="0" smtClean="0">
                <a:solidFill>
                  <a:srgbClr val="FF0000"/>
                </a:solidFill>
              </a:rPr>
              <a:t>  2    4</a:t>
            </a:r>
            <a:endParaRPr lang="cs-CZ" sz="4000" dirty="0" smtClean="0"/>
          </a:p>
          <a:p>
            <a:pPr marL="0" indent="0">
              <a:buNone/>
            </a:pPr>
            <a:endParaRPr lang="cs-CZ" sz="4000" u="sng" dirty="0"/>
          </a:p>
          <a:p>
            <a:pPr marL="0" indent="0">
              <a:buNone/>
            </a:pPr>
            <a:r>
              <a:rPr lang="cs-CZ" sz="4000" u="sng" dirty="0" smtClean="0"/>
              <a:t>Odpověď:</a:t>
            </a:r>
            <a:r>
              <a:rPr lang="cs-CZ" sz="4000" dirty="0" smtClean="0"/>
              <a:t> </a:t>
            </a:r>
            <a:r>
              <a:rPr lang="cs-CZ" sz="4000" dirty="0"/>
              <a:t>P</a:t>
            </a:r>
            <a:r>
              <a:rPr lang="cs-CZ" sz="4000" dirty="0" smtClean="0"/>
              <a:t>řihlásilo se </a:t>
            </a:r>
            <a:r>
              <a:rPr lang="cs-CZ" sz="4000" u="sng" dirty="0" smtClean="0">
                <a:solidFill>
                  <a:srgbClr val="FF0000"/>
                </a:solidFill>
              </a:rPr>
              <a:t>84</a:t>
            </a:r>
            <a:r>
              <a:rPr lang="cs-CZ" sz="4000" dirty="0" smtClean="0"/>
              <a:t> chlapců.</a:t>
            </a:r>
            <a:endParaRPr lang="cs-CZ" sz="4000" u="sng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3599892" y="3861048"/>
            <a:ext cx="288032" cy="288032"/>
          </a:xfrm>
          <a:prstGeom prst="line">
            <a:avLst/>
          </a:prstGeom>
          <a:ln>
            <a:solidFill>
              <a:schemeClr val="tx1"/>
            </a:solidFill>
            <a:headEnd w="lg" len="lg"/>
            <a:tailEnd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887924" y="3861048"/>
            <a:ext cx="252028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41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3822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 Galerie </a:t>
            </a:r>
            <a:r>
              <a:rPr lang="cs-CZ" smtClean="0"/>
              <a:t>Microsoft Office-Klipart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353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717</Words>
  <Application>Microsoft Office PowerPoint</Application>
  <PresentationFormat>Předvádění na obrazovce (4:3)</PresentationFormat>
  <Paragraphs>175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Prezentace aplikace PowerPoint</vt:lpstr>
      <vt:lpstr>Sčítání jednotek s přechodem 10</vt:lpstr>
      <vt:lpstr>Příklad vyznač ve čtvercové síti a vypočítej rozkladem</vt:lpstr>
      <vt:lpstr>Příklad vyznač ve čtvercové síti a vypočítej rozkladem</vt:lpstr>
      <vt:lpstr>Příklady vypočítej pomocí rozkladu</vt:lpstr>
      <vt:lpstr>Přiřaď správný výsledek k příkladu.</vt:lpstr>
      <vt:lpstr>Vypočítej slovní úlohu</vt:lpstr>
      <vt:lpstr>Které vajíčko snesla slepička?</vt:lpstr>
      <vt:lpstr>Které vajíčko snesla slepička?</vt:lpstr>
      <vt:lpstr>Které vajíčko snesla slepička?</vt:lpstr>
      <vt:lpstr>Které vajíčko snesla slepička?</vt:lpstr>
      <vt:lpstr>Které vajíčko snesla slepička?</vt:lpstr>
      <vt:lpstr>Které vajíčko snesla slepička?</vt:lpstr>
      <vt:lpstr>Které vajíčko snesla slepička?</vt:lpstr>
      <vt:lpstr>Které vajíčko snesla slepička?</vt:lpstr>
      <vt:lpstr>Které vajíčko snesla slepička?</vt:lpstr>
      <vt:lpstr>Které vajíčko snesla slepička?</vt:lpstr>
      <vt:lpstr>Ne, ne, zkus to znovu!</vt:lpstr>
      <vt:lpstr>Výtečně, jsi šikula</vt:lpstr>
      <vt:lpstr>Procvičené příklady přepiš do sešitu a znovu je vypočítej.</vt:lpstr>
      <vt:lpstr>ŘEŠENÍ: Příklad vyznač ve čtvercové síti a vypočítej rozkladem</vt:lpstr>
      <vt:lpstr>Příklad vyznač ve čtvercové síti a vypočítej rozkladem</vt:lpstr>
      <vt:lpstr>Příklady vypočítej pomocí rozkladu</vt:lpstr>
      <vt:lpstr>Přiřaď správný výsledek k příkladu.</vt:lpstr>
      <vt:lpstr>Vypočítej slovní úlohu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PC</cp:lastModifiedBy>
  <cp:revision>38</cp:revision>
  <dcterms:created xsi:type="dcterms:W3CDTF">2013-01-31T13:46:39Z</dcterms:created>
  <dcterms:modified xsi:type="dcterms:W3CDTF">2013-02-26T07:28:36Z</dcterms:modified>
</cp:coreProperties>
</file>