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  <p:sldId id="262" r:id="rId5"/>
    <p:sldId id="261" r:id="rId6"/>
    <p:sldId id="263" r:id="rId7"/>
    <p:sldId id="273" r:id="rId8"/>
    <p:sldId id="272" r:id="rId9"/>
    <p:sldId id="271" r:id="rId10"/>
    <p:sldId id="270" r:id="rId11"/>
    <p:sldId id="277" r:id="rId12"/>
    <p:sldId id="278" r:id="rId13"/>
    <p:sldId id="268" r:id="rId14"/>
    <p:sldId id="269" r:id="rId15"/>
    <p:sldId id="279" r:id="rId16"/>
    <p:sldId id="280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435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74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151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302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2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939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422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2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05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745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23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E43A4-00FD-4C9E-9061-0CE5EF0FE75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0DA00-F3D8-4ECA-A49C-CAA90D898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44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25144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437510"/>
              </p:ext>
            </p:extLst>
          </p:nvPr>
        </p:nvGraphicFramePr>
        <p:xfrm>
          <a:off x="1547664" y="1052736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Irena </a:t>
                      </a:r>
                      <a:r>
                        <a:rPr lang="cs-CZ" sz="240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</a:t>
                      </a:r>
                      <a:r>
                        <a:rPr lang="cs-CZ" sz="2400" baseline="0" dirty="0" smtClean="0"/>
                        <a:t> VY_32_INOVACE_1B_03_SČÍTÁNÍ A ODČÍTÁNÍ NÁSOBKŮ 10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Sčítání a odčítání násobků 10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49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329587"/>
              </p:ext>
            </p:extLst>
          </p:nvPr>
        </p:nvGraphicFramePr>
        <p:xfrm>
          <a:off x="755576" y="1052736"/>
          <a:ext cx="7560840" cy="3947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č. 1 – žáci počítají po desítkách do 100</a:t>
                      </a:r>
                    </a:p>
                    <a:p>
                      <a:r>
                        <a:rPr lang="cs-CZ" baseline="0" dirty="0" smtClean="0"/>
                        <a:t>Snímek č. 2 – žáci použijí pero na interaktivní tabuli a doplňují chybějící čísla do řady</a:t>
                      </a:r>
                    </a:p>
                    <a:p>
                      <a:r>
                        <a:rPr lang="cs-CZ" baseline="0" dirty="0" smtClean="0"/>
                        <a:t>Snímek č. 3 – žáci opět použijí interaktivní pero a přiřazují správný výsledek k příkladům</a:t>
                      </a:r>
                    </a:p>
                    <a:p>
                      <a:r>
                        <a:rPr lang="cs-CZ" baseline="0" dirty="0" smtClean="0"/>
                        <a:t>Snímky č.6 – 14 – žáci procvičují početní příklady formou testu</a:t>
                      </a:r>
                    </a:p>
                    <a:p>
                      <a:r>
                        <a:rPr lang="cs-CZ" baseline="0" dirty="0" smtClean="0"/>
                        <a:t>Snímek č. 15 – procvičené příklady přepisují do sešitu a počítají znovu</a:t>
                      </a:r>
                    </a:p>
                    <a:p>
                      <a:r>
                        <a:rPr lang="cs-CZ" baseline="0" dirty="0" smtClean="0"/>
                        <a:t>Snímky č.16 – č. 17 –řešení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1.stupeň, 2. </a:t>
                      </a:r>
                      <a:r>
                        <a:rPr lang="cs-CZ" smtClean="0"/>
                        <a:t>období  pro žáky s LMP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ročník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510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Počítej po desítkách</a:t>
            </a:r>
            <a:endParaRPr lang="cs-CZ" dirty="0"/>
          </a:p>
        </p:txBody>
      </p:sp>
      <p:grpSp>
        <p:nvGrpSpPr>
          <p:cNvPr id="131" name="Skupina 130"/>
          <p:cNvGrpSpPr/>
          <p:nvPr/>
        </p:nvGrpSpPr>
        <p:grpSpPr>
          <a:xfrm>
            <a:off x="805235" y="1549655"/>
            <a:ext cx="6048672" cy="480441"/>
            <a:chOff x="611560" y="1953023"/>
            <a:chExt cx="6048672" cy="480441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Vývojový diagram: spojnice 18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10</a:t>
              </a:r>
              <a:endParaRPr lang="cs-CZ" sz="1050" dirty="0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2" name="Skupina 131"/>
          <p:cNvGrpSpPr/>
          <p:nvPr/>
        </p:nvGrpSpPr>
        <p:grpSpPr>
          <a:xfrm>
            <a:off x="805235" y="2018815"/>
            <a:ext cx="6048672" cy="480441"/>
            <a:chOff x="611560" y="1953023"/>
            <a:chExt cx="6048672" cy="480441"/>
          </a:xfrm>
        </p:grpSpPr>
        <p:cxnSp>
          <p:nvCxnSpPr>
            <p:cNvPr id="133" name="Přímá spojnice 132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Vývojový diagram: spojnice 133"/>
            <p:cNvSpPr/>
            <p:nvPr/>
          </p:nvSpPr>
          <p:spPr>
            <a:xfrm>
              <a:off x="7400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35" name="Vývojový diagram: spojnice 134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36" name="Vývojový diagram: spojnice 135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20</a:t>
              </a:r>
              <a:endParaRPr lang="cs-CZ" sz="1050" dirty="0"/>
            </a:p>
          </p:txBody>
        </p:sp>
        <p:sp>
          <p:nvSpPr>
            <p:cNvPr id="137" name="Vývojový diagram: spojnice 136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38" name="Vývojový diagram: spojnice 137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39" name="Vývojový diagram: spojnice 138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40" name="Vývojový diagram: spojnice 139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41" name="Vývojový diagram: spojnice 140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42" name="Vývojový diagram: spojnice 141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  <p:sp>
          <p:nvSpPr>
            <p:cNvPr id="143" name="Vývojový diagram: spojnice 142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50"/>
            </a:p>
          </p:txBody>
        </p:sp>
      </p:grpSp>
      <p:grpSp>
        <p:nvGrpSpPr>
          <p:cNvPr id="144" name="Skupina 143"/>
          <p:cNvGrpSpPr/>
          <p:nvPr/>
        </p:nvGrpSpPr>
        <p:grpSpPr>
          <a:xfrm>
            <a:off x="813004" y="2476015"/>
            <a:ext cx="6048672" cy="480441"/>
            <a:chOff x="611560" y="1953023"/>
            <a:chExt cx="6048672" cy="480441"/>
          </a:xfrm>
        </p:grpSpPr>
        <p:cxnSp>
          <p:nvCxnSpPr>
            <p:cNvPr id="145" name="Přímá spojnice 144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6" name="Vývojový diagram: spojnice 145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Vývojový diagram: spojnice 146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Vývojový diagram: spojnice 147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30</a:t>
              </a:r>
              <a:endParaRPr lang="cs-CZ" sz="1050" dirty="0"/>
            </a:p>
          </p:txBody>
        </p:sp>
        <p:sp>
          <p:nvSpPr>
            <p:cNvPr id="149" name="Vývojový diagram: spojnice 148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Vývojový diagram: spojnice 149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Vývojový diagram: spojnice 150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Vývojový diagram: spojnice 151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Vývojový diagram: spojnice 152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Vývojový diagram: spojnice 153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Vývojový diagram: spojnice 154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6" name="Skupina 155"/>
          <p:cNvGrpSpPr/>
          <p:nvPr/>
        </p:nvGrpSpPr>
        <p:grpSpPr>
          <a:xfrm>
            <a:off x="811579" y="2928992"/>
            <a:ext cx="6048672" cy="480441"/>
            <a:chOff x="611560" y="1953023"/>
            <a:chExt cx="6048672" cy="480441"/>
          </a:xfrm>
        </p:grpSpPr>
        <p:cxnSp>
          <p:nvCxnSpPr>
            <p:cNvPr id="157" name="Přímá spojnice 156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8" name="Vývojový diagram: spojnice 157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9" name="Vývojový diagram: spojnice 158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0" name="Vývojový diagram: spojnice 159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40</a:t>
              </a:r>
              <a:endParaRPr lang="cs-CZ" sz="1050" dirty="0"/>
            </a:p>
          </p:txBody>
        </p:sp>
        <p:sp>
          <p:nvSpPr>
            <p:cNvPr id="161" name="Vývojový diagram: spojnice 160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spojnice 161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spojnice 162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spojnice 163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Vývojový diagram: spojnice 164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Vývojový diagram: spojnice 165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Vývojový diagram: spojnice 166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/>
          <p:cNvGrpSpPr/>
          <p:nvPr/>
        </p:nvGrpSpPr>
        <p:grpSpPr>
          <a:xfrm>
            <a:off x="802401" y="3398152"/>
            <a:ext cx="6048672" cy="480441"/>
            <a:chOff x="611560" y="1953023"/>
            <a:chExt cx="6048672" cy="480441"/>
          </a:xfrm>
        </p:grpSpPr>
        <p:cxnSp>
          <p:nvCxnSpPr>
            <p:cNvPr id="169" name="Přímá spojnice 168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Vývojový diagram: spojnice 169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Vývojový diagram: spojnice 170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Vývojový diagram: spojnice 171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50</a:t>
              </a:r>
              <a:endParaRPr lang="cs-CZ" sz="1050" dirty="0"/>
            </a:p>
          </p:txBody>
        </p:sp>
        <p:sp>
          <p:nvSpPr>
            <p:cNvPr id="173" name="Vývojový diagram: spojnice 172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Vývojový diagram: spojnice 173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Vývojový diagram: spojnice 174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Vývojový diagram: spojnice 175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Vývojový diagram: spojnice 176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Vývojový diagram: spojnice 177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Vývojový diagram: spojnice 178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0" name="Skupina 179"/>
          <p:cNvGrpSpPr/>
          <p:nvPr/>
        </p:nvGrpSpPr>
        <p:grpSpPr>
          <a:xfrm>
            <a:off x="802401" y="3867312"/>
            <a:ext cx="6048672" cy="480441"/>
            <a:chOff x="611560" y="1953023"/>
            <a:chExt cx="6048672" cy="480441"/>
          </a:xfrm>
        </p:grpSpPr>
        <p:cxnSp>
          <p:nvCxnSpPr>
            <p:cNvPr id="181" name="Přímá spojnice 180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2" name="Vývojový diagram: spojnice 181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3" name="Vývojový diagram: spojnice 182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Vývojový diagram: spojnice 183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60</a:t>
              </a:r>
              <a:endParaRPr lang="cs-CZ" sz="1050" dirty="0"/>
            </a:p>
          </p:txBody>
        </p:sp>
        <p:sp>
          <p:nvSpPr>
            <p:cNvPr id="185" name="Vývojový diagram: spojnice 184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6" name="Vývojový diagram: spojnice 185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7" name="Vývojový diagram: spojnice 186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8" name="Vývojový diagram: spojnice 187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Vývojový diagram: spojnice 188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0" name="Vývojový diagram: spojnice 189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1" name="Vývojový diagram: spojnice 190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2" name="Skupina 191"/>
          <p:cNvGrpSpPr/>
          <p:nvPr/>
        </p:nvGrpSpPr>
        <p:grpSpPr>
          <a:xfrm>
            <a:off x="799019" y="4328284"/>
            <a:ext cx="6048672" cy="480441"/>
            <a:chOff x="611560" y="1953023"/>
            <a:chExt cx="6048672" cy="480441"/>
          </a:xfrm>
        </p:grpSpPr>
        <p:cxnSp>
          <p:nvCxnSpPr>
            <p:cNvPr id="193" name="Přímá spojnice 192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" name="Vývojový diagram: spojnice 193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Vývojový diagram: spojnice 194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Vývojový diagram: spojnice 195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70</a:t>
              </a:r>
              <a:endParaRPr lang="cs-CZ" sz="1050" dirty="0"/>
            </a:p>
          </p:txBody>
        </p:sp>
        <p:sp>
          <p:nvSpPr>
            <p:cNvPr id="197" name="Vývojový diagram: spojnice 196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8" name="Vývojový diagram: spojnice 197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9" name="Vývojový diagram: spojnice 198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0" name="Vývojový diagram: spojnice 199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1" name="Vývojový diagram: spojnice 200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2" name="Vývojový diagram: spojnice 201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3" name="Vývojový diagram: spojnice 202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4" name="Skupina 203"/>
          <p:cNvGrpSpPr/>
          <p:nvPr/>
        </p:nvGrpSpPr>
        <p:grpSpPr>
          <a:xfrm>
            <a:off x="802401" y="4797444"/>
            <a:ext cx="6048672" cy="480441"/>
            <a:chOff x="611560" y="1953023"/>
            <a:chExt cx="6048672" cy="480441"/>
          </a:xfrm>
        </p:grpSpPr>
        <p:cxnSp>
          <p:nvCxnSpPr>
            <p:cNvPr id="205" name="Přímá spojnice 204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6" name="Vývojový diagram: spojnice 205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7" name="Vývojový diagram: spojnice 206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Vývojový diagram: spojnice 207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80</a:t>
              </a:r>
              <a:endParaRPr lang="cs-CZ" sz="1050" dirty="0"/>
            </a:p>
          </p:txBody>
        </p:sp>
        <p:sp>
          <p:nvSpPr>
            <p:cNvPr id="209" name="Vývojový diagram: spojnice 208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0" name="Vývojový diagram: spojnice 209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Vývojový diagram: spojnice 210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2" name="Vývojový diagram: spojnice 211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3" name="Vývojový diagram: spojnice 212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4" name="Vývojový diagram: spojnice 213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5" name="Vývojový diagram: spojnice 214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6" name="Skupina 215"/>
          <p:cNvGrpSpPr/>
          <p:nvPr/>
        </p:nvGrpSpPr>
        <p:grpSpPr>
          <a:xfrm>
            <a:off x="797496" y="5266604"/>
            <a:ext cx="6048672" cy="480441"/>
            <a:chOff x="611560" y="1953023"/>
            <a:chExt cx="6048672" cy="480441"/>
          </a:xfrm>
        </p:grpSpPr>
        <p:cxnSp>
          <p:nvCxnSpPr>
            <p:cNvPr id="217" name="Přímá spojnice 216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8" name="Vývojový diagram: spojnice 217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9" name="Vývojový diagram: spojnice 218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Vývojový diagram: spojnice 219"/>
            <p:cNvSpPr/>
            <p:nvPr/>
          </p:nvSpPr>
          <p:spPr>
            <a:xfrm>
              <a:off x="6074311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50" dirty="0" smtClean="0"/>
                <a:t>90</a:t>
              </a:r>
              <a:endParaRPr lang="cs-CZ" sz="1050" dirty="0"/>
            </a:p>
          </p:txBody>
        </p:sp>
        <p:sp>
          <p:nvSpPr>
            <p:cNvPr id="221" name="Vývojový diagram: spojnice 220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2" name="Vývojový diagram: spojnice 221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Vývojový diagram: spojnice 222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4" name="Vývojový diagram: spojnice 223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5" name="Vývojový diagram: spojnice 224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Vývojový diagram: spojnice 225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" name="Vývojový diagram: spojnice 226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8" name="Skupina 227"/>
          <p:cNvGrpSpPr/>
          <p:nvPr/>
        </p:nvGrpSpPr>
        <p:grpSpPr>
          <a:xfrm>
            <a:off x="802401" y="5736058"/>
            <a:ext cx="6048672" cy="491428"/>
            <a:chOff x="611560" y="1942036"/>
            <a:chExt cx="6048672" cy="491428"/>
          </a:xfrm>
        </p:grpSpPr>
        <p:cxnSp>
          <p:nvCxnSpPr>
            <p:cNvPr id="229" name="Přímá spojnice 228"/>
            <p:cNvCxnSpPr/>
            <p:nvPr/>
          </p:nvCxnSpPr>
          <p:spPr>
            <a:xfrm>
              <a:off x="611560" y="2204864"/>
              <a:ext cx="604867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0" name="Vývojový diagram: spojnice 229"/>
            <p:cNvSpPr/>
            <p:nvPr/>
          </p:nvSpPr>
          <p:spPr>
            <a:xfrm>
              <a:off x="75557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Vývojový diagram: spojnice 230"/>
            <p:cNvSpPr/>
            <p:nvPr/>
          </p:nvSpPr>
          <p:spPr>
            <a:xfrm>
              <a:off x="1331640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2" name="Vývojový diagram: spojnice 231"/>
            <p:cNvSpPr/>
            <p:nvPr/>
          </p:nvSpPr>
          <p:spPr>
            <a:xfrm>
              <a:off x="6074311" y="19420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" dirty="0" smtClean="0"/>
                <a:t>100</a:t>
              </a:r>
              <a:endParaRPr lang="cs-CZ" sz="600" dirty="0"/>
            </a:p>
          </p:txBody>
        </p:sp>
        <p:sp>
          <p:nvSpPr>
            <p:cNvPr id="233" name="Vývojový diagram: spojnice 232"/>
            <p:cNvSpPr/>
            <p:nvPr/>
          </p:nvSpPr>
          <p:spPr>
            <a:xfrm>
              <a:off x="1912949" y="196430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Vývojový diagram: spojnice 233"/>
            <p:cNvSpPr/>
            <p:nvPr/>
          </p:nvSpPr>
          <p:spPr>
            <a:xfrm>
              <a:off x="2483768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5" name="Vývojový diagram: spojnice 234"/>
            <p:cNvSpPr/>
            <p:nvPr/>
          </p:nvSpPr>
          <p:spPr>
            <a:xfrm>
              <a:off x="3059832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6" name="Vývojový diagram: spojnice 235"/>
            <p:cNvSpPr/>
            <p:nvPr/>
          </p:nvSpPr>
          <p:spPr>
            <a:xfrm>
              <a:off x="3635896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Vývojový diagram: spojnice 236"/>
            <p:cNvSpPr/>
            <p:nvPr/>
          </p:nvSpPr>
          <p:spPr>
            <a:xfrm>
              <a:off x="4251436" y="197626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8" name="Vývojový diagram: spojnice 237"/>
            <p:cNvSpPr/>
            <p:nvPr/>
          </p:nvSpPr>
          <p:spPr>
            <a:xfrm>
              <a:off x="4846339" y="1953023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9" name="Vývojový diagram: spojnice 238"/>
            <p:cNvSpPr/>
            <p:nvPr/>
          </p:nvSpPr>
          <p:spPr>
            <a:xfrm>
              <a:off x="5436096" y="195423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662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1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2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2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2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Doplň chybějící čísla do řady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10,20,__,40,__,60,70,__,90,__</a:t>
            </a:r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100,__,80,__,__,50,__,30,__,10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/>
              <a:t>__,__,30,__,50,__,__,80,__,__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78450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Přiřaď správný výsledek k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20 + 30 =    100</a:t>
            </a:r>
          </a:p>
          <a:p>
            <a:pPr marL="0" indent="0">
              <a:buNone/>
            </a:pPr>
            <a:r>
              <a:rPr lang="cs-CZ" sz="4800" dirty="0"/>
              <a:t>5</a:t>
            </a:r>
            <a:r>
              <a:rPr lang="cs-CZ" sz="4800" dirty="0" smtClean="0"/>
              <a:t>0 + 20 =      70</a:t>
            </a:r>
          </a:p>
          <a:p>
            <a:pPr marL="0" indent="0">
              <a:buNone/>
            </a:pPr>
            <a:r>
              <a:rPr lang="cs-CZ" sz="4800" dirty="0"/>
              <a:t>8</a:t>
            </a:r>
            <a:r>
              <a:rPr lang="cs-CZ" sz="4800" dirty="0" smtClean="0"/>
              <a:t>0 + 10 =      50 </a:t>
            </a:r>
          </a:p>
          <a:p>
            <a:pPr marL="0" indent="0">
              <a:buNone/>
            </a:pPr>
            <a:r>
              <a:rPr lang="cs-CZ" sz="4800" dirty="0" smtClean="0"/>
              <a:t>30 + 70 =      60</a:t>
            </a:r>
          </a:p>
          <a:p>
            <a:pPr marL="0" indent="0">
              <a:buNone/>
            </a:pPr>
            <a:r>
              <a:rPr lang="cs-CZ" sz="4800" dirty="0" smtClean="0"/>
              <a:t>40 + 20 =      90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  50 – 30 =     10</a:t>
            </a:r>
          </a:p>
          <a:p>
            <a:pPr marL="0" indent="0">
              <a:buNone/>
            </a:pPr>
            <a:r>
              <a:rPr lang="cs-CZ" sz="4800" dirty="0" smtClean="0"/>
              <a:t>  80 – 40 =     30</a:t>
            </a:r>
          </a:p>
          <a:p>
            <a:pPr marL="0" indent="0">
              <a:buNone/>
            </a:pPr>
            <a:r>
              <a:rPr lang="cs-CZ" sz="4800" dirty="0" smtClean="0"/>
              <a:t>  30 – 20 =     20</a:t>
            </a:r>
          </a:p>
          <a:p>
            <a:pPr marL="0" indent="0">
              <a:buNone/>
            </a:pPr>
            <a:r>
              <a:rPr lang="cs-CZ" sz="4800" dirty="0" smtClean="0"/>
              <a:t>  70 – 40 =     50</a:t>
            </a:r>
          </a:p>
          <a:p>
            <a:pPr marL="0" indent="0">
              <a:buNone/>
            </a:pPr>
            <a:r>
              <a:rPr lang="cs-CZ" sz="4800" dirty="0" smtClean="0"/>
              <a:t>100 – 50 =    40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9708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50 – 30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3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70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30 + 40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96315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2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4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20 + 60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3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2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4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90 - 60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3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4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50 + 30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2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4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100 - 40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3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14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30 + 70</a:t>
            </a:r>
            <a:endParaRPr lang="cs-CZ" sz="9600" dirty="0"/>
          </a:p>
        </p:txBody>
      </p:sp>
      <p:sp>
        <p:nvSpPr>
          <p:cNvPr id="4" name="Osmicípá hvězda 3">
            <a:hlinkClick r:id="rId2" action="ppaction://hlinksldjump"/>
          </p:cNvPr>
          <p:cNvSpPr/>
          <p:nvPr/>
        </p:nvSpPr>
        <p:spPr>
          <a:xfrm>
            <a:off x="930653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smicípá hvězda 4">
            <a:hlinkClick r:id="rId2" action="ppaction://hlinksldjump"/>
          </p:cNvPr>
          <p:cNvSpPr/>
          <p:nvPr/>
        </p:nvSpPr>
        <p:spPr>
          <a:xfrm>
            <a:off x="3682752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</a:t>
            </a:r>
            <a:endParaRPr lang="cs-CZ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smicípá hvězda 5">
            <a:hlinkClick r:id="rId3" action="ppaction://hlinksldjump"/>
          </p:cNvPr>
          <p:cNvSpPr/>
          <p:nvPr/>
        </p:nvSpPr>
        <p:spPr>
          <a:xfrm>
            <a:off x="6228184" y="3869432"/>
            <a:ext cx="1778496" cy="1706488"/>
          </a:xfrm>
          <a:prstGeom prst="star8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10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35500" y="-6654"/>
            <a:ext cx="9144000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2627784" y="1628800"/>
            <a:ext cx="3578696" cy="3506688"/>
          </a:xfrm>
          <a:prstGeom prst="smileyFace">
            <a:avLst>
              <a:gd name="adj" fmla="val -4653"/>
            </a:avLst>
          </a:prstGeom>
          <a:solidFill>
            <a:schemeClr val="bg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524328" y="5733256"/>
            <a:ext cx="1042416" cy="1042416"/>
          </a:xfrm>
          <a:prstGeom prst="actionButtonForwardNex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81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Jsi šikula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771800" y="2348880"/>
            <a:ext cx="3528392" cy="3528392"/>
          </a:xfrm>
          <a:prstGeom prst="smileyFace">
            <a:avLst/>
          </a:prstGeom>
          <a:solidFill>
            <a:schemeClr val="accent6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42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Příklady přepiš do sešitu a zkus je vypočítat ještě jednou.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50 – 30</a:t>
            </a:r>
          </a:p>
          <a:p>
            <a:pPr marL="0" indent="0" algn="ctr">
              <a:buNone/>
            </a:pPr>
            <a:r>
              <a:rPr lang="cs-CZ" sz="4400" dirty="0" smtClean="0"/>
              <a:t>30 + 40</a:t>
            </a:r>
          </a:p>
          <a:p>
            <a:pPr marL="0" indent="0" algn="ctr">
              <a:buNone/>
            </a:pPr>
            <a:r>
              <a:rPr lang="cs-CZ" sz="4400" dirty="0" smtClean="0"/>
              <a:t>20 + 60</a:t>
            </a:r>
          </a:p>
          <a:p>
            <a:pPr marL="0" indent="0" algn="ctr">
              <a:buNone/>
            </a:pPr>
            <a:r>
              <a:rPr lang="cs-CZ" sz="4400" dirty="0" smtClean="0"/>
              <a:t>90 - 60 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50 + 30 </a:t>
            </a:r>
          </a:p>
          <a:p>
            <a:pPr marL="0" indent="0" algn="ctr">
              <a:buNone/>
            </a:pPr>
            <a:r>
              <a:rPr lang="cs-CZ" sz="4400" dirty="0" smtClean="0"/>
              <a:t>100 – 40</a:t>
            </a:r>
          </a:p>
          <a:p>
            <a:pPr marL="0" indent="0" algn="ctr">
              <a:buNone/>
            </a:pPr>
            <a:r>
              <a:rPr lang="cs-CZ" sz="4400" dirty="0" smtClean="0"/>
              <a:t>30 + 70</a:t>
            </a:r>
          </a:p>
          <a:p>
            <a:pPr marL="0" indent="0" algn="ctr">
              <a:buNone/>
            </a:pPr>
            <a:r>
              <a:rPr lang="cs-CZ" sz="4400" dirty="0" smtClean="0"/>
              <a:t>80 - 50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5707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Řešení: Doplň chybějící čísla do řady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10,20</a:t>
            </a:r>
            <a:r>
              <a:rPr lang="cs-CZ" sz="4800" u="sng" dirty="0" smtClean="0">
                <a:solidFill>
                  <a:srgbClr val="FF0000"/>
                </a:solidFill>
              </a:rPr>
              <a:t>,30,</a:t>
            </a:r>
            <a:r>
              <a:rPr lang="cs-CZ" sz="4800" dirty="0" smtClean="0"/>
              <a:t>40</a:t>
            </a:r>
            <a:r>
              <a:rPr lang="cs-CZ" sz="4800" u="sng" dirty="0" smtClean="0">
                <a:solidFill>
                  <a:srgbClr val="FF0000"/>
                </a:solidFill>
              </a:rPr>
              <a:t>,50,</a:t>
            </a:r>
            <a:r>
              <a:rPr lang="cs-CZ" sz="4800" dirty="0" smtClean="0"/>
              <a:t>60,70</a:t>
            </a:r>
            <a:r>
              <a:rPr lang="cs-CZ" sz="4800" u="sng" dirty="0" smtClean="0">
                <a:solidFill>
                  <a:srgbClr val="FF0000"/>
                </a:solidFill>
              </a:rPr>
              <a:t>,80,</a:t>
            </a:r>
            <a:r>
              <a:rPr lang="cs-CZ" sz="4800" dirty="0" smtClean="0"/>
              <a:t>90,</a:t>
            </a:r>
            <a:r>
              <a:rPr lang="cs-CZ" sz="4800" u="sng" dirty="0" smtClean="0">
                <a:solidFill>
                  <a:srgbClr val="FF0000"/>
                </a:solidFill>
              </a:rPr>
              <a:t>100</a:t>
            </a:r>
            <a:endParaRPr lang="cs-CZ" sz="4800" dirty="0" smtClean="0"/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100</a:t>
            </a:r>
            <a:r>
              <a:rPr lang="cs-CZ" sz="4800" u="sng" dirty="0" smtClean="0">
                <a:solidFill>
                  <a:srgbClr val="FF0000"/>
                </a:solidFill>
              </a:rPr>
              <a:t>,90,</a:t>
            </a:r>
            <a:r>
              <a:rPr lang="cs-CZ" sz="4800" dirty="0" smtClean="0"/>
              <a:t>80</a:t>
            </a:r>
            <a:r>
              <a:rPr lang="cs-CZ" sz="4800" u="sng" dirty="0" smtClean="0">
                <a:solidFill>
                  <a:srgbClr val="FF0000"/>
                </a:solidFill>
              </a:rPr>
              <a:t>,70,60,</a:t>
            </a:r>
            <a:r>
              <a:rPr lang="cs-CZ" sz="4800" dirty="0" smtClean="0"/>
              <a:t>50</a:t>
            </a:r>
            <a:r>
              <a:rPr lang="cs-CZ" sz="4800" u="sng" dirty="0" smtClean="0">
                <a:solidFill>
                  <a:srgbClr val="FF0000"/>
                </a:solidFill>
              </a:rPr>
              <a:t>,40,</a:t>
            </a:r>
            <a:r>
              <a:rPr lang="cs-CZ" sz="4800" dirty="0" smtClean="0"/>
              <a:t>30</a:t>
            </a:r>
            <a:r>
              <a:rPr lang="cs-CZ" sz="4800" u="sng" dirty="0" smtClean="0">
                <a:solidFill>
                  <a:srgbClr val="FF0000"/>
                </a:solidFill>
              </a:rPr>
              <a:t>,20,</a:t>
            </a:r>
            <a:r>
              <a:rPr lang="cs-CZ" sz="4800" dirty="0" smtClean="0"/>
              <a:t>10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u="sng" dirty="0" smtClean="0">
                <a:solidFill>
                  <a:srgbClr val="FF0000"/>
                </a:solidFill>
              </a:rPr>
              <a:t>10,20,</a:t>
            </a:r>
            <a:r>
              <a:rPr lang="cs-CZ" sz="4800" dirty="0" smtClean="0"/>
              <a:t>30</a:t>
            </a:r>
            <a:r>
              <a:rPr lang="cs-CZ" sz="4800" u="sng" dirty="0" smtClean="0">
                <a:solidFill>
                  <a:srgbClr val="FF0000"/>
                </a:solidFill>
              </a:rPr>
              <a:t>,40,</a:t>
            </a:r>
            <a:r>
              <a:rPr lang="cs-CZ" sz="4800" dirty="0" smtClean="0"/>
              <a:t>50</a:t>
            </a:r>
            <a:r>
              <a:rPr lang="cs-CZ" sz="4800" u="sng" dirty="0" smtClean="0">
                <a:solidFill>
                  <a:srgbClr val="FF0000"/>
                </a:solidFill>
              </a:rPr>
              <a:t>,60,70,</a:t>
            </a:r>
            <a:r>
              <a:rPr lang="cs-CZ" sz="4800" dirty="0" smtClean="0"/>
              <a:t>80</a:t>
            </a:r>
            <a:r>
              <a:rPr lang="cs-CZ" sz="4800" u="sng" dirty="0" smtClean="0">
                <a:solidFill>
                  <a:srgbClr val="FF0000"/>
                </a:solidFill>
              </a:rPr>
              <a:t>,90,100</a:t>
            </a:r>
            <a:endParaRPr lang="cs-CZ" sz="48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Řešení: Přiřaď správný výsledek k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20 + 30 =    100</a:t>
            </a:r>
          </a:p>
          <a:p>
            <a:pPr marL="0" indent="0">
              <a:buNone/>
            </a:pPr>
            <a:r>
              <a:rPr lang="cs-CZ" sz="4800" dirty="0" smtClean="0"/>
              <a:t>50 + 20 =      70</a:t>
            </a:r>
          </a:p>
          <a:p>
            <a:pPr marL="0" indent="0">
              <a:buNone/>
            </a:pPr>
            <a:r>
              <a:rPr lang="cs-CZ" sz="4800" dirty="0"/>
              <a:t>8</a:t>
            </a:r>
            <a:r>
              <a:rPr lang="cs-CZ" sz="4800" dirty="0" smtClean="0"/>
              <a:t>0 + 10 =      50 </a:t>
            </a:r>
          </a:p>
          <a:p>
            <a:pPr marL="0" indent="0">
              <a:buNone/>
            </a:pPr>
            <a:r>
              <a:rPr lang="cs-CZ" sz="4800" dirty="0" smtClean="0"/>
              <a:t>30 + 70 =      60</a:t>
            </a:r>
          </a:p>
          <a:p>
            <a:pPr marL="0" indent="0">
              <a:buNone/>
            </a:pPr>
            <a:r>
              <a:rPr lang="cs-CZ" sz="4800" dirty="0" smtClean="0"/>
              <a:t>40 + 20 =      90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  50 – 30 =     10</a:t>
            </a:r>
          </a:p>
          <a:p>
            <a:pPr marL="0" indent="0">
              <a:buNone/>
            </a:pPr>
            <a:r>
              <a:rPr lang="cs-CZ" sz="4800" dirty="0" smtClean="0"/>
              <a:t>  80 – 40 =     30</a:t>
            </a:r>
          </a:p>
          <a:p>
            <a:pPr marL="0" indent="0">
              <a:buNone/>
            </a:pPr>
            <a:r>
              <a:rPr lang="cs-CZ" sz="4800" dirty="0" smtClean="0"/>
              <a:t>  30 – 20 =     20</a:t>
            </a:r>
          </a:p>
          <a:p>
            <a:pPr marL="0" indent="0">
              <a:buNone/>
            </a:pPr>
            <a:r>
              <a:rPr lang="cs-CZ" sz="4800" dirty="0" smtClean="0"/>
              <a:t>  70 – 40 =     50</a:t>
            </a:r>
          </a:p>
          <a:p>
            <a:pPr marL="0" indent="0">
              <a:buNone/>
            </a:pPr>
            <a:r>
              <a:rPr lang="cs-CZ" sz="4800" dirty="0" smtClean="0"/>
              <a:t>100 – 50 =    40</a:t>
            </a:r>
            <a:endParaRPr lang="cs-CZ" sz="4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843808" y="1988840"/>
            <a:ext cx="504056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843808" y="2924944"/>
            <a:ext cx="720080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843808" y="1988840"/>
            <a:ext cx="720080" cy="18002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771800" y="4653136"/>
            <a:ext cx="792088" cy="91440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843808" y="3789040"/>
            <a:ext cx="698374" cy="175334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7308304" y="2888940"/>
            <a:ext cx="504056" cy="26534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308304" y="1988840"/>
            <a:ext cx="648072" cy="18722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7308304" y="2924944"/>
            <a:ext cx="648072" cy="180020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7308304" y="1988840"/>
            <a:ext cx="648072" cy="1836204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7308304" y="4665712"/>
            <a:ext cx="648072" cy="876672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30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397</Words>
  <Application>Microsoft Office PowerPoint</Application>
  <PresentationFormat>Předvádění na obrazovce (4:3)</PresentationFormat>
  <Paragraphs>102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Počítej po desítkách</vt:lpstr>
      <vt:lpstr>Doplň chybějící čísla do řady</vt:lpstr>
      <vt:lpstr>Přiřaď správný výsledek k příkladu</vt:lpstr>
      <vt:lpstr>50 – 30</vt:lpstr>
      <vt:lpstr>30 + 40</vt:lpstr>
      <vt:lpstr>20 + 60</vt:lpstr>
      <vt:lpstr>90 - 60</vt:lpstr>
      <vt:lpstr>50 + 30</vt:lpstr>
      <vt:lpstr>100 - 40</vt:lpstr>
      <vt:lpstr>30 + 70</vt:lpstr>
      <vt:lpstr>Prezentace aplikace PowerPoint</vt:lpstr>
      <vt:lpstr>Jsi šikula</vt:lpstr>
      <vt:lpstr>Příklady přepiš do sešitu a zkus je vypočítat ještě jednou.</vt:lpstr>
      <vt:lpstr>Řešení: Doplň chybějící čísla do řady</vt:lpstr>
      <vt:lpstr>Řešení: Přiřaď správný výsledek k příkladu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25</cp:revision>
  <dcterms:created xsi:type="dcterms:W3CDTF">2013-01-24T07:56:31Z</dcterms:created>
  <dcterms:modified xsi:type="dcterms:W3CDTF">2013-02-26T07:29:36Z</dcterms:modified>
</cp:coreProperties>
</file>