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941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490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648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803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132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892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428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725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768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767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018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3C45D8-1C52-4906-B3F6-214A4B991B94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22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9.xml"/><Relationship Id="rId5" Type="http://schemas.openxmlformats.org/officeDocument/2006/relationships/image" Target="../media/image3.jpeg"/><Relationship Id="rId4" Type="http://schemas.openxmlformats.org/officeDocument/2006/relationships/slide" Target="slide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0.xml"/><Relationship Id="rId5" Type="http://schemas.openxmlformats.org/officeDocument/2006/relationships/image" Target="../media/image3.jpeg"/><Relationship Id="rId4" Type="http://schemas.openxmlformats.org/officeDocument/2006/relationships/slide" Target="slide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1.xml"/><Relationship Id="rId5" Type="http://schemas.openxmlformats.org/officeDocument/2006/relationships/image" Target="../media/image3.jpeg"/><Relationship Id="rId4" Type="http://schemas.openxmlformats.org/officeDocument/2006/relationships/slide" Target="slide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11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2.xml"/><Relationship Id="rId5" Type="http://schemas.openxmlformats.org/officeDocument/2006/relationships/image" Target="../media/image3.jpeg"/><Relationship Id="rId4" Type="http://schemas.openxmlformats.org/officeDocument/2006/relationships/slide" Target="slide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3.xml"/><Relationship Id="rId5" Type="http://schemas.openxmlformats.org/officeDocument/2006/relationships/image" Target="../media/image3.jpeg"/><Relationship Id="rId4" Type="http://schemas.openxmlformats.org/officeDocument/2006/relationships/slide" Target="slide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4.xml"/><Relationship Id="rId5" Type="http://schemas.openxmlformats.org/officeDocument/2006/relationships/image" Target="../media/image3.jpeg"/><Relationship Id="rId4" Type="http://schemas.openxmlformats.org/officeDocument/2006/relationships/slide" Target="slide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5.xml"/><Relationship Id="rId5" Type="http://schemas.openxmlformats.org/officeDocument/2006/relationships/image" Target="../media/image3.jpeg"/><Relationship Id="rId4" Type="http://schemas.openxmlformats.org/officeDocument/2006/relationships/slide" Target="slide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15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8.xml"/><Relationship Id="rId5" Type="http://schemas.openxmlformats.org/officeDocument/2006/relationships/image" Target="../media/image3.jpeg"/><Relationship Id="rId4" Type="http://schemas.openxmlformats.org/officeDocument/2006/relationships/slide" Target="slide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7.xml"/><Relationship Id="rId5" Type="http://schemas.openxmlformats.org/officeDocument/2006/relationships/image" Target="../media/image3.jpeg"/><Relationship Id="rId4" Type="http://schemas.openxmlformats.org/officeDocument/2006/relationships/slide" Target="slide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9.xml"/><Relationship Id="rId5" Type="http://schemas.openxmlformats.org/officeDocument/2006/relationships/image" Target="../media/image3.jpeg"/><Relationship Id="rId4" Type="http://schemas.openxmlformats.org/officeDocument/2006/relationships/slide" Target="slide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4139631"/>
              </p:ext>
            </p:extLst>
          </p:nvPr>
        </p:nvGraphicFramePr>
        <p:xfrm>
          <a:off x="1489224" y="1034400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</a:t>
                      </a:r>
                      <a:r>
                        <a:rPr lang="cs-CZ" sz="2400" baseline="0" dirty="0" smtClean="0"/>
                        <a:t> Irena </a:t>
                      </a:r>
                      <a:r>
                        <a:rPr lang="cs-CZ" sz="2400" baseline="0" dirty="0" err="1" smtClean="0"/>
                        <a:t>Pohořalá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Název:VY_32_INOVACE_1B_17_SČÍTÁNÍ</a:t>
                      </a:r>
                      <a:r>
                        <a:rPr lang="cs-CZ" sz="2400" baseline="0" dirty="0" smtClean="0"/>
                        <a:t> DVOJCIFERNÝCH ČÍSEL DO 100 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Sčítání dvojciferných čísel do 100 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8621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6005094"/>
              </p:ext>
            </p:extLst>
          </p:nvPr>
        </p:nvGraphicFramePr>
        <p:xfrm>
          <a:off x="755576" y="1052736"/>
          <a:ext cx="7560840" cy="3947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</a:t>
                      </a:r>
                      <a:r>
                        <a:rPr lang="cs-CZ" baseline="0" dirty="0" smtClean="0"/>
                        <a:t> č. 3, č. 5 – č.7 žáci využívají pero </a:t>
                      </a:r>
                      <a:r>
                        <a:rPr lang="cs-CZ" baseline="0" smtClean="0"/>
                        <a:t>na interaktivní tabuli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Snímek č. 3 a č. 4 slouží k vyvození principu sčítání dvojciferných</a:t>
                      </a:r>
                      <a:r>
                        <a:rPr lang="cs-CZ" baseline="0" dirty="0" smtClean="0"/>
                        <a:t> čísel</a:t>
                      </a:r>
                    </a:p>
                    <a:p>
                      <a:r>
                        <a:rPr lang="cs-CZ" baseline="0" dirty="0" smtClean="0"/>
                        <a:t>Snímek č. 5 – č. 7 slouží k procvičení sčítání</a:t>
                      </a:r>
                    </a:p>
                    <a:p>
                      <a:r>
                        <a:rPr lang="cs-CZ" baseline="0" dirty="0" smtClean="0"/>
                        <a:t>Snímek č. 8 – č. 17 slouží k procvičování formou testu</a:t>
                      </a:r>
                    </a:p>
                    <a:p>
                      <a:r>
                        <a:rPr lang="cs-CZ" baseline="0" dirty="0" smtClean="0"/>
                        <a:t>Snímek č.  20 žáci přepíší již procvičené příklady do sešitu a ještě jednou je vypočítají</a:t>
                      </a:r>
                    </a:p>
                    <a:p>
                      <a:r>
                        <a:rPr lang="cs-CZ" baseline="0" dirty="0" smtClean="0"/>
                        <a:t>Snímky č. 21 – č. 24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stupeň, 2. období, pro žáky s LMP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4697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Tabulku doplň podle vzoru.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0264443"/>
              </p:ext>
            </p:extLst>
          </p:nvPr>
        </p:nvGraphicFramePr>
        <p:xfrm>
          <a:off x="395536" y="2492896"/>
          <a:ext cx="8229600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68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46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32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27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51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19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94</a:t>
                      </a:r>
                      <a:endParaRPr lang="cs-CZ" sz="4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D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J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8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885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Sčítání dvojciferných čísel.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132856"/>
            <a:ext cx="22717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3</a:t>
            </a:r>
            <a:r>
              <a:rPr lang="cs-CZ" sz="4400" dirty="0" smtClean="0">
                <a:solidFill>
                  <a:srgbClr val="C00000"/>
                </a:solidFill>
              </a:rPr>
              <a:t>6 </a:t>
            </a:r>
            <a:r>
              <a:rPr lang="cs-CZ" sz="4400" dirty="0" smtClean="0"/>
              <a:t>+ </a:t>
            </a:r>
            <a:r>
              <a:rPr lang="cs-CZ" sz="4400" dirty="0" smtClean="0">
                <a:solidFill>
                  <a:srgbClr val="7030A0"/>
                </a:solidFill>
              </a:rPr>
              <a:t>2</a:t>
            </a:r>
            <a:r>
              <a:rPr lang="cs-CZ" sz="4400" dirty="0" smtClean="0">
                <a:solidFill>
                  <a:srgbClr val="C00000"/>
                </a:solidFill>
              </a:rPr>
              <a:t>0 </a:t>
            </a:r>
            <a:r>
              <a:rPr lang="cs-CZ" sz="4400" dirty="0" smtClean="0"/>
              <a:t>=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902297"/>
            <a:ext cx="886043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nejprve sečteme </a:t>
            </a:r>
            <a:r>
              <a:rPr lang="cs-CZ" sz="4400" dirty="0" smtClean="0">
                <a:solidFill>
                  <a:srgbClr val="C00000"/>
                </a:solidFill>
              </a:rPr>
              <a:t>6 </a:t>
            </a:r>
            <a:r>
              <a:rPr lang="cs-CZ" sz="4400" dirty="0" smtClean="0"/>
              <a:t>a </a:t>
            </a:r>
            <a:r>
              <a:rPr lang="cs-CZ" sz="4400" dirty="0" smtClean="0">
                <a:solidFill>
                  <a:srgbClr val="C00000"/>
                </a:solidFill>
              </a:rPr>
              <a:t>0</a:t>
            </a:r>
            <a:r>
              <a:rPr lang="cs-CZ" sz="4400" dirty="0" smtClean="0"/>
              <a:t>, napíšeme za = </a:t>
            </a:r>
          </a:p>
          <a:p>
            <a:r>
              <a:rPr lang="cs-CZ" sz="4400" dirty="0" smtClean="0"/>
              <a:t>(na místo jednotek)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81289" y="213285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6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1219200" y="2122197"/>
            <a:ext cx="1149927" cy="122239"/>
          </a:xfrm>
          <a:custGeom>
            <a:avLst/>
            <a:gdLst>
              <a:gd name="connsiteX0" fmla="*/ 0 w 1149927"/>
              <a:gd name="connsiteY0" fmla="*/ 122239 h 122239"/>
              <a:gd name="connsiteX1" fmla="*/ 318655 w 1149927"/>
              <a:gd name="connsiteY1" fmla="*/ 11403 h 122239"/>
              <a:gd name="connsiteX2" fmla="*/ 928255 w 1149927"/>
              <a:gd name="connsiteY2" fmla="*/ 11403 h 122239"/>
              <a:gd name="connsiteX3" fmla="*/ 1108364 w 1149927"/>
              <a:gd name="connsiteY3" fmla="*/ 80676 h 122239"/>
              <a:gd name="connsiteX4" fmla="*/ 1149927 w 1149927"/>
              <a:gd name="connsiteY4" fmla="*/ 122239 h 122239"/>
              <a:gd name="connsiteX5" fmla="*/ 1149927 w 1149927"/>
              <a:gd name="connsiteY5" fmla="*/ 122239 h 122239"/>
              <a:gd name="connsiteX6" fmla="*/ 1149927 w 1149927"/>
              <a:gd name="connsiteY6" fmla="*/ 122239 h 122239"/>
              <a:gd name="connsiteX7" fmla="*/ 1149927 w 1149927"/>
              <a:gd name="connsiteY7" fmla="*/ 122239 h 122239"/>
              <a:gd name="connsiteX8" fmla="*/ 1149927 w 1149927"/>
              <a:gd name="connsiteY8" fmla="*/ 122239 h 122239"/>
              <a:gd name="connsiteX9" fmla="*/ 1149927 w 1149927"/>
              <a:gd name="connsiteY9" fmla="*/ 122239 h 122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9927" h="122239">
                <a:moveTo>
                  <a:pt x="0" y="122239"/>
                </a:moveTo>
                <a:cubicBezTo>
                  <a:pt x="81973" y="76057"/>
                  <a:pt x="163946" y="29876"/>
                  <a:pt x="318655" y="11403"/>
                </a:cubicBezTo>
                <a:cubicBezTo>
                  <a:pt x="473364" y="-7070"/>
                  <a:pt x="796637" y="-143"/>
                  <a:pt x="928255" y="11403"/>
                </a:cubicBezTo>
                <a:cubicBezTo>
                  <a:pt x="1059873" y="22948"/>
                  <a:pt x="1071419" y="62203"/>
                  <a:pt x="1108364" y="80676"/>
                </a:cubicBezTo>
                <a:cubicBezTo>
                  <a:pt x="1145309" y="99149"/>
                  <a:pt x="1149927" y="122239"/>
                  <a:pt x="1149927" y="122239"/>
                </a:cubicBezTo>
                <a:lnTo>
                  <a:pt x="1149927" y="122239"/>
                </a:lnTo>
                <a:lnTo>
                  <a:pt x="1149927" y="122239"/>
                </a:lnTo>
                <a:lnTo>
                  <a:pt x="1149927" y="122239"/>
                </a:lnTo>
                <a:lnTo>
                  <a:pt x="1149927" y="122239"/>
                </a:lnTo>
                <a:lnTo>
                  <a:pt x="1149927" y="122239"/>
                </a:lnTo>
              </a:path>
            </a:pathLst>
          </a:cu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8837" y="4348847"/>
            <a:ext cx="851855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p</a:t>
            </a:r>
            <a:r>
              <a:rPr lang="cs-CZ" sz="4400" dirty="0" smtClean="0"/>
              <a:t>otom sečteme </a:t>
            </a:r>
            <a:r>
              <a:rPr lang="cs-CZ" sz="4400" dirty="0" smtClean="0">
                <a:solidFill>
                  <a:srgbClr val="7030A0"/>
                </a:solidFill>
              </a:rPr>
              <a:t>3 </a:t>
            </a:r>
            <a:r>
              <a:rPr lang="cs-CZ" sz="4400" dirty="0" smtClean="0"/>
              <a:t>a </a:t>
            </a:r>
            <a:r>
              <a:rPr lang="cs-CZ" sz="4400" dirty="0" smtClean="0">
                <a:solidFill>
                  <a:srgbClr val="7030A0"/>
                </a:solidFill>
              </a:rPr>
              <a:t>2</a:t>
            </a:r>
            <a:r>
              <a:rPr lang="cs-CZ" sz="4400" dirty="0" smtClean="0"/>
              <a:t>, napíšeme za =</a:t>
            </a:r>
          </a:p>
          <a:p>
            <a:r>
              <a:rPr lang="cs-CZ" sz="4400" dirty="0" smtClean="0"/>
              <a:t>(na místo desítek</a:t>
            </a:r>
            <a:endParaRPr lang="cs-CZ" sz="4400" dirty="0"/>
          </a:p>
        </p:txBody>
      </p:sp>
      <p:sp>
        <p:nvSpPr>
          <p:cNvPr id="8" name="Volný tvar 7"/>
          <p:cNvSpPr/>
          <p:nvPr/>
        </p:nvSpPr>
        <p:spPr>
          <a:xfrm>
            <a:off x="900545" y="2063773"/>
            <a:ext cx="1191491" cy="236082"/>
          </a:xfrm>
          <a:custGeom>
            <a:avLst/>
            <a:gdLst>
              <a:gd name="connsiteX0" fmla="*/ 0 w 1191491"/>
              <a:gd name="connsiteY0" fmla="*/ 208372 h 236082"/>
              <a:gd name="connsiteX1" fmla="*/ 207819 w 1191491"/>
              <a:gd name="connsiteY1" fmla="*/ 42118 h 236082"/>
              <a:gd name="connsiteX2" fmla="*/ 955964 w 1191491"/>
              <a:gd name="connsiteY2" fmla="*/ 14409 h 236082"/>
              <a:gd name="connsiteX3" fmla="*/ 1191491 w 1191491"/>
              <a:gd name="connsiteY3" fmla="*/ 236082 h 236082"/>
              <a:gd name="connsiteX4" fmla="*/ 1191491 w 1191491"/>
              <a:gd name="connsiteY4" fmla="*/ 236082 h 236082"/>
              <a:gd name="connsiteX5" fmla="*/ 1191491 w 1191491"/>
              <a:gd name="connsiteY5" fmla="*/ 236082 h 236082"/>
              <a:gd name="connsiteX6" fmla="*/ 1191491 w 1191491"/>
              <a:gd name="connsiteY6" fmla="*/ 236082 h 236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91491" h="236082">
                <a:moveTo>
                  <a:pt x="0" y="208372"/>
                </a:moveTo>
                <a:cubicBezTo>
                  <a:pt x="24246" y="141408"/>
                  <a:pt x="48492" y="74445"/>
                  <a:pt x="207819" y="42118"/>
                </a:cubicBezTo>
                <a:cubicBezTo>
                  <a:pt x="367146" y="9791"/>
                  <a:pt x="792019" y="-17918"/>
                  <a:pt x="955964" y="14409"/>
                </a:cubicBezTo>
                <a:cubicBezTo>
                  <a:pt x="1119909" y="46736"/>
                  <a:pt x="1191491" y="236082"/>
                  <a:pt x="1191491" y="236082"/>
                </a:cubicBezTo>
                <a:lnTo>
                  <a:pt x="1191491" y="236082"/>
                </a:lnTo>
                <a:lnTo>
                  <a:pt x="1191491" y="236082"/>
                </a:lnTo>
                <a:lnTo>
                  <a:pt x="1191491" y="236082"/>
                </a:lnTo>
              </a:path>
            </a:pathLst>
          </a:cu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905731" y="213285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5</a:t>
            </a:r>
            <a:endParaRPr lang="cs-CZ" sz="4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333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 animBg="1"/>
      <p:bldP spid="7" grpId="0"/>
      <p:bldP spid="8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6299034"/>
              </p:ext>
            </p:extLst>
          </p:nvPr>
        </p:nvGraphicFramePr>
        <p:xfrm>
          <a:off x="395536" y="2276872"/>
          <a:ext cx="3672408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8102"/>
                <a:gridCol w="918102"/>
                <a:gridCol w="918102"/>
                <a:gridCol w="91810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+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20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30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10</a:t>
                      </a:r>
                      <a:endParaRPr lang="cs-CZ" sz="4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67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54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3208265"/>
              </p:ext>
            </p:extLst>
          </p:nvPr>
        </p:nvGraphicFramePr>
        <p:xfrm>
          <a:off x="5076056" y="2276872"/>
          <a:ext cx="3672408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8102"/>
                <a:gridCol w="918102"/>
                <a:gridCol w="918102"/>
                <a:gridCol w="91810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+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60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40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50</a:t>
                      </a:r>
                      <a:endParaRPr lang="cs-CZ" sz="4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19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38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87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slovní úlohu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0617" y="1628800"/>
            <a:ext cx="8925520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V lesní školce vysadili 54 smrčků a</a:t>
            </a:r>
          </a:p>
          <a:p>
            <a:r>
              <a:rPr lang="cs-CZ" sz="4400" dirty="0" smtClean="0"/>
              <a:t>40 borovic.</a:t>
            </a:r>
          </a:p>
          <a:p>
            <a:r>
              <a:rPr lang="cs-CZ" sz="4400" dirty="0" smtClean="0"/>
              <a:t>Kolik stromků vysadili celkem?</a:t>
            </a:r>
          </a:p>
          <a:p>
            <a:endParaRPr lang="cs-CZ" sz="4400" dirty="0" smtClean="0"/>
          </a:p>
          <a:p>
            <a:r>
              <a:rPr lang="cs-CZ" sz="4400" u="sng" dirty="0" smtClean="0"/>
              <a:t>Výpočet:</a:t>
            </a:r>
            <a:endParaRPr lang="cs-CZ" sz="4400" dirty="0" smtClean="0"/>
          </a:p>
          <a:p>
            <a:endParaRPr lang="cs-CZ" sz="4400" u="sng" dirty="0"/>
          </a:p>
          <a:p>
            <a:r>
              <a:rPr lang="cs-CZ" sz="4400" u="sng" dirty="0" smtClean="0"/>
              <a:t>Odpověď:</a:t>
            </a:r>
            <a:r>
              <a:rPr lang="cs-CZ" sz="4400" dirty="0" smtClean="0"/>
              <a:t> Celkem vysadili __ stromků.</a:t>
            </a: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109568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slovní úlohu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7051" y="1700808"/>
            <a:ext cx="7161448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Mamince je 28 roků.</a:t>
            </a:r>
          </a:p>
          <a:p>
            <a:r>
              <a:rPr lang="cs-CZ" sz="4400" dirty="0" smtClean="0"/>
              <a:t>Babičce je o 30 roků více.</a:t>
            </a:r>
          </a:p>
          <a:p>
            <a:r>
              <a:rPr lang="cs-CZ" sz="4400" dirty="0" smtClean="0"/>
              <a:t>Kolik roků je babičce?</a:t>
            </a:r>
          </a:p>
          <a:p>
            <a:endParaRPr lang="cs-CZ" sz="4400" dirty="0"/>
          </a:p>
          <a:p>
            <a:r>
              <a:rPr lang="cs-CZ" sz="4400" u="sng" dirty="0" smtClean="0"/>
              <a:t>Výpočet:</a:t>
            </a:r>
          </a:p>
          <a:p>
            <a:endParaRPr lang="cs-CZ" sz="4400" u="sng" dirty="0"/>
          </a:p>
          <a:p>
            <a:r>
              <a:rPr lang="cs-CZ" sz="4400" u="sng" dirty="0" smtClean="0"/>
              <a:t>Odpověď:</a:t>
            </a:r>
            <a:r>
              <a:rPr lang="cs-CZ" sz="4400" dirty="0" smtClean="0"/>
              <a:t> Babičce je ___ roků.</a:t>
            </a: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656603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květina patří do vázy?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9224" y="4221088"/>
            <a:ext cx="19335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60+23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Speciální školy\AppData\Local\Microsoft\Windows\Temporary Internet Files\Content.IE5\BDGFK3AL\MC9002874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1844824"/>
            <a:ext cx="2664296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569224" y="3975447"/>
            <a:ext cx="1933543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60+23</a:t>
            </a:r>
            <a:endParaRPr lang="cs-CZ" sz="5400" dirty="0"/>
          </a:p>
        </p:txBody>
      </p:sp>
      <p:pic>
        <p:nvPicPr>
          <p:cNvPr id="1029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5062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Speciální školy\AppData\Local\Microsoft\Windows\Temporary Internet Files\Content.IE5\AIQ9QEBA\MP900430701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603" y="4221088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851830" y="296733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92</a:t>
            </a:r>
            <a:endParaRPr lang="cs-CZ" sz="5400" dirty="0"/>
          </a:p>
        </p:txBody>
      </p:sp>
      <p:sp>
        <p:nvSpPr>
          <p:cNvPr id="13" name="TextovéPole 12">
            <a:hlinkClick r:id="rId4" action="ppaction://hlinksldjump"/>
          </p:cNvPr>
          <p:cNvSpPr txBox="1"/>
          <p:nvPr/>
        </p:nvSpPr>
        <p:spPr>
          <a:xfrm>
            <a:off x="395536" y="560679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84</a:t>
            </a:r>
            <a:endParaRPr lang="cs-CZ" sz="5400" dirty="0"/>
          </a:p>
        </p:txBody>
      </p:sp>
      <p:sp>
        <p:nvSpPr>
          <p:cNvPr id="14" name="TextovéPole 13">
            <a:hlinkClick r:id="rId6" action="ppaction://hlinksldjump"/>
          </p:cNvPr>
          <p:cNvSpPr txBox="1"/>
          <p:nvPr/>
        </p:nvSpPr>
        <p:spPr>
          <a:xfrm>
            <a:off x="7589972" y="556100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83</a:t>
            </a:r>
            <a:endParaRPr lang="cs-CZ" sz="5400" dirty="0"/>
          </a:p>
        </p:txBody>
      </p:sp>
      <p:sp>
        <p:nvSpPr>
          <p:cNvPr id="15" name="TextovéPole 14">
            <a:hlinkClick r:id="rId4" action="ppaction://hlinksldjump"/>
          </p:cNvPr>
          <p:cNvSpPr txBox="1"/>
          <p:nvPr/>
        </p:nvSpPr>
        <p:spPr>
          <a:xfrm>
            <a:off x="6156176" y="3052117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82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22067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květina patří do vázy?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9224" y="4221088"/>
            <a:ext cx="19335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60+23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Speciální školy\AppData\Local\Microsoft\Windows\Temporary Internet Files\Content.IE5\BDGFK3AL\MC9002874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1844824"/>
            <a:ext cx="2664296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569224" y="3975447"/>
            <a:ext cx="1933543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48+50</a:t>
            </a:r>
            <a:endParaRPr lang="cs-CZ" sz="5400" dirty="0"/>
          </a:p>
        </p:txBody>
      </p:sp>
      <p:pic>
        <p:nvPicPr>
          <p:cNvPr id="1029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Speciální školy\AppData\Local\Microsoft\Windows\Temporary Internet Files\Content.IE5\AIQ9QEBA\MP900430701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5062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603" y="4221088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851830" y="296733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89</a:t>
            </a:r>
            <a:endParaRPr lang="cs-CZ" sz="5400" dirty="0"/>
          </a:p>
        </p:txBody>
      </p:sp>
      <p:sp>
        <p:nvSpPr>
          <p:cNvPr id="13" name="TextovéPole 12">
            <a:hlinkClick r:id="rId6" action="ppaction://hlinksldjump"/>
          </p:cNvPr>
          <p:cNvSpPr txBox="1"/>
          <p:nvPr/>
        </p:nvSpPr>
        <p:spPr>
          <a:xfrm>
            <a:off x="395536" y="560679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98</a:t>
            </a:r>
            <a:endParaRPr lang="cs-CZ" sz="5400" dirty="0"/>
          </a:p>
        </p:txBody>
      </p:sp>
      <p:sp>
        <p:nvSpPr>
          <p:cNvPr id="14" name="TextovéPole 13">
            <a:hlinkClick r:id="rId4" action="ppaction://hlinksldjump"/>
          </p:cNvPr>
          <p:cNvSpPr txBox="1"/>
          <p:nvPr/>
        </p:nvSpPr>
        <p:spPr>
          <a:xfrm>
            <a:off x="7589972" y="556100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99</a:t>
            </a:r>
            <a:endParaRPr lang="cs-CZ" sz="5400" dirty="0"/>
          </a:p>
        </p:txBody>
      </p:sp>
      <p:sp>
        <p:nvSpPr>
          <p:cNvPr id="15" name="TextovéPole 14">
            <a:hlinkClick r:id="rId4" action="ppaction://hlinksldjump"/>
          </p:cNvPr>
          <p:cNvSpPr txBox="1"/>
          <p:nvPr/>
        </p:nvSpPr>
        <p:spPr>
          <a:xfrm>
            <a:off x="6156176" y="3052117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99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96424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324528" cy="70294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květina patří do vázy?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9224" y="4221088"/>
            <a:ext cx="19335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60+23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Speciální školy\AppData\Local\Microsoft\Windows\Temporary Internet Files\Content.IE5\BDGFK3AL\MC9002874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1844824"/>
            <a:ext cx="2664296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569224" y="3975447"/>
            <a:ext cx="1933543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30+62</a:t>
            </a:r>
            <a:endParaRPr lang="cs-CZ" sz="5400" dirty="0"/>
          </a:p>
        </p:txBody>
      </p:sp>
      <p:pic>
        <p:nvPicPr>
          <p:cNvPr id="1029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Speciální školy\AppData\Local\Microsoft\Windows\Temporary Internet Files\Content.IE5\AIQ9QEBA\MP900430701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5062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Speciální školy\AppData\Local\Microsoft\Windows\Temporary Internet Files\Content.IE5\AIQ9QEBA\MP900430701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603" y="4221088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295" y="1592078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851830" y="296733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83</a:t>
            </a:r>
            <a:endParaRPr lang="cs-CZ" sz="5400" dirty="0"/>
          </a:p>
        </p:txBody>
      </p:sp>
      <p:sp>
        <p:nvSpPr>
          <p:cNvPr id="13" name="TextovéPole 12">
            <a:hlinkClick r:id="rId4" action="ppaction://hlinksldjump"/>
          </p:cNvPr>
          <p:cNvSpPr txBox="1"/>
          <p:nvPr/>
        </p:nvSpPr>
        <p:spPr>
          <a:xfrm>
            <a:off x="395536" y="560679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92</a:t>
            </a:r>
            <a:endParaRPr lang="cs-CZ" sz="5400" dirty="0"/>
          </a:p>
        </p:txBody>
      </p:sp>
      <p:sp>
        <p:nvSpPr>
          <p:cNvPr id="14" name="TextovéPole 13">
            <a:hlinkClick r:id="rId6" action="ppaction://hlinksldjump"/>
          </p:cNvPr>
          <p:cNvSpPr txBox="1"/>
          <p:nvPr/>
        </p:nvSpPr>
        <p:spPr>
          <a:xfrm>
            <a:off x="7589972" y="556100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82</a:t>
            </a:r>
            <a:endParaRPr lang="cs-CZ" sz="5400" dirty="0"/>
          </a:p>
        </p:txBody>
      </p:sp>
      <p:sp>
        <p:nvSpPr>
          <p:cNvPr id="15" name="TextovéPole 14">
            <a:hlinkClick r:id="rId4" action="ppaction://hlinksldjump"/>
          </p:cNvPr>
          <p:cNvSpPr txBox="1"/>
          <p:nvPr/>
        </p:nvSpPr>
        <p:spPr>
          <a:xfrm>
            <a:off x="6182816" y="296733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84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96424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květina patří do vázy?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9224" y="4221088"/>
            <a:ext cx="19335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60+23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Speciální školy\AppData\Local\Microsoft\Windows\Temporary Internet Files\Content.IE5\BDGFK3AL\MC9002874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1844824"/>
            <a:ext cx="2664296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569224" y="3975447"/>
            <a:ext cx="1933543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72+10</a:t>
            </a:r>
            <a:endParaRPr lang="cs-CZ" sz="5400" dirty="0"/>
          </a:p>
        </p:txBody>
      </p:sp>
      <p:pic>
        <p:nvPicPr>
          <p:cNvPr id="1029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5062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603" y="4221088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Speciální školy\AppData\Local\Microsoft\Windows\Temporary Internet Files\Content.IE5\AIQ9QEBA\MP900430701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851830" y="296733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83</a:t>
            </a:r>
            <a:endParaRPr lang="cs-CZ" sz="5400" dirty="0"/>
          </a:p>
        </p:txBody>
      </p:sp>
      <p:sp>
        <p:nvSpPr>
          <p:cNvPr id="13" name="TextovéPole 12">
            <a:hlinkClick r:id="rId4" action="ppaction://hlinksldjump"/>
          </p:cNvPr>
          <p:cNvSpPr txBox="1"/>
          <p:nvPr/>
        </p:nvSpPr>
        <p:spPr>
          <a:xfrm>
            <a:off x="395536" y="560679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84</a:t>
            </a:r>
            <a:endParaRPr lang="cs-CZ" sz="5400" dirty="0"/>
          </a:p>
        </p:txBody>
      </p:sp>
      <p:sp>
        <p:nvSpPr>
          <p:cNvPr id="14" name="TextovéPole 13">
            <a:hlinkClick r:id="rId4" action="ppaction://hlinksldjump"/>
          </p:cNvPr>
          <p:cNvSpPr txBox="1"/>
          <p:nvPr/>
        </p:nvSpPr>
        <p:spPr>
          <a:xfrm>
            <a:off x="7589972" y="556100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81</a:t>
            </a:r>
            <a:endParaRPr lang="cs-CZ" sz="5400" dirty="0"/>
          </a:p>
        </p:txBody>
      </p:sp>
      <p:sp>
        <p:nvSpPr>
          <p:cNvPr id="15" name="TextovéPole 14">
            <a:hlinkClick r:id="rId6" action="ppaction://hlinksldjump"/>
          </p:cNvPr>
          <p:cNvSpPr txBox="1"/>
          <p:nvPr/>
        </p:nvSpPr>
        <p:spPr>
          <a:xfrm>
            <a:off x="6156176" y="3052117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82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96424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-99392"/>
            <a:ext cx="9252520" cy="712879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květina patří do vázy?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9224" y="4221088"/>
            <a:ext cx="19335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60+23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Speciální školy\AppData\Local\Microsoft\Windows\Temporary Internet Files\Content.IE5\BDGFK3AL\MC9002874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1844824"/>
            <a:ext cx="2664296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569224" y="3975447"/>
            <a:ext cx="1933543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40+45</a:t>
            </a:r>
            <a:endParaRPr lang="cs-CZ" sz="5400" dirty="0"/>
          </a:p>
        </p:txBody>
      </p:sp>
      <p:pic>
        <p:nvPicPr>
          <p:cNvPr id="1029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Speciální školy\AppData\Local\Microsoft\Windows\Temporary Internet Files\Content.IE5\AIQ9QEBA\MP900430701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5062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603" y="4221088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851830" y="296733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9</a:t>
            </a:r>
            <a:r>
              <a:rPr lang="cs-CZ" sz="5400" dirty="0"/>
              <a:t>4</a:t>
            </a:r>
          </a:p>
        </p:txBody>
      </p:sp>
      <p:sp>
        <p:nvSpPr>
          <p:cNvPr id="13" name="TextovéPole 12">
            <a:hlinkClick r:id="rId6" action="ppaction://hlinksldjump"/>
          </p:cNvPr>
          <p:cNvSpPr txBox="1"/>
          <p:nvPr/>
        </p:nvSpPr>
        <p:spPr>
          <a:xfrm>
            <a:off x="395536" y="560679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85</a:t>
            </a:r>
            <a:endParaRPr lang="cs-CZ" sz="5400" dirty="0"/>
          </a:p>
        </p:txBody>
      </p:sp>
      <p:sp>
        <p:nvSpPr>
          <p:cNvPr id="14" name="TextovéPole 13">
            <a:hlinkClick r:id="rId4" action="ppaction://hlinksldjump"/>
          </p:cNvPr>
          <p:cNvSpPr txBox="1"/>
          <p:nvPr/>
        </p:nvSpPr>
        <p:spPr>
          <a:xfrm>
            <a:off x="7589972" y="556100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92</a:t>
            </a:r>
            <a:endParaRPr lang="cs-CZ" sz="5400" dirty="0"/>
          </a:p>
        </p:txBody>
      </p:sp>
      <p:sp>
        <p:nvSpPr>
          <p:cNvPr id="15" name="TextovéPole 14">
            <a:hlinkClick r:id="rId4" action="ppaction://hlinksldjump"/>
          </p:cNvPr>
          <p:cNvSpPr txBox="1"/>
          <p:nvPr/>
        </p:nvSpPr>
        <p:spPr>
          <a:xfrm>
            <a:off x="6156176" y="3052117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83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96424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-99392"/>
            <a:ext cx="9252520" cy="7128792"/>
          </a:xfrm>
          <a:prstGeom prst="actionButtonBlank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květina patří do vázy?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9224" y="4221088"/>
            <a:ext cx="19335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60+23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Speciální školy\AppData\Local\Microsoft\Windows\Temporary Internet Files\Content.IE5\BDGFK3AL\MC9002874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1844824"/>
            <a:ext cx="2664296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569224" y="3975447"/>
            <a:ext cx="1933543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54+30</a:t>
            </a:r>
            <a:endParaRPr lang="cs-CZ" sz="5400" dirty="0"/>
          </a:p>
        </p:txBody>
      </p:sp>
      <p:pic>
        <p:nvPicPr>
          <p:cNvPr id="1029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5062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Speciální školy\AppData\Local\Microsoft\Windows\Temporary Internet Files\Content.IE5\AIQ9QEBA\MP900430701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603" y="4221088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851830" y="296733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82</a:t>
            </a:r>
            <a:endParaRPr lang="cs-CZ" sz="5400" dirty="0"/>
          </a:p>
        </p:txBody>
      </p:sp>
      <p:sp>
        <p:nvSpPr>
          <p:cNvPr id="13" name="TextovéPole 12">
            <a:hlinkClick r:id="rId4" action="ppaction://hlinksldjump"/>
          </p:cNvPr>
          <p:cNvSpPr txBox="1"/>
          <p:nvPr/>
        </p:nvSpPr>
        <p:spPr>
          <a:xfrm>
            <a:off x="395536" y="560679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83</a:t>
            </a:r>
            <a:endParaRPr lang="cs-CZ" sz="5400" dirty="0"/>
          </a:p>
        </p:txBody>
      </p:sp>
      <p:sp>
        <p:nvSpPr>
          <p:cNvPr id="14" name="TextovéPole 13">
            <a:hlinkClick r:id="rId6" action="ppaction://hlinksldjump"/>
          </p:cNvPr>
          <p:cNvSpPr txBox="1"/>
          <p:nvPr/>
        </p:nvSpPr>
        <p:spPr>
          <a:xfrm>
            <a:off x="7589972" y="556100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84</a:t>
            </a:r>
            <a:endParaRPr lang="cs-CZ" sz="5400" dirty="0"/>
          </a:p>
        </p:txBody>
      </p:sp>
      <p:sp>
        <p:nvSpPr>
          <p:cNvPr id="15" name="TextovéPole 14">
            <a:hlinkClick r:id="rId4" action="ppaction://hlinksldjump"/>
          </p:cNvPr>
          <p:cNvSpPr txBox="1"/>
          <p:nvPr/>
        </p:nvSpPr>
        <p:spPr>
          <a:xfrm>
            <a:off x="6156176" y="3052117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85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96424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květina patří do vázy?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9224" y="4221088"/>
            <a:ext cx="19335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60+23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Speciální školy\AppData\Local\Microsoft\Windows\Temporary Internet Files\Content.IE5\BDGFK3AL\MC9002874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1844824"/>
            <a:ext cx="2664296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569224" y="3975447"/>
            <a:ext cx="1933543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80+18</a:t>
            </a:r>
            <a:endParaRPr lang="cs-CZ" sz="5400" dirty="0"/>
          </a:p>
        </p:txBody>
      </p:sp>
      <p:pic>
        <p:nvPicPr>
          <p:cNvPr id="1029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Speciální školy\AppData\Local\Microsoft\Windows\Temporary Internet Files\Content.IE5\AIQ9QEBA\MP900430701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5062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603" y="4221088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851830" y="296733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89</a:t>
            </a:r>
            <a:endParaRPr lang="cs-CZ" sz="5400" dirty="0"/>
          </a:p>
        </p:txBody>
      </p:sp>
      <p:sp>
        <p:nvSpPr>
          <p:cNvPr id="13" name="TextovéPole 12">
            <a:hlinkClick r:id="rId6" action="ppaction://hlinksldjump"/>
          </p:cNvPr>
          <p:cNvSpPr txBox="1"/>
          <p:nvPr/>
        </p:nvSpPr>
        <p:spPr>
          <a:xfrm>
            <a:off x="395536" y="560679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9</a:t>
            </a:r>
            <a:r>
              <a:rPr lang="cs-CZ" sz="5400" dirty="0" smtClean="0"/>
              <a:t>8</a:t>
            </a:r>
            <a:endParaRPr lang="cs-CZ" sz="5400" dirty="0"/>
          </a:p>
        </p:txBody>
      </p:sp>
      <p:sp>
        <p:nvSpPr>
          <p:cNvPr id="14" name="TextovéPole 13">
            <a:hlinkClick r:id="rId4" action="ppaction://hlinksldjump"/>
          </p:cNvPr>
          <p:cNvSpPr txBox="1"/>
          <p:nvPr/>
        </p:nvSpPr>
        <p:spPr>
          <a:xfrm>
            <a:off x="7589972" y="556100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97</a:t>
            </a:r>
            <a:endParaRPr lang="cs-CZ" sz="5400" dirty="0"/>
          </a:p>
        </p:txBody>
      </p:sp>
      <p:sp>
        <p:nvSpPr>
          <p:cNvPr id="15" name="TextovéPole 14">
            <a:hlinkClick r:id="rId4" action="ppaction://hlinksldjump"/>
          </p:cNvPr>
          <p:cNvSpPr txBox="1"/>
          <p:nvPr/>
        </p:nvSpPr>
        <p:spPr>
          <a:xfrm>
            <a:off x="6156176" y="3052117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87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96424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květina patří do vázy?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9224" y="4221088"/>
            <a:ext cx="19335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60+23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Speciální školy\AppData\Local\Microsoft\Windows\Temporary Internet Files\Content.IE5\BDGFK3AL\MC9002874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1844824"/>
            <a:ext cx="2664296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569224" y="3975447"/>
            <a:ext cx="1933543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27+50</a:t>
            </a:r>
            <a:endParaRPr lang="cs-CZ" sz="5400" dirty="0"/>
          </a:p>
        </p:txBody>
      </p:sp>
      <p:pic>
        <p:nvPicPr>
          <p:cNvPr id="1029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Speciální školy\AppData\Local\Microsoft\Windows\Temporary Internet Files\Content.IE5\AIQ9QEBA\MP900430701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5062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Speciální školy\AppData\Local\Microsoft\Windows\Temporary Internet Files\Content.IE5\AIQ9QEBA\MP900430701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603" y="4221088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Speciální školy\AppData\Local\Microsoft\Windows\Temporary Internet Files\Content.IE5\AIQ9QEBA\MP900430701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851830" y="296733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77</a:t>
            </a:r>
            <a:endParaRPr lang="cs-CZ" sz="5400" dirty="0"/>
          </a:p>
        </p:txBody>
      </p:sp>
      <p:sp>
        <p:nvSpPr>
          <p:cNvPr id="13" name="TextovéPole 12">
            <a:hlinkClick r:id="rId6" action="ppaction://hlinksldjump"/>
          </p:cNvPr>
          <p:cNvSpPr txBox="1"/>
          <p:nvPr/>
        </p:nvSpPr>
        <p:spPr>
          <a:xfrm>
            <a:off x="395536" y="560679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78</a:t>
            </a:r>
            <a:endParaRPr lang="cs-CZ" sz="5400" dirty="0"/>
          </a:p>
        </p:txBody>
      </p:sp>
      <p:sp>
        <p:nvSpPr>
          <p:cNvPr id="14" name="TextovéPole 13">
            <a:hlinkClick r:id="rId6" action="ppaction://hlinksldjump"/>
          </p:cNvPr>
          <p:cNvSpPr txBox="1"/>
          <p:nvPr/>
        </p:nvSpPr>
        <p:spPr>
          <a:xfrm>
            <a:off x="7589972" y="556100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67</a:t>
            </a:r>
            <a:endParaRPr lang="cs-CZ" sz="5400" dirty="0"/>
          </a:p>
        </p:txBody>
      </p:sp>
      <p:sp>
        <p:nvSpPr>
          <p:cNvPr id="15" name="TextovéPole 14">
            <a:hlinkClick r:id="rId6" action="ppaction://hlinksldjump"/>
          </p:cNvPr>
          <p:cNvSpPr txBox="1"/>
          <p:nvPr/>
        </p:nvSpPr>
        <p:spPr>
          <a:xfrm>
            <a:off x="6156176" y="3052117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76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96424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květina patří do vázy?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9224" y="4221088"/>
            <a:ext cx="19335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60+23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Speciální školy\AppData\Local\Microsoft\Windows\Temporary Internet Files\Content.IE5\BDGFK3AL\MC9002874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1844824"/>
            <a:ext cx="2664296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569224" y="3975447"/>
            <a:ext cx="1933543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70+14</a:t>
            </a:r>
            <a:endParaRPr lang="cs-CZ" sz="5400" dirty="0"/>
          </a:p>
        </p:txBody>
      </p:sp>
      <p:pic>
        <p:nvPicPr>
          <p:cNvPr id="1029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5062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603" y="4221088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Speciální školy\AppData\Local\Microsoft\Windows\Temporary Internet Files\Content.IE5\AIQ9QEBA\MP900430701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851830" y="296733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83</a:t>
            </a:r>
            <a:endParaRPr lang="cs-CZ" sz="5400" dirty="0"/>
          </a:p>
        </p:txBody>
      </p:sp>
      <p:sp>
        <p:nvSpPr>
          <p:cNvPr id="13" name="TextovéPole 12">
            <a:hlinkClick r:id="rId4" action="ppaction://hlinksldjump"/>
          </p:cNvPr>
          <p:cNvSpPr txBox="1"/>
          <p:nvPr/>
        </p:nvSpPr>
        <p:spPr>
          <a:xfrm>
            <a:off x="395536" y="560679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85</a:t>
            </a:r>
            <a:endParaRPr lang="cs-CZ" sz="5400" dirty="0"/>
          </a:p>
        </p:txBody>
      </p:sp>
      <p:sp>
        <p:nvSpPr>
          <p:cNvPr id="14" name="TextovéPole 13">
            <a:hlinkClick r:id="rId4" action="ppaction://hlinksldjump"/>
          </p:cNvPr>
          <p:cNvSpPr txBox="1"/>
          <p:nvPr/>
        </p:nvSpPr>
        <p:spPr>
          <a:xfrm>
            <a:off x="7589972" y="556100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48</a:t>
            </a:r>
            <a:endParaRPr lang="cs-CZ" sz="5400" dirty="0"/>
          </a:p>
        </p:txBody>
      </p:sp>
      <p:sp>
        <p:nvSpPr>
          <p:cNvPr id="15" name="TextovéPole 14">
            <a:hlinkClick r:id="rId6" action="ppaction://hlinksldjump"/>
          </p:cNvPr>
          <p:cNvSpPr txBox="1"/>
          <p:nvPr/>
        </p:nvSpPr>
        <p:spPr>
          <a:xfrm>
            <a:off x="6156176" y="3052117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84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96424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324528" cy="6858000"/>
          </a:xfrm>
          <a:prstGeom prst="actionButtonBlank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květina patří do vázy?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9224" y="4221088"/>
            <a:ext cx="19335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60+23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Speciální školy\AppData\Local\Microsoft\Windows\Temporary Internet Files\Content.IE5\BDGFK3AL\MC9002874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1844824"/>
            <a:ext cx="2664296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569224" y="3975447"/>
            <a:ext cx="1933543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39+20</a:t>
            </a:r>
            <a:endParaRPr lang="cs-CZ" sz="5400" dirty="0"/>
          </a:p>
        </p:txBody>
      </p:sp>
      <p:pic>
        <p:nvPicPr>
          <p:cNvPr id="1029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5062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Speciální školy\AppData\Local\Microsoft\Windows\Temporary Internet Files\Content.IE5\AIQ9QEBA\MP900430701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603" y="4221088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Speciální školy\AppData\Local\Microsoft\Windows\Temporary Internet Files\Content.IE5\AIQ9QEBA\MP900430701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56792"/>
            <a:ext cx="2320578" cy="227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851830" y="296733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69</a:t>
            </a:r>
            <a:endParaRPr lang="cs-CZ" sz="5400" dirty="0"/>
          </a:p>
        </p:txBody>
      </p:sp>
      <p:sp>
        <p:nvSpPr>
          <p:cNvPr id="13" name="TextovéPole 12">
            <a:hlinkClick r:id="rId4" action="ppaction://hlinksldjump"/>
          </p:cNvPr>
          <p:cNvSpPr txBox="1"/>
          <p:nvPr/>
        </p:nvSpPr>
        <p:spPr>
          <a:xfrm>
            <a:off x="395536" y="560679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95</a:t>
            </a:r>
            <a:endParaRPr lang="cs-CZ" sz="5400" dirty="0"/>
          </a:p>
        </p:txBody>
      </p:sp>
      <p:sp>
        <p:nvSpPr>
          <p:cNvPr id="14" name="TextovéPole 13">
            <a:hlinkClick r:id="rId6" action="ppaction://hlinksldjump"/>
          </p:cNvPr>
          <p:cNvSpPr txBox="1"/>
          <p:nvPr/>
        </p:nvSpPr>
        <p:spPr>
          <a:xfrm>
            <a:off x="7589972" y="556100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59</a:t>
            </a:r>
            <a:endParaRPr lang="cs-CZ" sz="5400" dirty="0"/>
          </a:p>
        </p:txBody>
      </p:sp>
      <p:sp>
        <p:nvSpPr>
          <p:cNvPr id="15" name="TextovéPole 14">
            <a:hlinkClick r:id="rId4" action="ppaction://hlinksldjump"/>
          </p:cNvPr>
          <p:cNvSpPr txBox="1"/>
          <p:nvPr/>
        </p:nvSpPr>
        <p:spPr>
          <a:xfrm>
            <a:off x="6156176" y="3052117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58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96424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Chyba, zkus to znovu.</a:t>
            </a:r>
            <a:endParaRPr lang="cs-CZ" dirty="0"/>
          </a:p>
        </p:txBody>
      </p:sp>
      <p:pic>
        <p:nvPicPr>
          <p:cNvPr id="2051" name="Picture 3" descr="C:\Users\Speciální školy\AppData\Local\Microsoft\Windows\Temporary Internet Files\Content.IE5\BDGFK3AL\MC9004344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84784"/>
            <a:ext cx="4641478" cy="5190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308304" y="5373216"/>
            <a:ext cx="1042416" cy="1042416"/>
          </a:xfrm>
          <a:prstGeom prst="actionButtonBackPrevious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2102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Výtečně, jsi dobrý počtář!</a:t>
            </a:r>
            <a:endParaRPr lang="cs-CZ" dirty="0"/>
          </a:p>
        </p:txBody>
      </p:sp>
      <p:pic>
        <p:nvPicPr>
          <p:cNvPr id="3075" name="Picture 3" descr="C:\Users\Speciální školy\AppData\Local\Microsoft\Windows\Temporary Internet Files\Content.IE5\FHHH11MU\MC9004375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83942"/>
            <a:ext cx="5141548" cy="5185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4900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Procvičené příklady přepiš do sešitu a vypočítej je ještě jednou.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60 + 23 =</a:t>
            </a:r>
          </a:p>
          <a:p>
            <a:pPr marL="0" indent="0" algn="ctr">
              <a:buNone/>
            </a:pPr>
            <a:r>
              <a:rPr lang="cs-CZ" sz="4400" dirty="0" smtClean="0"/>
              <a:t>72 + 10 = </a:t>
            </a:r>
          </a:p>
          <a:p>
            <a:pPr marL="0" indent="0" algn="ctr">
              <a:buNone/>
            </a:pPr>
            <a:r>
              <a:rPr lang="cs-CZ" sz="4400" dirty="0" smtClean="0"/>
              <a:t>40 + 45 =</a:t>
            </a:r>
          </a:p>
          <a:p>
            <a:pPr marL="0" indent="0" algn="ctr">
              <a:buNone/>
            </a:pPr>
            <a:r>
              <a:rPr lang="cs-CZ" sz="4400" dirty="0" smtClean="0"/>
              <a:t>54 + 30 =</a:t>
            </a:r>
          </a:p>
          <a:p>
            <a:pPr marL="0" indent="0" algn="ctr">
              <a:buNone/>
            </a:pPr>
            <a:r>
              <a:rPr lang="cs-CZ" sz="4400" dirty="0" smtClean="0"/>
              <a:t>80 + 18 =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27 + 50 =</a:t>
            </a:r>
          </a:p>
          <a:p>
            <a:pPr marL="0" indent="0" algn="ctr">
              <a:buNone/>
            </a:pPr>
            <a:r>
              <a:rPr lang="cs-CZ" sz="4400" dirty="0" smtClean="0"/>
              <a:t>70 + 14 =</a:t>
            </a:r>
          </a:p>
          <a:p>
            <a:pPr marL="0" indent="0" algn="ctr">
              <a:buNone/>
            </a:pPr>
            <a:r>
              <a:rPr lang="cs-CZ" sz="4400" dirty="0" smtClean="0"/>
              <a:t>39 + 20 = </a:t>
            </a:r>
          </a:p>
          <a:p>
            <a:pPr marL="0" indent="0" algn="ctr">
              <a:buNone/>
            </a:pPr>
            <a:r>
              <a:rPr lang="cs-CZ" sz="4400" dirty="0" smtClean="0"/>
              <a:t>48 + 50 =</a:t>
            </a:r>
          </a:p>
          <a:p>
            <a:pPr marL="0" indent="0" algn="ctr">
              <a:buNone/>
            </a:pPr>
            <a:r>
              <a:rPr lang="cs-CZ" sz="4400" dirty="0" smtClean="0"/>
              <a:t>30 + 62 =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72577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ŘEŠENÍ: Tabulku doplň podle vzoru.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9526616"/>
              </p:ext>
            </p:extLst>
          </p:nvPr>
        </p:nvGraphicFramePr>
        <p:xfrm>
          <a:off x="395536" y="2492896"/>
          <a:ext cx="8229600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68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46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32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27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51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19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94</a:t>
                      </a:r>
                      <a:endParaRPr lang="cs-CZ" sz="4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D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J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8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475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2183862"/>
              </p:ext>
            </p:extLst>
          </p:nvPr>
        </p:nvGraphicFramePr>
        <p:xfrm>
          <a:off x="395536" y="2276872"/>
          <a:ext cx="3672408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8102"/>
                <a:gridCol w="918102"/>
                <a:gridCol w="918102"/>
                <a:gridCol w="91810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+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20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30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10</a:t>
                      </a:r>
                      <a:endParaRPr lang="cs-CZ" sz="4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67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87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97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77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54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74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84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64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740889"/>
              </p:ext>
            </p:extLst>
          </p:nvPr>
        </p:nvGraphicFramePr>
        <p:xfrm>
          <a:off x="5076056" y="2276872"/>
          <a:ext cx="3672408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8102"/>
                <a:gridCol w="918102"/>
                <a:gridCol w="918102"/>
                <a:gridCol w="91810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+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60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40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50</a:t>
                      </a:r>
                      <a:endParaRPr lang="cs-CZ" sz="4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19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79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59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69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38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98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78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88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930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slovní úlohu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0617" y="1628800"/>
            <a:ext cx="8935138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V lesní školce vysadili 54 smrčků a</a:t>
            </a:r>
          </a:p>
          <a:p>
            <a:r>
              <a:rPr lang="cs-CZ" sz="4400" dirty="0" smtClean="0"/>
              <a:t>40 borovic.</a:t>
            </a:r>
          </a:p>
          <a:p>
            <a:r>
              <a:rPr lang="cs-CZ" sz="4400" dirty="0" smtClean="0"/>
              <a:t>Kolik stromků vysadili celkem?</a:t>
            </a:r>
          </a:p>
          <a:p>
            <a:endParaRPr lang="cs-CZ" sz="4400" dirty="0" smtClean="0"/>
          </a:p>
          <a:p>
            <a:r>
              <a:rPr lang="cs-CZ" sz="4400" u="sng" dirty="0" smtClean="0"/>
              <a:t>Výpočet:</a:t>
            </a:r>
            <a:r>
              <a:rPr lang="cs-CZ" sz="4400" dirty="0" smtClean="0"/>
              <a:t>  </a:t>
            </a:r>
            <a:r>
              <a:rPr lang="cs-CZ" sz="4400" u="sng" dirty="0" smtClean="0">
                <a:solidFill>
                  <a:srgbClr val="FF0000"/>
                </a:solidFill>
              </a:rPr>
              <a:t>54 + 40 = 94</a:t>
            </a:r>
            <a:endParaRPr lang="cs-CZ" sz="4400" dirty="0" smtClean="0"/>
          </a:p>
          <a:p>
            <a:endParaRPr lang="cs-CZ" sz="4400" u="sng" dirty="0"/>
          </a:p>
          <a:p>
            <a:r>
              <a:rPr lang="cs-CZ" sz="4400" u="sng" dirty="0" smtClean="0"/>
              <a:t>Odpověď:</a:t>
            </a:r>
            <a:r>
              <a:rPr lang="cs-CZ" sz="4400" dirty="0" smtClean="0"/>
              <a:t> Celkem vysadili </a:t>
            </a:r>
            <a:r>
              <a:rPr lang="cs-CZ" sz="4400" u="sng" dirty="0" smtClean="0">
                <a:solidFill>
                  <a:srgbClr val="FF0000"/>
                </a:solidFill>
              </a:rPr>
              <a:t>94</a:t>
            </a:r>
            <a:r>
              <a:rPr lang="cs-CZ" sz="4400" dirty="0" smtClean="0"/>
              <a:t> stromků.</a:t>
            </a: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154902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slovní úlohu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7051" y="1700808"/>
            <a:ext cx="6890541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Mamince je 28 roků.</a:t>
            </a:r>
          </a:p>
          <a:p>
            <a:r>
              <a:rPr lang="cs-CZ" sz="4400" dirty="0" smtClean="0"/>
              <a:t>Babičce je o 30 roků více.</a:t>
            </a:r>
          </a:p>
          <a:p>
            <a:r>
              <a:rPr lang="cs-CZ" sz="4400" dirty="0" smtClean="0"/>
              <a:t>Kolik roků je babičce?</a:t>
            </a:r>
          </a:p>
          <a:p>
            <a:endParaRPr lang="cs-CZ" sz="4400" dirty="0"/>
          </a:p>
          <a:p>
            <a:r>
              <a:rPr lang="cs-CZ" sz="4400" u="sng" dirty="0" smtClean="0"/>
              <a:t>Výpočet:</a:t>
            </a:r>
            <a:r>
              <a:rPr lang="cs-CZ" sz="4400" dirty="0" smtClean="0"/>
              <a:t>  </a:t>
            </a:r>
            <a:r>
              <a:rPr lang="cs-CZ" sz="4400" u="sng" dirty="0" smtClean="0">
                <a:solidFill>
                  <a:srgbClr val="FF0000"/>
                </a:solidFill>
              </a:rPr>
              <a:t>28 + 30 = 58</a:t>
            </a:r>
            <a:endParaRPr lang="cs-CZ" sz="4400" u="sng" dirty="0" smtClean="0"/>
          </a:p>
          <a:p>
            <a:endParaRPr lang="cs-CZ" sz="4400" u="sng" dirty="0"/>
          </a:p>
          <a:p>
            <a:r>
              <a:rPr lang="cs-CZ" sz="4400" u="sng" dirty="0" smtClean="0"/>
              <a:t>Odpověď:</a:t>
            </a:r>
            <a:r>
              <a:rPr lang="cs-CZ" sz="4400" dirty="0" smtClean="0"/>
              <a:t> Babičce je </a:t>
            </a:r>
            <a:r>
              <a:rPr lang="cs-CZ" sz="4400" u="sng" dirty="0" smtClean="0">
                <a:solidFill>
                  <a:srgbClr val="FF0000"/>
                </a:solidFill>
              </a:rPr>
              <a:t>58</a:t>
            </a:r>
            <a:r>
              <a:rPr lang="cs-CZ" sz="4400" dirty="0" smtClean="0"/>
              <a:t> roků.</a:t>
            </a: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3230154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5805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Zdroje: Galerie Microsoft Office Klipart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69492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589</Words>
  <Application>Microsoft Office PowerPoint</Application>
  <PresentationFormat>Předvádění na obrazovce (4:3)</PresentationFormat>
  <Paragraphs>217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Tabulku doplň podle vzoru.</vt:lpstr>
      <vt:lpstr>Sčítání dvojciferných čísel.</vt:lpstr>
      <vt:lpstr>Vypočítej.</vt:lpstr>
      <vt:lpstr>Vypočítej slovní úlohu</vt:lpstr>
      <vt:lpstr>Vypočítej slovní úlohu</vt:lpstr>
      <vt:lpstr>Která květina patří do vázy?</vt:lpstr>
      <vt:lpstr>Která květina patří do vázy?</vt:lpstr>
      <vt:lpstr>Která květina patří do vázy?</vt:lpstr>
      <vt:lpstr>Která květina patří do vázy?</vt:lpstr>
      <vt:lpstr>Která květina patří do vázy?</vt:lpstr>
      <vt:lpstr>Která květina patří do vázy?</vt:lpstr>
      <vt:lpstr>Která květina patří do vázy?</vt:lpstr>
      <vt:lpstr>Která květina patří do vázy?</vt:lpstr>
      <vt:lpstr>Která květina patří do vázy?</vt:lpstr>
      <vt:lpstr>Která květina patří do vázy?</vt:lpstr>
      <vt:lpstr>Chyba, zkus to znovu.</vt:lpstr>
      <vt:lpstr>Výtečně, jsi dobrý počtář!</vt:lpstr>
      <vt:lpstr>Procvičené příklady přepiš do sešitu a vypočítej je ještě jednou.</vt:lpstr>
      <vt:lpstr>ŘEŠENÍ: Tabulku doplň podle vzoru.</vt:lpstr>
      <vt:lpstr>Vypočítej.</vt:lpstr>
      <vt:lpstr>Vypočítej slovní úlohu</vt:lpstr>
      <vt:lpstr>Vypočítej slovní úlohu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PC</cp:lastModifiedBy>
  <cp:revision>17</cp:revision>
  <dcterms:created xsi:type="dcterms:W3CDTF">2013-01-31T13:45:18Z</dcterms:created>
  <dcterms:modified xsi:type="dcterms:W3CDTF">2013-03-11T08:08:38Z</dcterms:modified>
</cp:coreProperties>
</file>