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sldIdLst>
    <p:sldId id="256" r:id="rId3"/>
    <p:sldId id="266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464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092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4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5" name="PlaceHolder 4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8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9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2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3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092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0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1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7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4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dt"/>
          </p:nvPr>
        </p:nvSpPr>
        <p:spPr>
          <a:xfrm>
            <a:off x="504000" y="6887160"/>
            <a:ext cx="2348280" cy="52128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1400"/>
              <a:t>&lt;datum/čas&gt;</a:t>
            </a:r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ftr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</p:spPr>
        <p:txBody>
          <a:bodyPr wrap="none" lIns="0" tIns="0" rIns="0" bIns="0"/>
          <a:lstStyle/>
          <a:p>
            <a:pPr algn="ctr"/>
            <a:r>
              <a:rPr lang="cs-CZ" sz="1400"/>
              <a:t>&lt;zápatí&gt;</a:t>
            </a:r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sldNum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fld id="{44B7099C-13B5-409E-9C9E-FABA0BB6463B}" type="slidenum">
              <a:rPr lang="cs-CZ" sz="140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/>
          <p:cNvPicPr/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0079640" cy="7560000"/>
          </a:xfrm>
          <a:prstGeom prst="rect">
            <a:avLst/>
          </a:prstGeom>
        </p:spPr>
      </p:pic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45000"/>
              <a:buFont typeface="StarSymbol"/>
              <a:buChar char=""/>
            </a:pPr>
            <a:r>
              <a:rPr lang="cs-CZ"/>
              <a:t>Druhá úroveň</a:t>
            </a:r>
            <a:endParaRPr/>
          </a:p>
          <a:p>
            <a:pPr lvl="2">
              <a:buSzPct val="75000"/>
              <a:buFont typeface="StarSymbol"/>
              <a:buChar char=""/>
            </a:pPr>
            <a:r>
              <a:rPr lang="cs-CZ"/>
              <a:t>Třetí úroveň</a:t>
            </a:r>
            <a:endParaRPr/>
          </a:p>
          <a:p>
            <a:pPr lvl="3">
              <a:buSzPct val="45000"/>
              <a:buFont typeface="StarSymbol"/>
              <a:buChar char=""/>
            </a:pPr>
            <a:r>
              <a:rPr lang="cs-CZ"/>
              <a:t>Čtvrtá úroveň osnovy</a:t>
            </a:r>
            <a:endParaRPr/>
          </a:p>
          <a:p>
            <a:pPr lvl="4">
              <a:buSzPct val="75000"/>
              <a:buFont typeface="StarSymbol"/>
              <a:buChar char="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dt"/>
          </p:nvPr>
        </p:nvSpPr>
        <p:spPr>
          <a:xfrm>
            <a:off x="504000" y="6886440"/>
            <a:ext cx="234828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1400"/>
              <a:t>&lt;datum/čas&gt;</a:t>
            </a:r>
            <a:endParaRPr/>
          </a:p>
        </p:txBody>
      </p:sp>
      <p:sp>
        <p:nvSpPr>
          <p:cNvPr id="41" name="PlaceHolder 4"/>
          <p:cNvSpPr>
            <a:spLocks noGrp="1"/>
          </p:cNvSpPr>
          <p:nvPr>
            <p:ph type="ftr"/>
          </p:nvPr>
        </p:nvSpPr>
        <p:spPr>
          <a:xfrm>
            <a:off x="3447000" y="6886440"/>
            <a:ext cx="319500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pPr algn="ctr"/>
            <a:r>
              <a:rPr lang="cs-CZ" sz="1400"/>
              <a:t>&lt;zápatí&gt;</a:t>
            </a:r>
            <a:endParaRPr/>
          </a:p>
        </p:txBody>
      </p:sp>
      <p:sp>
        <p:nvSpPr>
          <p:cNvPr id="42" name="PlaceHolder 5"/>
          <p:cNvSpPr>
            <a:spLocks noGrp="1"/>
          </p:cNvSpPr>
          <p:nvPr>
            <p:ph type="sldNum"/>
          </p:nvPr>
        </p:nvSpPr>
        <p:spPr>
          <a:xfrm>
            <a:off x="7227000" y="6886440"/>
            <a:ext cx="234828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fld id="{785C501D-5058-4DBF-91DC-838667720B13}" type="slidenum">
              <a:rPr lang="cs-CZ" sz="140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kono%C5%A1e" TargetMode="External"/><Relationship Id="rId7" Type="http://schemas.openxmlformats.org/officeDocument/2006/relationships/hyperlink" Target="http://cs.wikipedia.org/wiki/N%C3%A1chod" TargetMode="External"/><Relationship Id="rId2" Type="http://schemas.openxmlformats.org/officeDocument/2006/relationships/hyperlink" Target="http://cs.wikipedia.org/wiki/Hradec_Kr%C3%A1lov%C3%A9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://cs.wikipedia.org/wiki/Soubor:Jicin1.jpg" TargetMode="External"/><Relationship Id="rId5" Type="http://schemas.openxmlformats.org/officeDocument/2006/relationships/hyperlink" Target="http://cs.wikipedia.org/wiki/P%C3%ADskovna" TargetMode="External"/><Relationship Id="rId4" Type="http://schemas.openxmlformats.org/officeDocument/2006/relationships/hyperlink" Target="http://cs.wikipedia.org/wiki/Polab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5"/>
          <p:cNvSpPr txBox="1"/>
          <p:nvPr/>
        </p:nvSpPr>
        <p:spPr>
          <a:xfrm>
            <a:off x="1187624" y="4509120"/>
            <a:ext cx="77759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VY_32_INOVACE_X_3_13_královehradecký_Kraj</a:t>
            </a:r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 </a:t>
            </a:r>
            <a:r>
              <a:rPr lang="cs-CZ" b="1" dirty="0" smtClean="0"/>
              <a:t>         Sada číslo:     </a:t>
            </a:r>
            <a:r>
              <a:rPr lang="cs-CZ" dirty="0"/>
              <a:t>3</a:t>
            </a:r>
            <a:r>
              <a:rPr lang="cs-CZ" dirty="0" smtClean="0"/>
              <a:t> </a:t>
            </a:r>
            <a:r>
              <a:rPr lang="cs-CZ" b="1" dirty="0" smtClean="0"/>
              <a:t>          Pořadové číslo DUM: 13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Radomíra Fišerová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7824" y="323453"/>
            <a:ext cx="8712968" cy="6432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o Královohradeckém kraji	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přírodní a hospodářské podmínky Královohradeckého kraje</a:t>
            </a:r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9. třída, 14-15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Královehradecký kraj, města, povrch, vodstvo, podnebí, půdy, obyvatelstvo, hospodářství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tabule,mapa ČR, psací potřeby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  30 min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seznamují s učivem Královohradeckém kraji. 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b="1" dirty="0" smtClean="0"/>
          </a:p>
          <a:p>
            <a:r>
              <a:rPr lang="cs-CZ" dirty="0" smtClean="0"/>
              <a:t>.</a:t>
            </a:r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2270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Shape 1"/>
          <p:cNvSpPr txBox="1"/>
          <p:nvPr/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/>
              <a:t>Královehradecký Kraj</a:t>
            </a:r>
            <a:endParaRPr/>
          </a:p>
        </p:txBody>
      </p:sp>
      <p:sp>
        <p:nvSpPr>
          <p:cNvPr id="76" name="TextShape 2"/>
          <p:cNvSpPr txBox="1"/>
          <p:nvPr/>
        </p:nvSpPr>
        <p:spPr>
          <a:xfrm>
            <a:off x="504360" y="-360000"/>
            <a:ext cx="9071640" cy="4384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r>
              <a:rPr lang="cs-CZ" sz="2400"/>
              <a:t>Krajské město: Hradec Králové</a:t>
            </a:r>
            <a:endParaRPr/>
          </a:p>
        </p:txBody>
      </p:sp>
      <p:pic>
        <p:nvPicPr>
          <p:cNvPr id="77" name="Picture 76"/>
          <p:cNvPicPr/>
          <p:nvPr/>
        </p:nvPicPr>
        <p:blipFill>
          <a:blip r:embed="rId2"/>
          <a:stretch>
            <a:fillRect/>
          </a:stretch>
        </p:blipFill>
        <p:spPr>
          <a:xfrm>
            <a:off x="3600000" y="3456000"/>
            <a:ext cx="6472800" cy="41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362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Povrch 			- Česká tabule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Krkonoše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Orlické hory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Broumovská vrchovina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Vodstvo			- Labe – Orlice</a:t>
            </a:r>
            <a:endParaRPr dirty="0"/>
          </a:p>
        </p:txBody>
      </p:sp>
      <p:pic>
        <p:nvPicPr>
          <p:cNvPr id="79" name="Picture 78"/>
          <p:cNvPicPr/>
          <p:nvPr/>
        </p:nvPicPr>
        <p:blipFill>
          <a:blip r:embed="rId2"/>
          <a:stretch>
            <a:fillRect/>
          </a:stretch>
        </p:blipFill>
        <p:spPr>
          <a:xfrm>
            <a:off x="3708360" y="3726000"/>
            <a:ext cx="6371640" cy="3834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Podnebí			- hory – chladnější, deštivější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Půdy				- hnědozemě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- nivní – úrodné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	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	- hory – podzoly (lesy)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Obyvatelstvo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	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husté zalidnění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	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malý přirozený přírůstek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Zemědělství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	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Polabí – cukrová řepa, obilniny</a:t>
            </a:r>
            <a:endParaRPr dirty="0"/>
          </a:p>
        </p:txBody>
      </p:sp>
      <p:pic>
        <p:nvPicPr>
          <p:cNvPr id="81" name="Picture 80"/>
          <p:cNvPicPr/>
          <p:nvPr/>
        </p:nvPicPr>
        <p:blipFill>
          <a:blip r:embed="rId2"/>
          <a:stretch>
            <a:fillRect/>
          </a:stretch>
        </p:blipFill>
        <p:spPr>
          <a:xfrm>
            <a:off x="3744000" y="4536000"/>
            <a:ext cx="6371640" cy="3024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Průmysl			- strojírenský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textilní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potravinářský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těžba (sklářský písek)</a:t>
            </a:r>
            <a:endParaRPr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1830" y="3029494"/>
            <a:ext cx="6048672" cy="453650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extShape 1"/>
          <p:cNvSpPr txBox="1"/>
          <p:nvPr/>
        </p:nvSpPr>
        <p:spPr>
          <a:xfrm>
            <a:off x="504360" y="11520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2400" dirty="0"/>
              <a:t>Města		</a:t>
            </a:r>
            <a:r>
              <a:rPr lang="cs-CZ" sz="2400" dirty="0" smtClean="0"/>
              <a:t>- </a:t>
            </a:r>
            <a:r>
              <a:rPr lang="cs-CZ" sz="2400" dirty="0"/>
              <a:t>Hradec Králové – strojírenský, potravinářský</a:t>
            </a:r>
            <a:endParaRPr dirty="0"/>
          </a:p>
          <a:p>
            <a:r>
              <a:rPr lang="cs-CZ" sz="2400" dirty="0"/>
              <a:t> 		</a:t>
            </a:r>
            <a:r>
              <a:rPr lang="cs-CZ" sz="2400" dirty="0" smtClean="0"/>
              <a:t>- </a:t>
            </a:r>
            <a:r>
              <a:rPr lang="cs-CZ" sz="2400" dirty="0"/>
              <a:t>Trutnov – textilní, kožešiny (Kara)</a:t>
            </a:r>
            <a:endParaRPr dirty="0"/>
          </a:p>
          <a:p>
            <a:r>
              <a:rPr lang="cs-CZ" sz="2400" dirty="0"/>
              <a:t> 		</a:t>
            </a:r>
            <a:r>
              <a:rPr lang="cs-CZ" sz="2400" dirty="0" smtClean="0"/>
              <a:t>- </a:t>
            </a:r>
            <a:r>
              <a:rPr lang="cs-CZ" sz="2400" dirty="0"/>
              <a:t>Vrchlabí – textilní</a:t>
            </a:r>
            <a:endParaRPr dirty="0"/>
          </a:p>
          <a:p>
            <a:r>
              <a:rPr lang="cs-CZ" sz="2400" dirty="0"/>
              <a:t> 		</a:t>
            </a:r>
            <a:r>
              <a:rPr lang="cs-CZ" sz="2400" dirty="0" smtClean="0"/>
              <a:t>- </a:t>
            </a:r>
            <a:r>
              <a:rPr lang="cs-CZ" sz="2400" dirty="0"/>
              <a:t>Náchod – gumárny, textilní</a:t>
            </a:r>
            <a:endParaRPr dirty="0"/>
          </a:p>
          <a:p>
            <a:r>
              <a:rPr lang="cs-CZ" sz="2400" dirty="0"/>
              <a:t> 		</a:t>
            </a:r>
            <a:r>
              <a:rPr lang="cs-CZ" sz="2400" dirty="0" smtClean="0"/>
              <a:t>- </a:t>
            </a:r>
            <a:r>
              <a:rPr lang="cs-CZ" sz="2400" dirty="0"/>
              <a:t>Jičín – strojírenský</a:t>
            </a:r>
            <a:endParaRPr dirty="0"/>
          </a:p>
          <a:p>
            <a:r>
              <a:rPr lang="cs-CZ" sz="2400" dirty="0"/>
              <a:t> 		</a:t>
            </a:r>
            <a:r>
              <a:rPr lang="cs-CZ" sz="2400" dirty="0" smtClean="0"/>
              <a:t>- </a:t>
            </a:r>
            <a:r>
              <a:rPr lang="cs-CZ" sz="2400" dirty="0"/>
              <a:t>Rychnov nad Kněžnou</a:t>
            </a:r>
            <a:endParaRPr dirty="0"/>
          </a:p>
          <a:p>
            <a:r>
              <a:rPr lang="cs-CZ" sz="2400" dirty="0"/>
              <a:t> 		</a:t>
            </a:r>
            <a:r>
              <a:rPr lang="cs-CZ" sz="2400" dirty="0" smtClean="0"/>
              <a:t>- </a:t>
            </a:r>
            <a:r>
              <a:rPr lang="cs-CZ" sz="2400" dirty="0"/>
              <a:t>Dvůr Králové nad Labem – textilní 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45021"/>
            <a:ext cx="6152568" cy="35146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96544" cy="333577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6216" y="1"/>
            <a:ext cx="5887052" cy="443008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 smtClean="0"/>
              <a:t>Opakování</a:t>
            </a:r>
          </a:p>
          <a:p>
            <a:pPr>
              <a:buSzPct val="45000"/>
            </a:pPr>
            <a:r>
              <a:rPr lang="cs-CZ" dirty="0" smtClean="0"/>
              <a:t>Které město leží na soutoku Labe a Orlice - </a:t>
            </a:r>
          </a:p>
          <a:p>
            <a:pPr>
              <a:buSzPct val="45000"/>
            </a:pPr>
            <a:r>
              <a:rPr lang="cs-CZ" dirty="0" smtClean="0"/>
              <a:t>Co se pěstuje v Polabí - </a:t>
            </a:r>
          </a:p>
          <a:p>
            <a:pPr>
              <a:buSzPct val="45000"/>
            </a:pPr>
            <a:r>
              <a:rPr lang="cs-CZ" dirty="0" smtClean="0"/>
              <a:t>Co se těží u Jičína - </a:t>
            </a:r>
          </a:p>
          <a:p>
            <a:pPr>
              <a:buSzPct val="45000"/>
            </a:pPr>
            <a:r>
              <a:rPr lang="cs-CZ" dirty="0" smtClean="0"/>
              <a:t>Co vyrábí kara Trurnov - </a:t>
            </a:r>
          </a:p>
          <a:p>
            <a:pPr>
              <a:buSzPct val="45000"/>
            </a:pPr>
            <a:r>
              <a:rPr lang="cs-CZ" dirty="0" smtClean="0"/>
              <a:t>Které město je branou do Českého ráje - 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 smtClean="0"/>
              <a:t>Řešení</a:t>
            </a:r>
          </a:p>
          <a:p>
            <a:pPr>
              <a:buSzPct val="45000"/>
            </a:pPr>
            <a:r>
              <a:rPr lang="cs-CZ" dirty="0"/>
              <a:t>Které město leží na soutoku Labe a Orlice </a:t>
            </a:r>
            <a:r>
              <a:rPr lang="cs-CZ" dirty="0" smtClean="0"/>
              <a:t>– Hradec Králové </a:t>
            </a:r>
            <a:endParaRPr lang="cs-CZ" dirty="0"/>
          </a:p>
          <a:p>
            <a:pPr>
              <a:buSzPct val="45000"/>
            </a:pPr>
            <a:r>
              <a:rPr lang="cs-CZ" dirty="0"/>
              <a:t>Co se pěstuje v Polabí </a:t>
            </a:r>
            <a:r>
              <a:rPr lang="cs-CZ" dirty="0" smtClean="0"/>
              <a:t>– cukrová řepa, obilniny</a:t>
            </a:r>
            <a:endParaRPr lang="cs-CZ" dirty="0"/>
          </a:p>
          <a:p>
            <a:pPr>
              <a:buSzPct val="45000"/>
            </a:pPr>
            <a:r>
              <a:rPr lang="cs-CZ" dirty="0"/>
              <a:t>Co se těží u Jičína </a:t>
            </a:r>
            <a:r>
              <a:rPr lang="cs-CZ" dirty="0" smtClean="0"/>
              <a:t>– Sklářský písek</a:t>
            </a:r>
            <a:endParaRPr lang="cs-CZ" dirty="0"/>
          </a:p>
          <a:p>
            <a:pPr>
              <a:buSzPct val="45000"/>
            </a:pPr>
            <a:r>
              <a:rPr lang="cs-CZ" dirty="0"/>
              <a:t>Co vyrábí kara Trurnov - </a:t>
            </a:r>
            <a:r>
              <a:rPr lang="cs-CZ" dirty="0" smtClean="0"/>
              <a:t>kožešiny</a:t>
            </a:r>
            <a:endParaRPr lang="cs-CZ" dirty="0"/>
          </a:p>
          <a:p>
            <a:pPr>
              <a:buSzPct val="45000"/>
            </a:pPr>
            <a:r>
              <a:rPr lang="cs-CZ" dirty="0"/>
              <a:t>Které město je branou do Českého ráje - </a:t>
            </a:r>
            <a:r>
              <a:rPr lang="cs-CZ" dirty="0" smtClean="0"/>
              <a:t>Jičín</a:t>
            </a:r>
            <a:endParaRPr lang="cs-CZ" dirty="0"/>
          </a:p>
          <a:p>
            <a:pPr>
              <a:buSzPct val="45000"/>
            </a:pP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 smtClean="0"/>
              <a:t>Zdroj:	</a:t>
            </a:r>
            <a:r>
              <a:rPr lang="cs-CZ" dirty="0" smtClean="0">
                <a:hlinkClick r:id="rId2"/>
              </a:rPr>
              <a:t>http://cs.wikipedia.org/wiki/Hradec_Kr%C3%A1lov%C3%A9</a:t>
            </a:r>
            <a:endParaRPr lang="cs-CZ" dirty="0" smtClean="0"/>
          </a:p>
          <a:p>
            <a:pPr lvl="1">
              <a:buSzPct val="45000"/>
            </a:pPr>
            <a:r>
              <a:rPr lang="cs-CZ" dirty="0" smtClean="0">
                <a:hlinkClick r:id="rId3"/>
              </a:rPr>
              <a:t>	http://cs.wikipedia.org/wiki/Krkono%C5%A1e</a:t>
            </a:r>
            <a:endParaRPr lang="cs-CZ" dirty="0" smtClean="0"/>
          </a:p>
          <a:p>
            <a:pPr lvl="2">
              <a:buSzPct val="45000"/>
            </a:pPr>
            <a:r>
              <a:rPr lang="cs-CZ" dirty="0" smtClean="0">
                <a:hlinkClick r:id="rId4"/>
              </a:rPr>
              <a:t>http://cs.wikipedia.org/wiki/Polab%C3%AD</a:t>
            </a:r>
            <a:endParaRPr lang="cs-CZ" dirty="0" smtClean="0"/>
          </a:p>
          <a:p>
            <a:pPr lvl="2">
              <a:buSzPct val="45000"/>
            </a:pPr>
            <a:r>
              <a:rPr lang="cs-CZ" dirty="0" smtClean="0">
                <a:hlinkClick r:id="rId5"/>
              </a:rPr>
              <a:t>http://cs.wikipedia.org/wiki/P%C3%ADskovna</a:t>
            </a:r>
            <a:endParaRPr lang="cs-CZ" dirty="0" smtClean="0"/>
          </a:p>
          <a:p>
            <a:pPr lvl="2">
              <a:buSzPct val="45000"/>
            </a:pPr>
            <a:r>
              <a:rPr lang="cs-CZ" dirty="0" smtClean="0">
                <a:hlinkClick r:id="rId6"/>
              </a:rPr>
              <a:t>http://cs.wikipedia.org/wiki/Soubor:Jicin1.jpg</a:t>
            </a:r>
            <a:endParaRPr lang="cs-CZ" dirty="0" smtClean="0"/>
          </a:p>
          <a:p>
            <a:pPr lvl="2">
              <a:buSzPct val="45000"/>
            </a:pPr>
            <a:r>
              <a:rPr lang="cs-CZ" dirty="0" smtClean="0">
                <a:hlinkClick r:id="rId7"/>
              </a:rPr>
              <a:t>http://cs.wikipedia.org/wiki/N%C3%A1chod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150</Words>
  <Application>Microsoft Office PowerPoint</Application>
  <PresentationFormat>Custom</PresentationFormat>
  <Paragraphs>68</Paragraphs>
  <Slides>11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Vojta</cp:lastModifiedBy>
  <cp:revision>11</cp:revision>
  <dcterms:modified xsi:type="dcterms:W3CDTF">2013-05-21T06:58:55Z</dcterms:modified>
</cp:coreProperties>
</file>