
<file path=[Content_Types].xml><?xml version="1.0" encoding="utf-8"?>
<Types xmlns="http://schemas.openxmlformats.org/package/2006/content-types"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82" r:id="rId4"/>
    <p:sldId id="283" r:id="rId5"/>
    <p:sldId id="284" r:id="rId6"/>
    <p:sldId id="285" r:id="rId7"/>
    <p:sldId id="286" r:id="rId8"/>
    <p:sldId id="287" r:id="rId9"/>
    <p:sldId id="290" r:id="rId10"/>
    <p:sldId id="292" r:id="rId11"/>
    <p:sldId id="293" r:id="rId12"/>
    <p:sldId id="294" r:id="rId13"/>
    <p:sldId id="295" r:id="rId14"/>
    <p:sldId id="296" r:id="rId15"/>
    <p:sldId id="297" r:id="rId16"/>
    <p:sldId id="298" r:id="rId17"/>
    <p:sldId id="299" r:id="rId18"/>
    <p:sldId id="300" r:id="rId19"/>
    <p:sldId id="301" r:id="rId20"/>
    <p:sldId id="302" r:id="rId21"/>
    <p:sldId id="303" r:id="rId22"/>
    <p:sldId id="308" r:id="rId23"/>
    <p:sldId id="304" r:id="rId24"/>
    <p:sldId id="305" r:id="rId25"/>
    <p:sldId id="306" r:id="rId26"/>
    <p:sldId id="307" r:id="rId27"/>
    <p:sldId id="288" r:id="rId28"/>
    <p:sldId id="291" r:id="rId29"/>
    <p:sldId id="281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C45D8-1C52-4906-B3F6-214A4B991B94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88531-08C3-4A75-839A-1F849175F5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09419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C45D8-1C52-4906-B3F6-214A4B991B94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88531-08C3-4A75-839A-1F849175F5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7490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C45D8-1C52-4906-B3F6-214A4B991B94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88531-08C3-4A75-839A-1F849175F5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66484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C45D8-1C52-4906-B3F6-214A4B991B94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88531-08C3-4A75-839A-1F849175F5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38032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C45D8-1C52-4906-B3F6-214A4B991B94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88531-08C3-4A75-839A-1F849175F5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21329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C45D8-1C52-4906-B3F6-214A4B991B94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88531-08C3-4A75-839A-1F849175F5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68929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C45D8-1C52-4906-B3F6-214A4B991B94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88531-08C3-4A75-839A-1F849175F5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44282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C45D8-1C52-4906-B3F6-214A4B991B94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88531-08C3-4A75-839A-1F849175F5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17250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C45D8-1C52-4906-B3F6-214A4B991B94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88531-08C3-4A75-839A-1F849175F5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17684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C45D8-1C52-4906-B3F6-214A4B991B94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88531-08C3-4A75-839A-1F849175F5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27672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C45D8-1C52-4906-B3F6-214A4B991B94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488531-08C3-4A75-839A-1F849175F5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30182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3C45D8-1C52-4906-B3F6-214A4B991B94}" type="datetimeFigureOut">
              <a:rPr lang="cs-CZ" smtClean="0"/>
              <a:t>22.2.2013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488531-08C3-4A75-839A-1F849175F5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82293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5" Type="http://schemas.openxmlformats.org/officeDocument/2006/relationships/slide" Target="slide11.xml"/><Relationship Id="rId4" Type="http://schemas.openxmlformats.org/officeDocument/2006/relationships/image" Target="../media/image3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5" Type="http://schemas.openxmlformats.org/officeDocument/2006/relationships/slide" Target="slide12.xml"/><Relationship Id="rId4" Type="http://schemas.openxmlformats.org/officeDocument/2006/relationships/image" Target="../media/image3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5" Type="http://schemas.openxmlformats.org/officeDocument/2006/relationships/slide" Target="slide13.xml"/><Relationship Id="rId4" Type="http://schemas.openxmlformats.org/officeDocument/2006/relationships/image" Target="../media/image3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5" Type="http://schemas.openxmlformats.org/officeDocument/2006/relationships/slide" Target="slide14.xml"/><Relationship Id="rId4" Type="http://schemas.openxmlformats.org/officeDocument/2006/relationships/image" Target="../media/image3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5" Type="http://schemas.openxmlformats.org/officeDocument/2006/relationships/slide" Target="slide20.xml"/><Relationship Id="rId4" Type="http://schemas.openxmlformats.org/officeDocument/2006/relationships/image" Target="../media/image3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5" Type="http://schemas.openxmlformats.org/officeDocument/2006/relationships/slide" Target="slide16.xml"/><Relationship Id="rId4" Type="http://schemas.openxmlformats.org/officeDocument/2006/relationships/image" Target="../media/image3.w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5" Type="http://schemas.openxmlformats.org/officeDocument/2006/relationships/slide" Target="slide17.xml"/><Relationship Id="rId4" Type="http://schemas.openxmlformats.org/officeDocument/2006/relationships/image" Target="../media/image3.w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5" Type="http://schemas.openxmlformats.org/officeDocument/2006/relationships/slide" Target="slide20.xml"/><Relationship Id="rId4" Type="http://schemas.openxmlformats.org/officeDocument/2006/relationships/image" Target="../media/image3.w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5" Type="http://schemas.openxmlformats.org/officeDocument/2006/relationships/slide" Target="slide19.xml"/><Relationship Id="rId4" Type="http://schemas.openxmlformats.org/officeDocument/2006/relationships/image" Target="../media/image3.w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5" Type="http://schemas.openxmlformats.org/officeDocument/2006/relationships/slide" Target="slide21.xml"/><Relationship Id="rId4" Type="http://schemas.openxmlformats.org/officeDocument/2006/relationships/image" Target="../media/image3.wmf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509120"/>
            <a:ext cx="3098800" cy="109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11906429"/>
              </p:ext>
            </p:extLst>
          </p:nvPr>
        </p:nvGraphicFramePr>
        <p:xfrm>
          <a:off x="1489224" y="1034400"/>
          <a:ext cx="6096000" cy="3474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Základní</a:t>
                      </a:r>
                      <a:r>
                        <a:rPr lang="cs-CZ" sz="2400" baseline="0" dirty="0" smtClean="0"/>
                        <a:t> škola a Mateřská škola, Jilemnice, Komenského 103, příspěvková organizace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Autor: Mgr.</a:t>
                      </a:r>
                      <a:r>
                        <a:rPr lang="cs-CZ" sz="2400" baseline="0" dirty="0" smtClean="0"/>
                        <a:t> Irena </a:t>
                      </a:r>
                      <a:r>
                        <a:rPr lang="cs-CZ" sz="2400" baseline="0" dirty="0" err="1" smtClean="0"/>
                        <a:t>Pohořalá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Název:VY_32_INOVACE_1B_19_SČÍTÁNÍ</a:t>
                      </a:r>
                      <a:r>
                        <a:rPr lang="cs-CZ" sz="2400" baseline="0" dirty="0" smtClean="0"/>
                        <a:t> DVOJCIFERNÝCH ČÍSEL DO 100 II.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Téma: Sčítání dvojciferných čísel do 100 II.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Datum tvorby: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Číslo projektu: OP VK 1.4 70839921</a:t>
                      </a:r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98621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86409235"/>
              </p:ext>
            </p:extLst>
          </p:nvPr>
        </p:nvGraphicFramePr>
        <p:xfrm>
          <a:off x="755576" y="692696"/>
          <a:ext cx="7560840" cy="5593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08312"/>
                <a:gridCol w="4752528"/>
              </a:tblGrid>
              <a:tr h="37084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Anotace: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Snímek č. 4</a:t>
                      </a:r>
                      <a:r>
                        <a:rPr lang="cs-CZ" baseline="0" dirty="0" smtClean="0"/>
                        <a:t> – č. 9 žáci používají pero na interaktivní tabuli</a:t>
                      </a:r>
                      <a:endParaRPr lang="cs-CZ" dirty="0" smtClean="0"/>
                    </a:p>
                    <a:p>
                      <a:r>
                        <a:rPr lang="cs-CZ" dirty="0" smtClean="0"/>
                        <a:t>Snímek č. 3  slouží k vyvození principu sčítání dvojciferných</a:t>
                      </a:r>
                      <a:r>
                        <a:rPr lang="cs-CZ" baseline="0" dirty="0" smtClean="0"/>
                        <a:t> čísel</a:t>
                      </a:r>
                    </a:p>
                    <a:p>
                      <a:r>
                        <a:rPr lang="cs-CZ" baseline="0" dirty="0" smtClean="0"/>
                        <a:t>Snímek č. 4 a č. 5 slouží k názornému sčítání pomocí čtvercové sítě</a:t>
                      </a:r>
                    </a:p>
                    <a:p>
                      <a:r>
                        <a:rPr lang="cs-CZ" baseline="0" dirty="0" smtClean="0"/>
                        <a:t>Snímek č. 6 – č. 7 slouží k procvičení sčítání formou slovních úloh</a:t>
                      </a:r>
                    </a:p>
                    <a:p>
                      <a:r>
                        <a:rPr lang="cs-CZ" baseline="0" dirty="0" smtClean="0"/>
                        <a:t>Snímek č. 8  slouží k porovnávání výsledků sčítání</a:t>
                      </a:r>
                    </a:p>
                    <a:p>
                      <a:r>
                        <a:rPr lang="cs-CZ" baseline="0" dirty="0" smtClean="0"/>
                        <a:t>Snímek č. 9 – žáci přičítají k součinu dalšího sčítance</a:t>
                      </a:r>
                    </a:p>
                    <a:p>
                      <a:r>
                        <a:rPr lang="cs-CZ" baseline="0" dirty="0" smtClean="0"/>
                        <a:t>Snímky č. 10 – č. 19 slouží k procvičování sčítání formou testu</a:t>
                      </a:r>
                    </a:p>
                    <a:p>
                      <a:r>
                        <a:rPr lang="cs-CZ" baseline="0" dirty="0" smtClean="0"/>
                        <a:t>Snímek č.  22 žáci přepíší již procvičené příklady do sešitu a ještě jednou je vypočítají</a:t>
                      </a:r>
                    </a:p>
                    <a:p>
                      <a:r>
                        <a:rPr lang="cs-CZ" baseline="0" dirty="0" smtClean="0"/>
                        <a:t>Snímky č. 23 – č. 28 řešení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učebního materiálu: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 vzdělání: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 stupeň, 2. období, pro žáky s LMP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Cílová skupina: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let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04697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908720"/>
            <a:ext cx="227177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accent2">
                    <a:lumMod val="50000"/>
                  </a:schemeClr>
                </a:solidFill>
              </a:rPr>
              <a:t>3</a:t>
            </a:r>
            <a:r>
              <a:rPr lang="cs-CZ" sz="4400" dirty="0" smtClean="0">
                <a:solidFill>
                  <a:srgbClr val="FFC000"/>
                </a:solidFill>
              </a:rPr>
              <a:t>4</a:t>
            </a:r>
            <a:r>
              <a:rPr lang="cs-CZ" sz="4400" dirty="0" smtClean="0"/>
              <a:t> + </a:t>
            </a:r>
            <a:r>
              <a:rPr lang="cs-CZ" sz="4400" dirty="0" smtClean="0">
                <a:solidFill>
                  <a:schemeClr val="accent2">
                    <a:lumMod val="50000"/>
                  </a:schemeClr>
                </a:solidFill>
              </a:rPr>
              <a:t>4</a:t>
            </a:r>
            <a:r>
              <a:rPr lang="cs-CZ" sz="4400" dirty="0" smtClean="0">
                <a:solidFill>
                  <a:srgbClr val="FFC000"/>
                </a:solidFill>
              </a:rPr>
              <a:t>2</a:t>
            </a:r>
            <a:r>
              <a:rPr lang="cs-CZ" sz="4400" dirty="0" smtClean="0"/>
              <a:t> =</a:t>
            </a:r>
            <a:endParaRPr lang="cs-CZ" sz="4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74946" y="908720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chemeClr val="accent2">
                    <a:lumMod val="50000"/>
                  </a:schemeClr>
                </a:solidFill>
              </a:rPr>
              <a:t>7</a:t>
            </a:r>
            <a:endParaRPr lang="cs-CZ" sz="44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34601" y="908720"/>
            <a:ext cx="470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FFC000"/>
                </a:solidFill>
              </a:rPr>
              <a:t>6</a:t>
            </a:r>
            <a:endParaRPr lang="cs-CZ" sz="4400" dirty="0">
              <a:solidFill>
                <a:srgbClr val="FFC000"/>
              </a:solidFill>
            </a:endParaRPr>
          </a:p>
        </p:txBody>
      </p:sp>
      <p:sp>
        <p:nvSpPr>
          <p:cNvPr id="5" name="Volný tvar 4"/>
          <p:cNvSpPr/>
          <p:nvPr/>
        </p:nvSpPr>
        <p:spPr>
          <a:xfrm>
            <a:off x="884715" y="818278"/>
            <a:ext cx="1143750" cy="250060"/>
          </a:xfrm>
          <a:custGeom>
            <a:avLst/>
            <a:gdLst>
              <a:gd name="connsiteX0" fmla="*/ 43540 w 1143750"/>
              <a:gd name="connsiteY0" fmla="*/ 248522 h 250060"/>
              <a:gd name="connsiteX1" fmla="*/ 112812 w 1143750"/>
              <a:gd name="connsiteY1" fmla="*/ 26849 h 250060"/>
              <a:gd name="connsiteX2" fmla="*/ 1013358 w 1143750"/>
              <a:gd name="connsiteY2" fmla="*/ 26849 h 250060"/>
              <a:gd name="connsiteX3" fmla="*/ 1138049 w 1143750"/>
              <a:gd name="connsiteY3" fmla="*/ 234667 h 250060"/>
              <a:gd name="connsiteX4" fmla="*/ 1124194 w 1143750"/>
              <a:gd name="connsiteY4" fmla="*/ 234667 h 250060"/>
              <a:gd name="connsiteX5" fmla="*/ 1124194 w 1143750"/>
              <a:gd name="connsiteY5" fmla="*/ 234667 h 250060"/>
              <a:gd name="connsiteX6" fmla="*/ 1124194 w 1143750"/>
              <a:gd name="connsiteY6" fmla="*/ 234667 h 250060"/>
              <a:gd name="connsiteX7" fmla="*/ 1124194 w 1143750"/>
              <a:gd name="connsiteY7" fmla="*/ 206958 h 250060"/>
              <a:gd name="connsiteX8" fmla="*/ 1124194 w 1143750"/>
              <a:gd name="connsiteY8" fmla="*/ 206958 h 250060"/>
              <a:gd name="connsiteX9" fmla="*/ 1124194 w 1143750"/>
              <a:gd name="connsiteY9" fmla="*/ 206958 h 250060"/>
              <a:gd name="connsiteX10" fmla="*/ 1124194 w 1143750"/>
              <a:gd name="connsiteY10" fmla="*/ 206958 h 2500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43750" h="250060">
                <a:moveTo>
                  <a:pt x="43540" y="248522"/>
                </a:moveTo>
                <a:cubicBezTo>
                  <a:pt x="-2642" y="156158"/>
                  <a:pt x="-48824" y="63794"/>
                  <a:pt x="112812" y="26849"/>
                </a:cubicBezTo>
                <a:cubicBezTo>
                  <a:pt x="274448" y="-10096"/>
                  <a:pt x="842485" y="-7787"/>
                  <a:pt x="1013358" y="26849"/>
                </a:cubicBezTo>
                <a:cubicBezTo>
                  <a:pt x="1184231" y="61485"/>
                  <a:pt x="1119576" y="200031"/>
                  <a:pt x="1138049" y="234667"/>
                </a:cubicBezTo>
                <a:cubicBezTo>
                  <a:pt x="1156522" y="269303"/>
                  <a:pt x="1124194" y="234667"/>
                  <a:pt x="1124194" y="234667"/>
                </a:cubicBezTo>
                <a:lnTo>
                  <a:pt x="1124194" y="234667"/>
                </a:lnTo>
                <a:lnTo>
                  <a:pt x="1124194" y="234667"/>
                </a:lnTo>
                <a:lnTo>
                  <a:pt x="1124194" y="206958"/>
                </a:lnTo>
                <a:lnTo>
                  <a:pt x="1124194" y="206958"/>
                </a:lnTo>
                <a:lnTo>
                  <a:pt x="1124194" y="206958"/>
                </a:lnTo>
                <a:lnTo>
                  <a:pt x="1124194" y="206958"/>
                </a:lnTo>
              </a:path>
            </a:pathLst>
          </a:cu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olný tvar 5"/>
          <p:cNvSpPr/>
          <p:nvPr/>
        </p:nvSpPr>
        <p:spPr>
          <a:xfrm>
            <a:off x="558404" y="824649"/>
            <a:ext cx="1248340" cy="256006"/>
          </a:xfrm>
          <a:custGeom>
            <a:avLst/>
            <a:gdLst>
              <a:gd name="connsiteX0" fmla="*/ 51196 w 1248340"/>
              <a:gd name="connsiteY0" fmla="*/ 228296 h 256006"/>
              <a:gd name="connsiteX1" fmla="*/ 120469 w 1248340"/>
              <a:gd name="connsiteY1" fmla="*/ 20478 h 256006"/>
              <a:gd name="connsiteX2" fmla="*/ 1104141 w 1248340"/>
              <a:gd name="connsiteY2" fmla="*/ 34333 h 256006"/>
              <a:gd name="connsiteX3" fmla="*/ 1242687 w 1248340"/>
              <a:gd name="connsiteY3" fmla="*/ 256006 h 256006"/>
              <a:gd name="connsiteX4" fmla="*/ 1242687 w 1248340"/>
              <a:gd name="connsiteY4" fmla="*/ 256006 h 256006"/>
              <a:gd name="connsiteX5" fmla="*/ 1242687 w 1248340"/>
              <a:gd name="connsiteY5" fmla="*/ 256006 h 256006"/>
              <a:gd name="connsiteX6" fmla="*/ 1242687 w 1248340"/>
              <a:gd name="connsiteY6" fmla="*/ 256006 h 256006"/>
              <a:gd name="connsiteX7" fmla="*/ 1242687 w 1248340"/>
              <a:gd name="connsiteY7" fmla="*/ 256006 h 256006"/>
              <a:gd name="connsiteX8" fmla="*/ 1242687 w 1248340"/>
              <a:gd name="connsiteY8" fmla="*/ 256006 h 2560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48340" h="256006">
                <a:moveTo>
                  <a:pt x="51196" y="228296"/>
                </a:moveTo>
                <a:cubicBezTo>
                  <a:pt x="-1913" y="140550"/>
                  <a:pt x="-55022" y="52805"/>
                  <a:pt x="120469" y="20478"/>
                </a:cubicBezTo>
                <a:cubicBezTo>
                  <a:pt x="295960" y="-11849"/>
                  <a:pt x="917105" y="-4922"/>
                  <a:pt x="1104141" y="34333"/>
                </a:cubicBezTo>
                <a:cubicBezTo>
                  <a:pt x="1291177" y="73588"/>
                  <a:pt x="1242687" y="256006"/>
                  <a:pt x="1242687" y="256006"/>
                </a:cubicBezTo>
                <a:lnTo>
                  <a:pt x="1242687" y="256006"/>
                </a:lnTo>
                <a:lnTo>
                  <a:pt x="1242687" y="256006"/>
                </a:lnTo>
                <a:lnTo>
                  <a:pt x="1242687" y="256006"/>
                </a:lnTo>
                <a:lnTo>
                  <a:pt x="1242687" y="256006"/>
                </a:lnTo>
                <a:lnTo>
                  <a:pt x="1242687" y="256006"/>
                </a:lnTo>
              </a:path>
            </a:pathLst>
          </a:custGeom>
          <a:noFill/>
          <a:ln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95536" y="1604119"/>
            <a:ext cx="8210902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/>
              <a:t>s</a:t>
            </a:r>
            <a:r>
              <a:rPr lang="cs-CZ" sz="4400" dirty="0" smtClean="0"/>
              <a:t>ečteme </a:t>
            </a:r>
            <a:r>
              <a:rPr lang="cs-CZ" sz="4400" dirty="0">
                <a:solidFill>
                  <a:srgbClr val="FFC000"/>
                </a:solidFill>
              </a:rPr>
              <a:t>4</a:t>
            </a:r>
            <a:r>
              <a:rPr lang="cs-CZ" sz="4400" dirty="0" smtClean="0">
                <a:solidFill>
                  <a:srgbClr val="FFC000"/>
                </a:solidFill>
              </a:rPr>
              <a:t> </a:t>
            </a:r>
            <a:r>
              <a:rPr lang="cs-CZ" sz="4400" dirty="0" smtClean="0"/>
              <a:t>a </a:t>
            </a:r>
            <a:r>
              <a:rPr lang="cs-CZ" sz="4400" dirty="0" smtClean="0">
                <a:solidFill>
                  <a:srgbClr val="FFC000"/>
                </a:solidFill>
              </a:rPr>
              <a:t>2</a:t>
            </a:r>
            <a:r>
              <a:rPr lang="cs-CZ" sz="4400" dirty="0" smtClean="0"/>
              <a:t> </a:t>
            </a:r>
            <a:r>
              <a:rPr lang="cs-CZ" sz="4400" dirty="0" smtClean="0"/>
              <a:t>– výsledek napíšeme</a:t>
            </a:r>
          </a:p>
          <a:p>
            <a:r>
              <a:rPr lang="cs-CZ" sz="4400" dirty="0" smtClean="0"/>
              <a:t> </a:t>
            </a:r>
            <a:r>
              <a:rPr lang="cs-CZ" sz="4400" dirty="0" smtClean="0"/>
              <a:t>za </a:t>
            </a:r>
            <a:r>
              <a:rPr lang="cs-CZ" sz="4400" dirty="0" smtClean="0"/>
              <a:t>=(</a:t>
            </a:r>
            <a:r>
              <a:rPr lang="cs-CZ" sz="4400" dirty="0" smtClean="0"/>
              <a:t>na místo jednotek)</a:t>
            </a:r>
            <a:endParaRPr lang="cs-CZ" sz="4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3673" y="3050669"/>
            <a:ext cx="8103500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sečteme </a:t>
            </a:r>
            <a:r>
              <a:rPr lang="cs-CZ" sz="4400" dirty="0" smtClean="0">
                <a:solidFill>
                  <a:schemeClr val="accent2">
                    <a:lumMod val="50000"/>
                  </a:schemeClr>
                </a:solidFill>
              </a:rPr>
              <a:t>3 </a:t>
            </a:r>
            <a:r>
              <a:rPr lang="cs-CZ" sz="4400" dirty="0" smtClean="0"/>
              <a:t>a </a:t>
            </a:r>
            <a:r>
              <a:rPr lang="cs-CZ" sz="4400" dirty="0" smtClean="0">
                <a:solidFill>
                  <a:schemeClr val="accent2">
                    <a:lumMod val="50000"/>
                  </a:schemeClr>
                </a:solidFill>
              </a:rPr>
              <a:t>4 </a:t>
            </a:r>
            <a:r>
              <a:rPr lang="cs-CZ" sz="4400" smtClean="0"/>
              <a:t>- výsledek </a:t>
            </a:r>
            <a:r>
              <a:rPr lang="cs-CZ" sz="4400" smtClean="0"/>
              <a:t>napíšeme</a:t>
            </a:r>
          </a:p>
          <a:p>
            <a:r>
              <a:rPr lang="cs-CZ" sz="4400" smtClean="0"/>
              <a:t> </a:t>
            </a:r>
            <a:r>
              <a:rPr lang="cs-CZ" sz="4400" smtClean="0"/>
              <a:t>za </a:t>
            </a:r>
            <a:r>
              <a:rPr lang="cs-CZ" sz="4400" smtClean="0"/>
              <a:t>=(</a:t>
            </a:r>
            <a:r>
              <a:rPr lang="cs-CZ" sz="4400" dirty="0" smtClean="0"/>
              <a:t>na místo desítek) 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64598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 animBg="1"/>
      <p:bldP spid="6" grpId="0" animBg="1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Vyznač příklad ve čtvercové síti, potom ho vypočítej.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98964224"/>
              </p:ext>
            </p:extLst>
          </p:nvPr>
        </p:nvGraphicFramePr>
        <p:xfrm>
          <a:off x="539552" y="1988840"/>
          <a:ext cx="3672410" cy="3708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7241"/>
                <a:gridCol w="367241"/>
                <a:gridCol w="367241"/>
                <a:gridCol w="367241"/>
                <a:gridCol w="367241"/>
                <a:gridCol w="367241"/>
                <a:gridCol w="367241"/>
                <a:gridCol w="367241"/>
                <a:gridCol w="367241"/>
                <a:gridCol w="367241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5220072" y="2276872"/>
            <a:ext cx="227177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56 + 23 =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680633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Vyznač příklad ve čtvercové síti, potom ho vypočítej.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6042995"/>
              </p:ext>
            </p:extLst>
          </p:nvPr>
        </p:nvGraphicFramePr>
        <p:xfrm>
          <a:off x="539552" y="1988840"/>
          <a:ext cx="3672410" cy="3708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7241"/>
                <a:gridCol w="367241"/>
                <a:gridCol w="367241"/>
                <a:gridCol w="367241"/>
                <a:gridCol w="367241"/>
                <a:gridCol w="367241"/>
                <a:gridCol w="367241"/>
                <a:gridCol w="367241"/>
                <a:gridCol w="367241"/>
                <a:gridCol w="367241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5220072" y="2276872"/>
            <a:ext cx="227177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61 + 28 =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993555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Vypočítej slovní úlohu.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711361"/>
            <a:ext cx="8758808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Jana měla našetřeno 54 korun.</a:t>
            </a:r>
          </a:p>
          <a:p>
            <a:r>
              <a:rPr lang="cs-CZ" sz="4400" dirty="0" smtClean="0"/>
              <a:t>Od maminky dostala ještě 35 korun.</a:t>
            </a:r>
          </a:p>
          <a:p>
            <a:r>
              <a:rPr lang="cs-CZ" sz="4400" dirty="0" smtClean="0"/>
              <a:t>Kolik korun měla Jana celkem?</a:t>
            </a:r>
          </a:p>
          <a:p>
            <a:r>
              <a:rPr lang="cs-CZ" sz="4400" u="sng" dirty="0" smtClean="0"/>
              <a:t>Výpočet:</a:t>
            </a:r>
            <a:r>
              <a:rPr lang="cs-CZ" sz="4400" dirty="0" smtClean="0"/>
              <a:t> </a:t>
            </a:r>
          </a:p>
          <a:p>
            <a:endParaRPr lang="cs-CZ" sz="4400" u="sng" dirty="0"/>
          </a:p>
          <a:p>
            <a:endParaRPr lang="cs-CZ" sz="4400" u="sng" dirty="0" smtClean="0"/>
          </a:p>
          <a:p>
            <a:r>
              <a:rPr lang="cs-CZ" sz="4400" u="sng" dirty="0" smtClean="0"/>
              <a:t>Odpověď:</a:t>
            </a:r>
            <a:r>
              <a:rPr lang="cs-CZ" sz="4400" dirty="0" smtClean="0"/>
              <a:t> Jana měla celkem __korun.</a:t>
            </a:r>
            <a:endParaRPr lang="cs-CZ" sz="4400" u="sng" dirty="0"/>
          </a:p>
        </p:txBody>
      </p:sp>
    </p:spTree>
    <p:extLst>
      <p:ext uri="{BB962C8B-B14F-4D97-AF65-F5344CB8AC3E}">
        <p14:creationId xmlns:p14="http://schemas.microsoft.com/office/powerpoint/2010/main" val="1176255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Vypočítej slovní úlohu.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691145"/>
            <a:ext cx="8684750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N</a:t>
            </a:r>
            <a:r>
              <a:rPr lang="cs-CZ" sz="4000" dirty="0" smtClean="0"/>
              <a:t>a hřišti trénovalo 23 dívek.</a:t>
            </a:r>
          </a:p>
          <a:p>
            <a:r>
              <a:rPr lang="cs-CZ" sz="4000" dirty="0" smtClean="0"/>
              <a:t>Chlapců trénovalo o 32 více.</a:t>
            </a:r>
          </a:p>
          <a:p>
            <a:r>
              <a:rPr lang="cs-CZ" sz="4000" dirty="0" smtClean="0"/>
              <a:t>Kolik chlapců trénovalo na hřišti?</a:t>
            </a:r>
          </a:p>
          <a:p>
            <a:r>
              <a:rPr lang="cs-CZ" sz="4000" u="sng" dirty="0" smtClean="0"/>
              <a:t>Výpočet:</a:t>
            </a:r>
          </a:p>
          <a:p>
            <a:endParaRPr lang="cs-CZ" sz="4000" u="sng" dirty="0"/>
          </a:p>
          <a:p>
            <a:r>
              <a:rPr lang="cs-CZ" sz="4000" u="sng" dirty="0" smtClean="0"/>
              <a:t>Odpověď:</a:t>
            </a:r>
            <a:r>
              <a:rPr lang="cs-CZ" sz="4000" dirty="0" smtClean="0"/>
              <a:t> Na hřišti trénovalo __ chlapců.</a:t>
            </a:r>
            <a:endParaRPr lang="cs-CZ" sz="4000" u="sng" dirty="0"/>
          </a:p>
        </p:txBody>
      </p:sp>
    </p:spTree>
    <p:extLst>
      <p:ext uri="{BB962C8B-B14F-4D97-AF65-F5344CB8AC3E}">
        <p14:creationId xmlns:p14="http://schemas.microsoft.com/office/powerpoint/2010/main" val="1873264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Doplň znaky </a:t>
            </a:r>
            <a:r>
              <a:rPr lang="en-US" dirty="0" smtClean="0"/>
              <a:t>&lt;, &gt;, =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dirty="0" smtClean="0"/>
              <a:t>26 + 31 </a:t>
            </a:r>
            <a:r>
              <a:rPr lang="en-US" sz="4400" dirty="0" smtClean="0"/>
              <a:t>        59</a:t>
            </a:r>
          </a:p>
          <a:p>
            <a:pPr marL="0" indent="0" algn="ctr">
              <a:buNone/>
            </a:pPr>
            <a:r>
              <a:rPr lang="en-US" sz="4400" dirty="0" smtClean="0"/>
              <a:t>51 + 45         96</a:t>
            </a:r>
          </a:p>
          <a:p>
            <a:pPr marL="0" indent="0" algn="ctr">
              <a:buNone/>
            </a:pPr>
            <a:r>
              <a:rPr lang="en-US" sz="4400" dirty="0" smtClean="0"/>
              <a:t>62 + 24         82</a:t>
            </a:r>
          </a:p>
          <a:p>
            <a:pPr marL="0" indent="0" algn="ctr">
              <a:buNone/>
            </a:pPr>
            <a:r>
              <a:rPr lang="en-US" sz="4400" dirty="0" smtClean="0"/>
              <a:t>73 + 16         79</a:t>
            </a:r>
          </a:p>
          <a:p>
            <a:pPr marL="0" indent="0" algn="ctr">
              <a:buNone/>
            </a:pPr>
            <a:r>
              <a:rPr lang="en-US" sz="4400" dirty="0" smtClean="0"/>
              <a:t>38 + 41         89  </a:t>
            </a:r>
            <a:endParaRPr lang="cs-CZ" sz="4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4400" dirty="0" smtClean="0"/>
              <a:t>82 + 16        74</a:t>
            </a:r>
          </a:p>
          <a:p>
            <a:pPr marL="0" indent="0" algn="ctr">
              <a:buNone/>
            </a:pPr>
            <a:r>
              <a:rPr lang="en-US" sz="4400" dirty="0" smtClean="0"/>
              <a:t>35 + 23        58</a:t>
            </a:r>
          </a:p>
          <a:p>
            <a:pPr marL="0" indent="0" algn="ctr">
              <a:buNone/>
            </a:pPr>
            <a:r>
              <a:rPr lang="en-US" sz="4400" dirty="0" smtClean="0"/>
              <a:t>44 + 51        96</a:t>
            </a:r>
          </a:p>
          <a:p>
            <a:pPr marL="0" indent="0" algn="ctr">
              <a:buNone/>
            </a:pPr>
            <a:r>
              <a:rPr lang="en-US" sz="4400" dirty="0" smtClean="0"/>
              <a:t>67 + 22        89</a:t>
            </a:r>
          </a:p>
          <a:p>
            <a:pPr marL="0" indent="0" algn="ctr">
              <a:buNone/>
            </a:pPr>
            <a:r>
              <a:rPr lang="en-US" sz="4400" dirty="0" smtClean="0"/>
              <a:t>25 + 43        66</a:t>
            </a:r>
            <a:endParaRPr lang="cs-CZ" sz="4400" dirty="0"/>
          </a:p>
        </p:txBody>
      </p:sp>
      <p:sp>
        <p:nvSpPr>
          <p:cNvPr id="6" name="Obdélník 5"/>
          <p:cNvSpPr/>
          <p:nvPr/>
        </p:nvSpPr>
        <p:spPr>
          <a:xfrm>
            <a:off x="2555776" y="1752569"/>
            <a:ext cx="914400" cy="5760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555776" y="2538233"/>
            <a:ext cx="914400" cy="5760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555776" y="3333057"/>
            <a:ext cx="914400" cy="5760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555776" y="4083968"/>
            <a:ext cx="914400" cy="5760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555776" y="4941168"/>
            <a:ext cx="914400" cy="5760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732240" y="4087804"/>
            <a:ext cx="914400" cy="5760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732240" y="1734670"/>
            <a:ext cx="914400" cy="5760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732240" y="2531337"/>
            <a:ext cx="914400" cy="5760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732240" y="3333057"/>
            <a:ext cx="914400" cy="5760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732240" y="4941168"/>
            <a:ext cx="914400" cy="57606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6440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Počítej ve směru šipek.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1833139"/>
            <a:ext cx="6837128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742950" indent="-742950">
              <a:buAutoNum type="arabicPlain" startAt="48"/>
            </a:pPr>
            <a:r>
              <a:rPr lang="en-US" sz="4400" dirty="0"/>
              <a:t>+</a:t>
            </a:r>
            <a:r>
              <a:rPr lang="cs-CZ" sz="4400" dirty="0" smtClean="0"/>
              <a:t>  10  =        </a:t>
            </a:r>
            <a:r>
              <a:rPr lang="en-US" sz="4400" dirty="0" smtClean="0"/>
              <a:t>+</a:t>
            </a:r>
            <a:r>
              <a:rPr lang="cs-CZ" sz="4400" dirty="0" smtClean="0"/>
              <a:t>  </a:t>
            </a:r>
            <a:r>
              <a:rPr lang="en-US" sz="4400" dirty="0"/>
              <a:t>1</a:t>
            </a:r>
            <a:r>
              <a:rPr lang="cs-CZ" sz="4400" dirty="0" smtClean="0"/>
              <a:t>  =           </a:t>
            </a:r>
          </a:p>
          <a:p>
            <a:endParaRPr lang="cs-CZ" sz="4400" dirty="0"/>
          </a:p>
          <a:p>
            <a:pPr marL="742950" indent="-742950">
              <a:buAutoNum type="arabicPlain" startAt="65"/>
            </a:pPr>
            <a:r>
              <a:rPr lang="en-US" sz="4400" dirty="0"/>
              <a:t>+</a:t>
            </a:r>
            <a:r>
              <a:rPr lang="cs-CZ" sz="4400" dirty="0" smtClean="0"/>
              <a:t>  30  =        </a:t>
            </a:r>
            <a:r>
              <a:rPr lang="en-US" sz="4400" dirty="0" smtClean="0"/>
              <a:t>+</a:t>
            </a:r>
            <a:r>
              <a:rPr lang="cs-CZ" sz="4400" dirty="0" smtClean="0"/>
              <a:t>  3  =           </a:t>
            </a:r>
          </a:p>
          <a:p>
            <a:pPr marL="742950" indent="-742950">
              <a:buAutoNum type="arabicPlain" startAt="65"/>
            </a:pPr>
            <a:endParaRPr lang="cs-CZ" sz="4400" dirty="0"/>
          </a:p>
          <a:p>
            <a:r>
              <a:rPr lang="en-US" sz="4400" dirty="0" smtClean="0"/>
              <a:t>33 +</a:t>
            </a:r>
            <a:r>
              <a:rPr lang="cs-CZ" sz="4400" dirty="0" smtClean="0"/>
              <a:t>  20  =        </a:t>
            </a:r>
            <a:r>
              <a:rPr lang="en-US" sz="4400" dirty="0" smtClean="0"/>
              <a:t>+</a:t>
            </a:r>
            <a:r>
              <a:rPr lang="cs-CZ" sz="4400" dirty="0" smtClean="0"/>
              <a:t>  </a:t>
            </a:r>
            <a:r>
              <a:rPr lang="en-US" sz="4400" dirty="0" smtClean="0"/>
              <a:t>4</a:t>
            </a:r>
            <a:r>
              <a:rPr lang="cs-CZ" sz="4400" dirty="0" smtClean="0"/>
              <a:t>  =              </a:t>
            </a:r>
          </a:p>
          <a:p>
            <a:pPr marL="742950" indent="-742950">
              <a:buAutoNum type="arabicPlain" startAt="89"/>
            </a:pPr>
            <a:endParaRPr lang="cs-CZ" sz="4400" dirty="0"/>
          </a:p>
          <a:p>
            <a:r>
              <a:rPr lang="en-US" sz="4400" dirty="0"/>
              <a:t>2</a:t>
            </a:r>
            <a:r>
              <a:rPr lang="en-US" sz="4400" dirty="0" smtClean="0"/>
              <a:t>2</a:t>
            </a:r>
            <a:r>
              <a:rPr lang="cs-CZ" sz="4400" dirty="0" smtClean="0"/>
              <a:t>  </a:t>
            </a:r>
            <a:r>
              <a:rPr lang="en-US" sz="4400" dirty="0" smtClean="0"/>
              <a:t>+</a:t>
            </a:r>
            <a:r>
              <a:rPr lang="cs-CZ" sz="4400" dirty="0" smtClean="0"/>
              <a:t> 40  =        </a:t>
            </a:r>
            <a:r>
              <a:rPr lang="en-US" sz="4400" dirty="0" smtClean="0"/>
              <a:t>+</a:t>
            </a:r>
            <a:r>
              <a:rPr lang="cs-CZ" sz="4400" dirty="0" smtClean="0"/>
              <a:t>  5  =         </a:t>
            </a:r>
            <a:endParaRPr lang="cs-CZ" sz="4400" dirty="0"/>
          </a:p>
        </p:txBody>
      </p:sp>
      <p:sp>
        <p:nvSpPr>
          <p:cNvPr id="16" name="Obdélník 15"/>
          <p:cNvSpPr/>
          <p:nvPr/>
        </p:nvSpPr>
        <p:spPr>
          <a:xfrm>
            <a:off x="3670679" y="1955199"/>
            <a:ext cx="770384" cy="641501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112768" y="4617965"/>
            <a:ext cx="770384" cy="641501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670679" y="5949280"/>
            <a:ext cx="770384" cy="641501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670679" y="4617965"/>
            <a:ext cx="770384" cy="641501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670679" y="3217324"/>
            <a:ext cx="770384" cy="641501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6071205" y="3217323"/>
            <a:ext cx="770384" cy="641501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6071205" y="1923298"/>
            <a:ext cx="770384" cy="641501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6071205" y="5949280"/>
            <a:ext cx="770384" cy="641501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9" name="Přímá spojnice se šipkou 28"/>
          <p:cNvCxnSpPr/>
          <p:nvPr/>
        </p:nvCxnSpPr>
        <p:spPr>
          <a:xfrm>
            <a:off x="2267744" y="1628800"/>
            <a:ext cx="2880320" cy="0"/>
          </a:xfrm>
          <a:prstGeom prst="straightConnector1">
            <a:avLst/>
          </a:prstGeom>
          <a:ln w="28575">
            <a:solidFill>
              <a:schemeClr val="tx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2230519" y="2996952"/>
            <a:ext cx="2880320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>
            <a:off x="2355210" y="4379881"/>
            <a:ext cx="2880320" cy="0"/>
          </a:xfrm>
          <a:prstGeom prst="straightConnector1">
            <a:avLst/>
          </a:prstGeom>
          <a:ln w="28575">
            <a:solidFill>
              <a:schemeClr val="tx1"/>
            </a:solidFill>
            <a:prstDash val="soli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>
            <a:off x="2355210" y="5733256"/>
            <a:ext cx="2880320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16281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Vlastní 8">
            <a:hlinkClick r:id="" action="ppaction://noaction" highlightClick="1"/>
          </p:cNvPr>
          <p:cNvSpPr/>
          <p:nvPr/>
        </p:nvSpPr>
        <p:spPr>
          <a:xfrm>
            <a:off x="0" y="-27228"/>
            <a:ext cx="9165767" cy="6885228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peciální školy\AppData\Local\Microsoft\Windows\Temporary Internet Files\Content.IE5\QK0ST81U\MC9002372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916832"/>
            <a:ext cx="3845292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peciální školy\AppData\Local\Microsoft\Windows\Temporary Internet Files\Content.IE5\QK0ST81U\MC900336072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322274" y="297475"/>
            <a:ext cx="3140968" cy="2546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Speciální školy\AppData\Local\Microsoft\Windows\Temporary Internet Files\Content.IE5\QK0ST81U\MC900336072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-256934" y="266425"/>
            <a:ext cx="3100607" cy="2513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Speciální školy\AppData\Local\Microsoft\Windows\Temporary Internet Files\Content.IE5\QK0ST81U\MC900336072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-256934" y="4017471"/>
            <a:ext cx="3100607" cy="2513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Speciální školy\AppData\Local\Microsoft\Windows\Temporary Internet Files\Content.IE5\QK0ST81U\MC900336072[1].wmf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322274" y="3976231"/>
            <a:ext cx="3140968" cy="2546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635896" y="3471664"/>
            <a:ext cx="1606530" cy="76944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36+23</a:t>
            </a:r>
            <a:endParaRPr lang="cs-CZ" sz="4400" dirty="0"/>
          </a:p>
        </p:txBody>
      </p:sp>
      <p:sp>
        <p:nvSpPr>
          <p:cNvPr id="5" name="TextovéPole 4">
            <a:hlinkClick r:id="rId3" action="ppaction://hlinksldjump"/>
          </p:cNvPr>
          <p:cNvSpPr txBox="1"/>
          <p:nvPr/>
        </p:nvSpPr>
        <p:spPr>
          <a:xfrm>
            <a:off x="755573" y="980727"/>
            <a:ext cx="755335" cy="76944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57</a:t>
            </a:r>
            <a:endParaRPr lang="cs-CZ" sz="4400" dirty="0"/>
          </a:p>
        </p:txBody>
      </p:sp>
      <p:sp>
        <p:nvSpPr>
          <p:cNvPr id="12" name="TextovéPole 11">
            <a:hlinkClick r:id="rId5" action="ppaction://hlinksldjump"/>
          </p:cNvPr>
          <p:cNvSpPr txBox="1"/>
          <p:nvPr/>
        </p:nvSpPr>
        <p:spPr>
          <a:xfrm>
            <a:off x="7302081" y="4788332"/>
            <a:ext cx="755335" cy="76944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58</a:t>
            </a:r>
            <a:endParaRPr lang="cs-CZ" sz="4400" dirty="0"/>
          </a:p>
        </p:txBody>
      </p:sp>
      <p:sp>
        <p:nvSpPr>
          <p:cNvPr id="13" name="TextovéPole 12">
            <a:hlinkClick r:id="rId3" action="ppaction://hlinksldjump"/>
          </p:cNvPr>
          <p:cNvSpPr txBox="1"/>
          <p:nvPr/>
        </p:nvSpPr>
        <p:spPr>
          <a:xfrm>
            <a:off x="755573" y="4788332"/>
            <a:ext cx="755335" cy="76944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56</a:t>
            </a:r>
            <a:endParaRPr lang="cs-CZ" sz="4400" dirty="0"/>
          </a:p>
        </p:txBody>
      </p:sp>
      <p:sp>
        <p:nvSpPr>
          <p:cNvPr id="14" name="TextovéPole 13">
            <a:hlinkClick r:id="rId3" action="ppaction://hlinksldjump"/>
          </p:cNvPr>
          <p:cNvSpPr txBox="1"/>
          <p:nvPr/>
        </p:nvSpPr>
        <p:spPr>
          <a:xfrm>
            <a:off x="7380312" y="1100848"/>
            <a:ext cx="755335" cy="76944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59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621863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-27228"/>
            <a:ext cx="9165767" cy="6885228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peciální školy\AppData\Local\Microsoft\Windows\Temporary Internet Files\Content.IE5\QK0ST81U\MC9002372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916832"/>
            <a:ext cx="3845292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peciální školy\AppData\Local\Microsoft\Windows\Temporary Internet Files\Content.IE5\QK0ST81U\MC900336072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322274" y="297475"/>
            <a:ext cx="3140968" cy="2546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Speciální školy\AppData\Local\Microsoft\Windows\Temporary Internet Files\Content.IE5\QK0ST81U\MC900336072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-256934" y="266425"/>
            <a:ext cx="3100607" cy="2513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Speciální školy\AppData\Local\Microsoft\Windows\Temporary Internet Files\Content.IE5\QK0ST81U\MC900336072[1].wmf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-256934" y="4017471"/>
            <a:ext cx="3100607" cy="2513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Speciální školy\AppData\Local\Microsoft\Windows\Temporary Internet Files\Content.IE5\QK0ST81U\MC900336072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322274" y="3976231"/>
            <a:ext cx="3140968" cy="2546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635896" y="3471664"/>
            <a:ext cx="1606530" cy="76944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84+12</a:t>
            </a:r>
            <a:endParaRPr lang="cs-CZ" sz="4400" dirty="0"/>
          </a:p>
        </p:txBody>
      </p:sp>
      <p:sp>
        <p:nvSpPr>
          <p:cNvPr id="5" name="TextovéPole 4">
            <a:hlinkClick r:id="rId3" action="ppaction://hlinksldjump"/>
          </p:cNvPr>
          <p:cNvSpPr txBox="1"/>
          <p:nvPr/>
        </p:nvSpPr>
        <p:spPr>
          <a:xfrm>
            <a:off x="755573" y="980727"/>
            <a:ext cx="755335" cy="76944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dirty="0"/>
              <a:t>9</a:t>
            </a:r>
            <a:r>
              <a:rPr lang="cs-CZ" sz="4400" dirty="0" smtClean="0"/>
              <a:t>7</a:t>
            </a:r>
            <a:endParaRPr lang="cs-CZ" sz="4400" dirty="0"/>
          </a:p>
        </p:txBody>
      </p:sp>
      <p:sp>
        <p:nvSpPr>
          <p:cNvPr id="12" name="TextovéPole 11">
            <a:hlinkClick r:id="rId3" action="ppaction://hlinksldjump"/>
          </p:cNvPr>
          <p:cNvSpPr txBox="1"/>
          <p:nvPr/>
        </p:nvSpPr>
        <p:spPr>
          <a:xfrm>
            <a:off x="7302081" y="4788332"/>
            <a:ext cx="755335" cy="76944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dirty="0"/>
              <a:t>9</a:t>
            </a:r>
            <a:r>
              <a:rPr lang="cs-CZ" sz="4400" dirty="0" smtClean="0"/>
              <a:t>8</a:t>
            </a:r>
            <a:endParaRPr lang="cs-CZ" sz="4400" dirty="0"/>
          </a:p>
        </p:txBody>
      </p:sp>
      <p:sp>
        <p:nvSpPr>
          <p:cNvPr id="13" name="TextovéPole 12">
            <a:hlinkClick r:id="rId5" action="ppaction://hlinksldjump"/>
          </p:cNvPr>
          <p:cNvSpPr txBox="1"/>
          <p:nvPr/>
        </p:nvSpPr>
        <p:spPr>
          <a:xfrm>
            <a:off x="755573" y="4788332"/>
            <a:ext cx="755335" cy="76944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dirty="0"/>
              <a:t>9</a:t>
            </a:r>
            <a:r>
              <a:rPr lang="cs-CZ" sz="4400" dirty="0" smtClean="0"/>
              <a:t>6</a:t>
            </a:r>
            <a:endParaRPr lang="cs-CZ" sz="4400" dirty="0"/>
          </a:p>
        </p:txBody>
      </p:sp>
      <p:sp>
        <p:nvSpPr>
          <p:cNvPr id="14" name="TextovéPole 13">
            <a:hlinkClick r:id="rId3" action="ppaction://hlinksldjump"/>
          </p:cNvPr>
          <p:cNvSpPr txBox="1"/>
          <p:nvPr/>
        </p:nvSpPr>
        <p:spPr>
          <a:xfrm>
            <a:off x="7380312" y="1100848"/>
            <a:ext cx="755335" cy="76944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95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718527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-27228"/>
            <a:ext cx="9144000" cy="6885228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peciální školy\AppData\Local\Microsoft\Windows\Temporary Internet Files\Content.IE5\QK0ST81U\MC9002372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916832"/>
            <a:ext cx="3845292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peciální školy\AppData\Local\Microsoft\Windows\Temporary Internet Files\Content.IE5\QK0ST81U\MC900336072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322274" y="297475"/>
            <a:ext cx="3140968" cy="2546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Speciální školy\AppData\Local\Microsoft\Windows\Temporary Internet Files\Content.IE5\QK0ST81U\MC900336072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-256934" y="266425"/>
            <a:ext cx="3100607" cy="2513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Speciální školy\AppData\Local\Microsoft\Windows\Temporary Internet Files\Content.IE5\QK0ST81U\MC900336072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-256934" y="4017471"/>
            <a:ext cx="3100607" cy="2513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Speciální školy\AppData\Local\Microsoft\Windows\Temporary Internet Files\Content.IE5\QK0ST81U\MC900336072[1].wmf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322274" y="3976231"/>
            <a:ext cx="3140968" cy="2546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635896" y="3471664"/>
            <a:ext cx="1606530" cy="76944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62+36</a:t>
            </a:r>
            <a:endParaRPr lang="cs-CZ" sz="4400" dirty="0"/>
          </a:p>
        </p:txBody>
      </p:sp>
      <p:sp>
        <p:nvSpPr>
          <p:cNvPr id="5" name="TextovéPole 4">
            <a:hlinkClick r:id="rId3" action="ppaction://hlinksldjump"/>
          </p:cNvPr>
          <p:cNvSpPr txBox="1"/>
          <p:nvPr/>
        </p:nvSpPr>
        <p:spPr>
          <a:xfrm>
            <a:off x="755573" y="980727"/>
            <a:ext cx="755335" cy="76944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dirty="0"/>
              <a:t>9</a:t>
            </a:r>
            <a:r>
              <a:rPr lang="cs-CZ" sz="4400" dirty="0" smtClean="0"/>
              <a:t>7</a:t>
            </a:r>
            <a:endParaRPr lang="cs-CZ" sz="4400" dirty="0"/>
          </a:p>
        </p:txBody>
      </p:sp>
      <p:sp>
        <p:nvSpPr>
          <p:cNvPr id="12" name="TextovéPole 11">
            <a:hlinkClick r:id="rId5" action="ppaction://hlinksldjump"/>
          </p:cNvPr>
          <p:cNvSpPr txBox="1"/>
          <p:nvPr/>
        </p:nvSpPr>
        <p:spPr>
          <a:xfrm>
            <a:off x="7302081" y="4788332"/>
            <a:ext cx="755335" cy="76944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dirty="0"/>
              <a:t>9</a:t>
            </a:r>
            <a:r>
              <a:rPr lang="cs-CZ" sz="4400" dirty="0" smtClean="0"/>
              <a:t>8</a:t>
            </a:r>
            <a:endParaRPr lang="cs-CZ" sz="4400" dirty="0"/>
          </a:p>
        </p:txBody>
      </p:sp>
      <p:sp>
        <p:nvSpPr>
          <p:cNvPr id="13" name="TextovéPole 12">
            <a:hlinkClick r:id="rId3" action="ppaction://hlinksldjump"/>
          </p:cNvPr>
          <p:cNvSpPr txBox="1"/>
          <p:nvPr/>
        </p:nvSpPr>
        <p:spPr>
          <a:xfrm>
            <a:off x="755573" y="4788332"/>
            <a:ext cx="755335" cy="76944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dirty="0"/>
              <a:t>9</a:t>
            </a:r>
            <a:r>
              <a:rPr lang="cs-CZ" sz="4400" dirty="0" smtClean="0"/>
              <a:t>6</a:t>
            </a:r>
            <a:endParaRPr lang="cs-CZ" sz="4400" dirty="0"/>
          </a:p>
        </p:txBody>
      </p:sp>
      <p:sp>
        <p:nvSpPr>
          <p:cNvPr id="14" name="TextovéPole 13">
            <a:hlinkClick r:id="rId3" action="ppaction://hlinksldjump"/>
          </p:cNvPr>
          <p:cNvSpPr txBox="1"/>
          <p:nvPr/>
        </p:nvSpPr>
        <p:spPr>
          <a:xfrm>
            <a:off x="7380312" y="1100848"/>
            <a:ext cx="755335" cy="76944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dirty="0"/>
              <a:t>9</a:t>
            </a:r>
            <a:r>
              <a:rPr lang="cs-CZ" sz="4400" dirty="0" smtClean="0"/>
              <a:t>9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718527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-27228"/>
            <a:ext cx="9165767" cy="6885228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peciální školy\AppData\Local\Microsoft\Windows\Temporary Internet Files\Content.IE5\QK0ST81U\MC9002372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916832"/>
            <a:ext cx="3845292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peciální školy\AppData\Local\Microsoft\Windows\Temporary Internet Files\Content.IE5\QK0ST81U\MC900336072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322274" y="297475"/>
            <a:ext cx="3140968" cy="2546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Speciální školy\AppData\Local\Microsoft\Windows\Temporary Internet Files\Content.IE5\QK0ST81U\MC900336072[1].wmf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-256934" y="266425"/>
            <a:ext cx="3100607" cy="2513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Speciální školy\AppData\Local\Microsoft\Windows\Temporary Internet Files\Content.IE5\QK0ST81U\MC900336072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-256934" y="4017471"/>
            <a:ext cx="3100607" cy="2513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Speciální školy\AppData\Local\Microsoft\Windows\Temporary Internet Files\Content.IE5\QK0ST81U\MC900336072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322274" y="3976231"/>
            <a:ext cx="3140968" cy="2546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635896" y="3471664"/>
            <a:ext cx="1606530" cy="76944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25+73</a:t>
            </a:r>
            <a:endParaRPr lang="cs-CZ" sz="4400" dirty="0"/>
          </a:p>
        </p:txBody>
      </p:sp>
      <p:sp>
        <p:nvSpPr>
          <p:cNvPr id="5" name="TextovéPole 4">
            <a:hlinkClick r:id="rId5" action="ppaction://hlinksldjump"/>
          </p:cNvPr>
          <p:cNvSpPr txBox="1"/>
          <p:nvPr/>
        </p:nvSpPr>
        <p:spPr>
          <a:xfrm>
            <a:off x="755573" y="980727"/>
            <a:ext cx="755335" cy="76944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98</a:t>
            </a:r>
            <a:endParaRPr lang="cs-CZ" sz="4400" dirty="0"/>
          </a:p>
        </p:txBody>
      </p:sp>
      <p:sp>
        <p:nvSpPr>
          <p:cNvPr id="12" name="TextovéPole 11">
            <a:hlinkClick r:id="rId3" action="ppaction://hlinksldjump"/>
          </p:cNvPr>
          <p:cNvSpPr txBox="1"/>
          <p:nvPr/>
        </p:nvSpPr>
        <p:spPr>
          <a:xfrm>
            <a:off x="7302081" y="4788332"/>
            <a:ext cx="755335" cy="76944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97</a:t>
            </a:r>
            <a:endParaRPr lang="cs-CZ" sz="4400" dirty="0"/>
          </a:p>
        </p:txBody>
      </p:sp>
      <p:sp>
        <p:nvSpPr>
          <p:cNvPr id="13" name="TextovéPole 12">
            <a:hlinkClick r:id="rId3" action="ppaction://hlinksldjump"/>
          </p:cNvPr>
          <p:cNvSpPr txBox="1"/>
          <p:nvPr/>
        </p:nvSpPr>
        <p:spPr>
          <a:xfrm>
            <a:off x="755573" y="4788332"/>
            <a:ext cx="755335" cy="76944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dirty="0"/>
              <a:t>9</a:t>
            </a:r>
            <a:r>
              <a:rPr lang="cs-CZ" sz="4400" dirty="0" smtClean="0"/>
              <a:t>6</a:t>
            </a:r>
            <a:endParaRPr lang="cs-CZ" sz="4400" dirty="0"/>
          </a:p>
        </p:txBody>
      </p:sp>
      <p:sp>
        <p:nvSpPr>
          <p:cNvPr id="14" name="TextovéPole 13">
            <a:hlinkClick r:id="rId3" action="ppaction://hlinksldjump"/>
          </p:cNvPr>
          <p:cNvSpPr txBox="1"/>
          <p:nvPr/>
        </p:nvSpPr>
        <p:spPr>
          <a:xfrm>
            <a:off x="7380312" y="1100848"/>
            <a:ext cx="755335" cy="76944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dirty="0"/>
              <a:t>9</a:t>
            </a:r>
            <a:r>
              <a:rPr lang="cs-CZ" sz="4400" dirty="0" smtClean="0"/>
              <a:t>9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718527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-27228"/>
            <a:ext cx="9144000" cy="6885228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peciální školy\AppData\Local\Microsoft\Windows\Temporary Internet Files\Content.IE5\QK0ST81U\MC9002372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916832"/>
            <a:ext cx="3845292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peciální školy\AppData\Local\Microsoft\Windows\Temporary Internet Files\Content.IE5\QK0ST81U\MC900336072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322274" y="297475"/>
            <a:ext cx="3140968" cy="2546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Speciální školy\AppData\Local\Microsoft\Windows\Temporary Internet Files\Content.IE5\QK0ST81U\MC900336072[1].wmf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-256934" y="266425"/>
            <a:ext cx="3100607" cy="2513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Speciální školy\AppData\Local\Microsoft\Windows\Temporary Internet Files\Content.IE5\QK0ST81U\MC900336072[1].wmf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-256934" y="4017471"/>
            <a:ext cx="3100607" cy="2513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Speciální školy\AppData\Local\Microsoft\Windows\Temporary Internet Files\Content.IE5\QK0ST81U\MC900336072[1].wmf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322274" y="3976231"/>
            <a:ext cx="3140968" cy="2546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635896" y="3471664"/>
            <a:ext cx="1606530" cy="76944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17+81</a:t>
            </a:r>
            <a:endParaRPr lang="cs-CZ" sz="4400" dirty="0"/>
          </a:p>
        </p:txBody>
      </p:sp>
      <p:sp>
        <p:nvSpPr>
          <p:cNvPr id="5" name="TextovéPole 4">
            <a:hlinkClick r:id="rId5" action="ppaction://hlinksldjump"/>
          </p:cNvPr>
          <p:cNvSpPr txBox="1"/>
          <p:nvPr/>
        </p:nvSpPr>
        <p:spPr>
          <a:xfrm>
            <a:off x="755573" y="980727"/>
            <a:ext cx="755335" cy="76944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dirty="0"/>
              <a:t>9</a:t>
            </a:r>
            <a:r>
              <a:rPr lang="cs-CZ" sz="4400" dirty="0" smtClean="0"/>
              <a:t>7</a:t>
            </a:r>
            <a:endParaRPr lang="cs-CZ" sz="4400" dirty="0"/>
          </a:p>
        </p:txBody>
      </p:sp>
      <p:sp>
        <p:nvSpPr>
          <p:cNvPr id="12" name="TextovéPole 11">
            <a:hlinkClick r:id="rId5" action="ppaction://hlinksldjump"/>
          </p:cNvPr>
          <p:cNvSpPr txBox="1"/>
          <p:nvPr/>
        </p:nvSpPr>
        <p:spPr>
          <a:xfrm>
            <a:off x="7302081" y="4788332"/>
            <a:ext cx="755335" cy="76944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89</a:t>
            </a:r>
            <a:endParaRPr lang="cs-CZ" sz="4400" dirty="0"/>
          </a:p>
        </p:txBody>
      </p:sp>
      <p:sp>
        <p:nvSpPr>
          <p:cNvPr id="13" name="TextovéPole 12">
            <a:hlinkClick r:id="rId5" action="ppaction://hlinksldjump"/>
          </p:cNvPr>
          <p:cNvSpPr txBox="1"/>
          <p:nvPr/>
        </p:nvSpPr>
        <p:spPr>
          <a:xfrm>
            <a:off x="755573" y="4788332"/>
            <a:ext cx="755335" cy="76944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dirty="0"/>
              <a:t>9</a:t>
            </a:r>
            <a:r>
              <a:rPr lang="cs-CZ" sz="4400" dirty="0" smtClean="0"/>
              <a:t>6</a:t>
            </a:r>
            <a:endParaRPr lang="cs-CZ" sz="4400" dirty="0"/>
          </a:p>
        </p:txBody>
      </p:sp>
      <p:sp>
        <p:nvSpPr>
          <p:cNvPr id="14" name="TextovéPole 13">
            <a:hlinkClick r:id="rId3" action="ppaction://hlinksldjump"/>
          </p:cNvPr>
          <p:cNvSpPr txBox="1"/>
          <p:nvPr/>
        </p:nvSpPr>
        <p:spPr>
          <a:xfrm>
            <a:off x="7380312" y="1100848"/>
            <a:ext cx="755335" cy="76944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98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718527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-27228"/>
            <a:ext cx="9144000" cy="6885228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peciální školy\AppData\Local\Microsoft\Windows\Temporary Internet Files\Content.IE5\QK0ST81U\MC9002372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916832"/>
            <a:ext cx="3845292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peciální školy\AppData\Local\Microsoft\Windows\Temporary Internet Files\Content.IE5\QK0ST81U\MC900336072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322274" y="297475"/>
            <a:ext cx="3140968" cy="2546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Speciální školy\AppData\Local\Microsoft\Windows\Temporary Internet Files\Content.IE5\QK0ST81U\MC900336072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-256934" y="266425"/>
            <a:ext cx="3100607" cy="2513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Speciální školy\AppData\Local\Microsoft\Windows\Temporary Internet Files\Content.IE5\QK0ST81U\MC900336072[1].wmf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-256934" y="4017471"/>
            <a:ext cx="3100607" cy="2513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Speciální školy\AppData\Local\Microsoft\Windows\Temporary Internet Files\Content.IE5\QK0ST81U\MC900336072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322274" y="3976231"/>
            <a:ext cx="3140968" cy="2546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635896" y="3471664"/>
            <a:ext cx="1606530" cy="76944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43+43</a:t>
            </a:r>
            <a:endParaRPr lang="cs-CZ" sz="4400" dirty="0"/>
          </a:p>
        </p:txBody>
      </p:sp>
      <p:sp>
        <p:nvSpPr>
          <p:cNvPr id="5" name="TextovéPole 4">
            <a:hlinkClick r:id="rId3" action="ppaction://hlinksldjump"/>
          </p:cNvPr>
          <p:cNvSpPr txBox="1"/>
          <p:nvPr/>
        </p:nvSpPr>
        <p:spPr>
          <a:xfrm>
            <a:off x="755573" y="980727"/>
            <a:ext cx="755335" cy="76944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dirty="0"/>
              <a:t>8</a:t>
            </a:r>
            <a:r>
              <a:rPr lang="cs-CZ" sz="4400" dirty="0" smtClean="0"/>
              <a:t>7</a:t>
            </a:r>
            <a:endParaRPr lang="cs-CZ" sz="4400" dirty="0"/>
          </a:p>
        </p:txBody>
      </p:sp>
      <p:sp>
        <p:nvSpPr>
          <p:cNvPr id="12" name="TextovéPole 11">
            <a:hlinkClick r:id="rId3" action="ppaction://hlinksldjump"/>
          </p:cNvPr>
          <p:cNvSpPr txBox="1"/>
          <p:nvPr/>
        </p:nvSpPr>
        <p:spPr>
          <a:xfrm>
            <a:off x="7302081" y="4788332"/>
            <a:ext cx="755335" cy="76944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dirty="0"/>
              <a:t>6</a:t>
            </a:r>
            <a:r>
              <a:rPr lang="cs-CZ" sz="4400" dirty="0" smtClean="0"/>
              <a:t>8</a:t>
            </a:r>
            <a:endParaRPr lang="cs-CZ" sz="4400" dirty="0"/>
          </a:p>
        </p:txBody>
      </p:sp>
      <p:sp>
        <p:nvSpPr>
          <p:cNvPr id="13" name="TextovéPole 12">
            <a:hlinkClick r:id="rId5" action="ppaction://hlinksldjump"/>
          </p:cNvPr>
          <p:cNvSpPr txBox="1"/>
          <p:nvPr/>
        </p:nvSpPr>
        <p:spPr>
          <a:xfrm>
            <a:off x="755573" y="4788332"/>
            <a:ext cx="755335" cy="76944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dirty="0"/>
              <a:t>8</a:t>
            </a:r>
            <a:r>
              <a:rPr lang="cs-CZ" sz="4400" dirty="0" smtClean="0"/>
              <a:t>6</a:t>
            </a:r>
            <a:endParaRPr lang="cs-CZ" sz="4400" dirty="0"/>
          </a:p>
        </p:txBody>
      </p:sp>
      <p:sp>
        <p:nvSpPr>
          <p:cNvPr id="14" name="TextovéPole 13">
            <a:hlinkClick r:id="rId3" action="ppaction://hlinksldjump"/>
          </p:cNvPr>
          <p:cNvSpPr txBox="1"/>
          <p:nvPr/>
        </p:nvSpPr>
        <p:spPr>
          <a:xfrm>
            <a:off x="7380312" y="1100848"/>
            <a:ext cx="755335" cy="76944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dirty="0"/>
              <a:t>6</a:t>
            </a:r>
            <a:r>
              <a:rPr lang="cs-CZ" sz="4400" dirty="0" smtClean="0"/>
              <a:t>9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718527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-27228"/>
            <a:ext cx="9144000" cy="6885228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peciální školy\AppData\Local\Microsoft\Windows\Temporary Internet Files\Content.IE5\QK0ST81U\MC9002372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916832"/>
            <a:ext cx="3845292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peciální školy\AppData\Local\Microsoft\Windows\Temporary Internet Files\Content.IE5\QK0ST81U\MC900336072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322274" y="297475"/>
            <a:ext cx="3140968" cy="2546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Speciální školy\AppData\Local\Microsoft\Windows\Temporary Internet Files\Content.IE5\QK0ST81U\MC900336072[1].wmf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-256934" y="266425"/>
            <a:ext cx="3100607" cy="2513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Speciální školy\AppData\Local\Microsoft\Windows\Temporary Internet Files\Content.IE5\QK0ST81U\MC900336072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-256934" y="4017471"/>
            <a:ext cx="3100607" cy="2513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Speciální školy\AppData\Local\Microsoft\Windows\Temporary Internet Files\Content.IE5\QK0ST81U\MC900336072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322274" y="3976231"/>
            <a:ext cx="3140968" cy="2546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635896" y="3471664"/>
            <a:ext cx="1606530" cy="76944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58+21</a:t>
            </a:r>
            <a:endParaRPr lang="cs-CZ" sz="4400" dirty="0"/>
          </a:p>
        </p:txBody>
      </p:sp>
      <p:sp>
        <p:nvSpPr>
          <p:cNvPr id="5" name="TextovéPole 4">
            <a:hlinkClick r:id="rId5" action="ppaction://hlinksldjump"/>
          </p:cNvPr>
          <p:cNvSpPr txBox="1"/>
          <p:nvPr/>
        </p:nvSpPr>
        <p:spPr>
          <a:xfrm>
            <a:off x="755573" y="980727"/>
            <a:ext cx="755335" cy="76944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79</a:t>
            </a:r>
            <a:endParaRPr lang="cs-CZ" sz="4400" dirty="0"/>
          </a:p>
        </p:txBody>
      </p:sp>
      <p:sp>
        <p:nvSpPr>
          <p:cNvPr id="12" name="TextovéPole 11">
            <a:hlinkClick r:id="rId3" action="ppaction://hlinksldjump"/>
          </p:cNvPr>
          <p:cNvSpPr txBox="1"/>
          <p:nvPr/>
        </p:nvSpPr>
        <p:spPr>
          <a:xfrm>
            <a:off x="7302081" y="4788332"/>
            <a:ext cx="755335" cy="76944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dirty="0"/>
              <a:t>7</a:t>
            </a:r>
            <a:r>
              <a:rPr lang="cs-CZ" sz="4400" dirty="0" smtClean="0"/>
              <a:t>8</a:t>
            </a:r>
            <a:endParaRPr lang="cs-CZ" sz="4400" dirty="0"/>
          </a:p>
        </p:txBody>
      </p:sp>
      <p:sp>
        <p:nvSpPr>
          <p:cNvPr id="13" name="TextovéPole 12">
            <a:hlinkClick r:id="rId3" action="ppaction://hlinksldjump"/>
          </p:cNvPr>
          <p:cNvSpPr txBox="1"/>
          <p:nvPr/>
        </p:nvSpPr>
        <p:spPr>
          <a:xfrm>
            <a:off x="755573" y="4788332"/>
            <a:ext cx="755335" cy="76944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dirty="0"/>
              <a:t>7</a:t>
            </a:r>
            <a:r>
              <a:rPr lang="cs-CZ" sz="4400" dirty="0" smtClean="0"/>
              <a:t>6</a:t>
            </a:r>
            <a:endParaRPr lang="cs-CZ" sz="4400" dirty="0"/>
          </a:p>
        </p:txBody>
      </p:sp>
      <p:sp>
        <p:nvSpPr>
          <p:cNvPr id="14" name="TextovéPole 13">
            <a:hlinkClick r:id="rId3" action="ppaction://hlinksldjump"/>
          </p:cNvPr>
          <p:cNvSpPr txBox="1"/>
          <p:nvPr/>
        </p:nvSpPr>
        <p:spPr>
          <a:xfrm>
            <a:off x="7380312" y="1100848"/>
            <a:ext cx="755335" cy="76944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97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718527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-27228"/>
            <a:ext cx="9144000" cy="6885228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peciální školy\AppData\Local\Microsoft\Windows\Temporary Internet Files\Content.IE5\QK0ST81U\MC9002372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916832"/>
            <a:ext cx="3845292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peciální školy\AppData\Local\Microsoft\Windows\Temporary Internet Files\Content.IE5\QK0ST81U\MC900336072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322274" y="297475"/>
            <a:ext cx="3140968" cy="2546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Speciální školy\AppData\Local\Microsoft\Windows\Temporary Internet Files\Content.IE5\QK0ST81U\MC900336072[1].wmf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-256934" y="266425"/>
            <a:ext cx="3100607" cy="2513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Speciální školy\AppData\Local\Microsoft\Windows\Temporary Internet Files\Content.IE5\QK0ST81U\MC900336072[1].wmf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-256934" y="4017471"/>
            <a:ext cx="3100607" cy="2513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Speciální školy\AppData\Local\Microsoft\Windows\Temporary Internet Files\Content.IE5\QK0ST81U\MC900336072[1].wmf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322274" y="3976231"/>
            <a:ext cx="3140968" cy="2546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635896" y="3471664"/>
            <a:ext cx="1606530" cy="76944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24+65</a:t>
            </a:r>
            <a:endParaRPr lang="cs-CZ" sz="4400" dirty="0"/>
          </a:p>
        </p:txBody>
      </p:sp>
      <p:sp>
        <p:nvSpPr>
          <p:cNvPr id="5" name="TextovéPole 4">
            <a:hlinkClick r:id="rId5" action="ppaction://hlinksldjump"/>
          </p:cNvPr>
          <p:cNvSpPr txBox="1"/>
          <p:nvPr/>
        </p:nvSpPr>
        <p:spPr>
          <a:xfrm>
            <a:off x="755573" y="980727"/>
            <a:ext cx="755335" cy="76944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dirty="0"/>
              <a:t>8</a:t>
            </a:r>
            <a:r>
              <a:rPr lang="cs-CZ" sz="4400" dirty="0" smtClean="0"/>
              <a:t>7</a:t>
            </a:r>
            <a:endParaRPr lang="cs-CZ" sz="4400" dirty="0"/>
          </a:p>
        </p:txBody>
      </p:sp>
      <p:sp>
        <p:nvSpPr>
          <p:cNvPr id="12" name="TextovéPole 11">
            <a:hlinkClick r:id="rId5" action="ppaction://hlinksldjump"/>
          </p:cNvPr>
          <p:cNvSpPr txBox="1"/>
          <p:nvPr/>
        </p:nvSpPr>
        <p:spPr>
          <a:xfrm>
            <a:off x="7302081" y="4788332"/>
            <a:ext cx="755335" cy="76944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dirty="0"/>
              <a:t>9</a:t>
            </a:r>
            <a:r>
              <a:rPr lang="cs-CZ" sz="4400" dirty="0" smtClean="0"/>
              <a:t>8</a:t>
            </a:r>
            <a:endParaRPr lang="cs-CZ" sz="4400" dirty="0"/>
          </a:p>
        </p:txBody>
      </p:sp>
      <p:sp>
        <p:nvSpPr>
          <p:cNvPr id="13" name="TextovéPole 12">
            <a:hlinkClick r:id="rId5" action="ppaction://hlinksldjump"/>
          </p:cNvPr>
          <p:cNvSpPr txBox="1"/>
          <p:nvPr/>
        </p:nvSpPr>
        <p:spPr>
          <a:xfrm>
            <a:off x="755573" y="4788332"/>
            <a:ext cx="755335" cy="76944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dirty="0"/>
              <a:t>8</a:t>
            </a:r>
            <a:r>
              <a:rPr lang="cs-CZ" sz="4400" dirty="0" smtClean="0"/>
              <a:t>6</a:t>
            </a:r>
            <a:endParaRPr lang="cs-CZ" sz="4400" dirty="0"/>
          </a:p>
        </p:txBody>
      </p:sp>
      <p:sp>
        <p:nvSpPr>
          <p:cNvPr id="14" name="TextovéPole 13">
            <a:hlinkClick r:id="rId3" action="ppaction://hlinksldjump"/>
          </p:cNvPr>
          <p:cNvSpPr txBox="1"/>
          <p:nvPr/>
        </p:nvSpPr>
        <p:spPr>
          <a:xfrm>
            <a:off x="7380312" y="1100848"/>
            <a:ext cx="755335" cy="76944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dirty="0"/>
              <a:t>8</a:t>
            </a:r>
            <a:r>
              <a:rPr lang="cs-CZ" sz="4400" dirty="0" smtClean="0"/>
              <a:t>9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718527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-27228"/>
            <a:ext cx="9144000" cy="6885228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peciální školy\AppData\Local\Microsoft\Windows\Temporary Internet Files\Content.IE5\QK0ST81U\MC9002372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916832"/>
            <a:ext cx="3845292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peciální školy\AppData\Local\Microsoft\Windows\Temporary Internet Files\Content.IE5\QK0ST81U\MC900336072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322274" y="297475"/>
            <a:ext cx="3140968" cy="2546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Speciální školy\AppData\Local\Microsoft\Windows\Temporary Internet Files\Content.IE5\QK0ST81U\MC900336072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-256934" y="266425"/>
            <a:ext cx="3100607" cy="2513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Speciální školy\AppData\Local\Microsoft\Windows\Temporary Internet Files\Content.IE5\QK0ST81U\MC900336072[1].wmf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-256934" y="4017471"/>
            <a:ext cx="3100607" cy="2513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Speciální školy\AppData\Local\Microsoft\Windows\Temporary Internet Files\Content.IE5\QK0ST81U\MC900336072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322274" y="3976231"/>
            <a:ext cx="3140968" cy="2546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635896" y="3471664"/>
            <a:ext cx="1606530" cy="76944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32+44</a:t>
            </a:r>
            <a:endParaRPr lang="cs-CZ" sz="4400" dirty="0"/>
          </a:p>
        </p:txBody>
      </p:sp>
      <p:sp>
        <p:nvSpPr>
          <p:cNvPr id="5" name="TextovéPole 4">
            <a:hlinkClick r:id="rId3" action="ppaction://hlinksldjump"/>
          </p:cNvPr>
          <p:cNvSpPr txBox="1"/>
          <p:nvPr/>
        </p:nvSpPr>
        <p:spPr>
          <a:xfrm>
            <a:off x="755573" y="980727"/>
            <a:ext cx="755335" cy="76944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dirty="0"/>
              <a:t>7</a:t>
            </a:r>
            <a:r>
              <a:rPr lang="cs-CZ" sz="4400" dirty="0" smtClean="0"/>
              <a:t>7</a:t>
            </a:r>
            <a:endParaRPr lang="cs-CZ" sz="4400" dirty="0"/>
          </a:p>
        </p:txBody>
      </p:sp>
      <p:sp>
        <p:nvSpPr>
          <p:cNvPr id="12" name="TextovéPole 11">
            <a:hlinkClick r:id="rId5" action="ppaction://hlinksldjump"/>
          </p:cNvPr>
          <p:cNvSpPr txBox="1"/>
          <p:nvPr/>
        </p:nvSpPr>
        <p:spPr>
          <a:xfrm>
            <a:off x="7302081" y="4788332"/>
            <a:ext cx="755335" cy="76944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dirty="0"/>
              <a:t>6</a:t>
            </a:r>
            <a:r>
              <a:rPr lang="cs-CZ" sz="4400" dirty="0" smtClean="0"/>
              <a:t>7</a:t>
            </a:r>
            <a:endParaRPr lang="cs-CZ" sz="4400" dirty="0"/>
          </a:p>
        </p:txBody>
      </p:sp>
      <p:sp>
        <p:nvSpPr>
          <p:cNvPr id="13" name="TextovéPole 12">
            <a:hlinkClick r:id="rId5" action="ppaction://hlinksldjump"/>
          </p:cNvPr>
          <p:cNvSpPr txBox="1"/>
          <p:nvPr/>
        </p:nvSpPr>
        <p:spPr>
          <a:xfrm>
            <a:off x="755573" y="4788332"/>
            <a:ext cx="755335" cy="76944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dirty="0"/>
              <a:t>7</a:t>
            </a:r>
            <a:r>
              <a:rPr lang="cs-CZ" sz="4400" dirty="0" smtClean="0"/>
              <a:t>6</a:t>
            </a:r>
            <a:endParaRPr lang="cs-CZ" sz="4400" dirty="0"/>
          </a:p>
        </p:txBody>
      </p:sp>
      <p:sp>
        <p:nvSpPr>
          <p:cNvPr id="14" name="TextovéPole 13">
            <a:hlinkClick r:id="rId3" action="ppaction://hlinksldjump"/>
          </p:cNvPr>
          <p:cNvSpPr txBox="1"/>
          <p:nvPr/>
        </p:nvSpPr>
        <p:spPr>
          <a:xfrm>
            <a:off x="7380312" y="1100848"/>
            <a:ext cx="755335" cy="76944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dirty="0"/>
              <a:t>7</a:t>
            </a:r>
            <a:r>
              <a:rPr lang="cs-CZ" sz="4400" dirty="0" smtClean="0"/>
              <a:t>9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718527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-27228"/>
            <a:ext cx="9165767" cy="6885228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peciální školy\AppData\Local\Microsoft\Windows\Temporary Internet Files\Content.IE5\QK0ST81U\MC9002372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916832"/>
            <a:ext cx="3845292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peciální školy\AppData\Local\Microsoft\Windows\Temporary Internet Files\Content.IE5\QK0ST81U\MC900336072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322274" y="297475"/>
            <a:ext cx="3140968" cy="2546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Speciální školy\AppData\Local\Microsoft\Windows\Temporary Internet Files\Content.IE5\QK0ST81U\MC900336072[1].wmf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-256934" y="266425"/>
            <a:ext cx="3100607" cy="2513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Speciální školy\AppData\Local\Microsoft\Windows\Temporary Internet Files\Content.IE5\QK0ST81U\MC900336072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-256934" y="4017471"/>
            <a:ext cx="3100607" cy="2513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Speciální školy\AppData\Local\Microsoft\Windows\Temporary Internet Files\Content.IE5\QK0ST81U\MC900336072[1].wmf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322274" y="3976231"/>
            <a:ext cx="3140968" cy="2546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635896" y="3471664"/>
            <a:ext cx="1606530" cy="76944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4400" dirty="0" smtClean="0"/>
              <a:t>75+22</a:t>
            </a:r>
            <a:endParaRPr lang="cs-CZ" sz="4400" dirty="0"/>
          </a:p>
        </p:txBody>
      </p:sp>
      <p:sp>
        <p:nvSpPr>
          <p:cNvPr id="5" name="TextovéPole 4">
            <a:hlinkClick r:id="rId5" action="ppaction://hlinksldjump"/>
          </p:cNvPr>
          <p:cNvSpPr txBox="1"/>
          <p:nvPr/>
        </p:nvSpPr>
        <p:spPr>
          <a:xfrm>
            <a:off x="755573" y="980727"/>
            <a:ext cx="755335" cy="76944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dirty="0"/>
              <a:t>9</a:t>
            </a:r>
            <a:r>
              <a:rPr lang="cs-CZ" sz="4400" dirty="0" smtClean="0"/>
              <a:t>7</a:t>
            </a:r>
            <a:endParaRPr lang="cs-CZ" sz="4400" dirty="0"/>
          </a:p>
        </p:txBody>
      </p:sp>
      <p:sp>
        <p:nvSpPr>
          <p:cNvPr id="12" name="TextovéPole 11">
            <a:hlinkClick r:id="rId3" action="ppaction://hlinksldjump"/>
          </p:cNvPr>
          <p:cNvSpPr txBox="1"/>
          <p:nvPr/>
        </p:nvSpPr>
        <p:spPr>
          <a:xfrm>
            <a:off x="7302081" y="4788332"/>
            <a:ext cx="755335" cy="76944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dirty="0"/>
              <a:t>7</a:t>
            </a:r>
            <a:r>
              <a:rPr lang="cs-CZ" sz="4400" dirty="0" smtClean="0"/>
              <a:t>8</a:t>
            </a:r>
            <a:endParaRPr lang="cs-CZ" sz="4400" dirty="0"/>
          </a:p>
        </p:txBody>
      </p:sp>
      <p:sp>
        <p:nvSpPr>
          <p:cNvPr id="13" name="TextovéPole 12">
            <a:hlinkClick r:id="rId3" action="ppaction://hlinksldjump"/>
          </p:cNvPr>
          <p:cNvSpPr txBox="1"/>
          <p:nvPr/>
        </p:nvSpPr>
        <p:spPr>
          <a:xfrm>
            <a:off x="755573" y="4788332"/>
            <a:ext cx="755335" cy="76944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dirty="0"/>
              <a:t>9</a:t>
            </a:r>
            <a:r>
              <a:rPr lang="cs-CZ" sz="4400" dirty="0" smtClean="0"/>
              <a:t>6</a:t>
            </a:r>
            <a:endParaRPr lang="cs-CZ" sz="4400" dirty="0"/>
          </a:p>
        </p:txBody>
      </p:sp>
      <p:sp>
        <p:nvSpPr>
          <p:cNvPr id="14" name="TextovéPole 13">
            <a:hlinkClick r:id="rId3" action="ppaction://hlinksldjump"/>
          </p:cNvPr>
          <p:cNvSpPr txBox="1"/>
          <p:nvPr/>
        </p:nvSpPr>
        <p:spPr>
          <a:xfrm>
            <a:off x="7380312" y="1100848"/>
            <a:ext cx="755335" cy="76944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4400" dirty="0"/>
              <a:t>7</a:t>
            </a:r>
            <a:r>
              <a:rPr lang="cs-CZ" sz="4400" dirty="0" smtClean="0"/>
              <a:t>9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718527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Ne, ne zkus to znova.</a:t>
            </a:r>
            <a:endParaRPr lang="cs-CZ" dirty="0"/>
          </a:p>
        </p:txBody>
      </p:sp>
      <p:pic>
        <p:nvPicPr>
          <p:cNvPr id="2050" name="Picture 2" descr="C:\Users\Speciální školy\AppData\Local\Microsoft\Windows\Temporary Internet Files\Content.IE5\EDOEA00U\MP90044836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251248"/>
            <a:ext cx="3726160" cy="5589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lačítko akce: Zpět nebo Předchozí 2">
            <a:hlinkClick r:id="" action="ppaction://hlinkshowjump?jump=lastslideviewed" highlightClick="1"/>
          </p:cNvPr>
          <p:cNvSpPr/>
          <p:nvPr/>
        </p:nvSpPr>
        <p:spPr>
          <a:xfrm>
            <a:off x="7668344" y="5472402"/>
            <a:ext cx="1042416" cy="1042416"/>
          </a:xfrm>
          <a:prstGeom prst="actionButtonBackPreviou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1332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Výtečně, jsi šikula!</a:t>
            </a:r>
            <a:endParaRPr lang="cs-CZ" dirty="0"/>
          </a:p>
        </p:txBody>
      </p:sp>
      <p:pic>
        <p:nvPicPr>
          <p:cNvPr id="3074" name="Picture 2" descr="C:\Users\Speciální školy\AppData\Local\Microsoft\Windows\Temporary Internet Files\Content.IE5\QK0ST81U\MP90044874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621338"/>
            <a:ext cx="6372200" cy="4779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6504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Procvičené příklady přepiš do sešitu a vypočítej je ještě jednou.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dirty="0" smtClean="0"/>
              <a:t>36 + 23</a:t>
            </a:r>
          </a:p>
          <a:p>
            <a:pPr marL="0" indent="0" algn="ctr">
              <a:buNone/>
            </a:pPr>
            <a:r>
              <a:rPr lang="cs-CZ" sz="4400" dirty="0" smtClean="0"/>
              <a:t>84 + 12</a:t>
            </a:r>
          </a:p>
          <a:p>
            <a:pPr marL="0" indent="0" algn="ctr">
              <a:buNone/>
            </a:pPr>
            <a:r>
              <a:rPr lang="cs-CZ" sz="4400" dirty="0" smtClean="0"/>
              <a:t>62 + 36  </a:t>
            </a:r>
          </a:p>
          <a:p>
            <a:pPr marL="0" indent="0" algn="ctr">
              <a:buNone/>
            </a:pPr>
            <a:r>
              <a:rPr lang="cs-CZ" sz="4400" dirty="0" smtClean="0"/>
              <a:t>25 + 73</a:t>
            </a:r>
          </a:p>
          <a:p>
            <a:pPr marL="0" indent="0" algn="ctr">
              <a:buNone/>
            </a:pPr>
            <a:r>
              <a:rPr lang="cs-CZ" sz="4400" dirty="0" smtClean="0"/>
              <a:t>17 + 21</a:t>
            </a:r>
            <a:endParaRPr lang="cs-CZ" sz="4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dirty="0" smtClean="0"/>
              <a:t>43 + 43</a:t>
            </a:r>
          </a:p>
          <a:p>
            <a:pPr marL="0" indent="0" algn="ctr">
              <a:buNone/>
            </a:pPr>
            <a:r>
              <a:rPr lang="cs-CZ" sz="4400" dirty="0" smtClean="0"/>
              <a:t>58 + 21</a:t>
            </a:r>
          </a:p>
          <a:p>
            <a:pPr marL="0" indent="0" algn="ctr">
              <a:buNone/>
            </a:pPr>
            <a:r>
              <a:rPr lang="cs-CZ" sz="4400" dirty="0" smtClean="0"/>
              <a:t>24 + 65</a:t>
            </a:r>
          </a:p>
          <a:p>
            <a:pPr marL="0" indent="0" algn="ctr">
              <a:buNone/>
            </a:pPr>
            <a:r>
              <a:rPr lang="cs-CZ" sz="4400" dirty="0" smtClean="0"/>
              <a:t>32 + 44</a:t>
            </a:r>
          </a:p>
          <a:p>
            <a:pPr marL="0" indent="0" algn="ctr">
              <a:buNone/>
            </a:pPr>
            <a:r>
              <a:rPr lang="cs-CZ" sz="4400" dirty="0" smtClean="0"/>
              <a:t>75 + 22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18855533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ŘEŠENÍ: Vyznač příklad ve čtvercové síti, potom ho vypočítej.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60422606"/>
              </p:ext>
            </p:extLst>
          </p:nvPr>
        </p:nvGraphicFramePr>
        <p:xfrm>
          <a:off x="539552" y="1988840"/>
          <a:ext cx="3672410" cy="3708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7241"/>
                <a:gridCol w="367241"/>
                <a:gridCol w="367241"/>
                <a:gridCol w="367241"/>
                <a:gridCol w="367241"/>
                <a:gridCol w="367241"/>
                <a:gridCol w="367241"/>
                <a:gridCol w="367241"/>
                <a:gridCol w="367241"/>
                <a:gridCol w="367241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5220072" y="2276872"/>
            <a:ext cx="297068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56 + 23 =</a:t>
            </a:r>
            <a:r>
              <a:rPr lang="cs-CZ" sz="4400" dirty="0" smtClean="0">
                <a:solidFill>
                  <a:srgbClr val="FF0000"/>
                </a:solidFill>
              </a:rPr>
              <a:t> 79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567898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Vyznač příklad ve čtvercové síti, potom ho vypočítej.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15842143"/>
              </p:ext>
            </p:extLst>
          </p:nvPr>
        </p:nvGraphicFramePr>
        <p:xfrm>
          <a:off x="539552" y="1988840"/>
          <a:ext cx="3672410" cy="3708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7241"/>
                <a:gridCol w="367241"/>
                <a:gridCol w="367241"/>
                <a:gridCol w="367241"/>
                <a:gridCol w="367241"/>
                <a:gridCol w="367241"/>
                <a:gridCol w="367241"/>
                <a:gridCol w="367241"/>
                <a:gridCol w="367241"/>
                <a:gridCol w="367241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5220072" y="2276872"/>
            <a:ext cx="297068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61 + 28 = </a:t>
            </a:r>
            <a:r>
              <a:rPr lang="cs-CZ" sz="4400" dirty="0" smtClean="0">
                <a:solidFill>
                  <a:srgbClr val="FF0000"/>
                </a:solidFill>
              </a:rPr>
              <a:t>89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26315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Vypočítej slovní úlohu.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711361"/>
            <a:ext cx="8896666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Jana měla našetřeno 54 korun.</a:t>
            </a:r>
          </a:p>
          <a:p>
            <a:r>
              <a:rPr lang="cs-CZ" sz="4400" dirty="0" smtClean="0"/>
              <a:t>Od maminky dostala ještě 35 korun.</a:t>
            </a:r>
          </a:p>
          <a:p>
            <a:r>
              <a:rPr lang="cs-CZ" sz="4400" dirty="0" smtClean="0"/>
              <a:t>Kolik korun měla Jana celkem?</a:t>
            </a:r>
          </a:p>
          <a:p>
            <a:r>
              <a:rPr lang="cs-CZ" sz="4400" u="sng" dirty="0" smtClean="0"/>
              <a:t>Výpočet:</a:t>
            </a:r>
            <a:r>
              <a:rPr lang="cs-CZ" sz="4400" dirty="0" smtClean="0"/>
              <a:t> </a:t>
            </a:r>
            <a:r>
              <a:rPr lang="cs-CZ" sz="4400" dirty="0" smtClean="0">
                <a:solidFill>
                  <a:srgbClr val="FF0000"/>
                </a:solidFill>
              </a:rPr>
              <a:t>54 + 35 = 89</a:t>
            </a:r>
            <a:endParaRPr lang="cs-CZ" sz="4400" dirty="0" smtClean="0"/>
          </a:p>
          <a:p>
            <a:endParaRPr lang="cs-CZ" sz="4400" u="sng" dirty="0"/>
          </a:p>
          <a:p>
            <a:endParaRPr lang="cs-CZ" sz="4400" u="sng" dirty="0" smtClean="0"/>
          </a:p>
          <a:p>
            <a:r>
              <a:rPr lang="cs-CZ" sz="4400" u="sng" dirty="0" smtClean="0"/>
              <a:t>Odpověď:</a:t>
            </a:r>
            <a:r>
              <a:rPr lang="cs-CZ" sz="4400" dirty="0" smtClean="0"/>
              <a:t> Jana měla celkem </a:t>
            </a:r>
            <a:r>
              <a:rPr lang="cs-CZ" sz="4400" u="sng" dirty="0" smtClean="0">
                <a:solidFill>
                  <a:srgbClr val="FF0000"/>
                </a:solidFill>
              </a:rPr>
              <a:t>89</a:t>
            </a:r>
            <a:r>
              <a:rPr lang="cs-CZ" sz="4400" dirty="0" smtClean="0">
                <a:solidFill>
                  <a:srgbClr val="FF0000"/>
                </a:solidFill>
              </a:rPr>
              <a:t> </a:t>
            </a:r>
            <a:r>
              <a:rPr lang="cs-CZ" sz="4400" dirty="0" smtClean="0"/>
              <a:t>korun.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957041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Vypočítej slovní úlohu.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691145"/>
            <a:ext cx="8694368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N</a:t>
            </a:r>
            <a:r>
              <a:rPr lang="cs-CZ" sz="4000" dirty="0" smtClean="0"/>
              <a:t>a hřišti trénovalo 23 dívek.</a:t>
            </a:r>
          </a:p>
          <a:p>
            <a:r>
              <a:rPr lang="cs-CZ" sz="4000" dirty="0" smtClean="0"/>
              <a:t>Chlapců trénovalo o 32 více.</a:t>
            </a:r>
          </a:p>
          <a:p>
            <a:r>
              <a:rPr lang="cs-CZ" sz="4000" dirty="0" smtClean="0"/>
              <a:t>Kolik chlapců trénovalo na hřišti?</a:t>
            </a:r>
          </a:p>
          <a:p>
            <a:r>
              <a:rPr lang="cs-CZ" sz="4000" u="sng" dirty="0" smtClean="0"/>
              <a:t>Výpočet:</a:t>
            </a:r>
            <a:r>
              <a:rPr lang="cs-CZ" sz="4000" dirty="0" smtClean="0"/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23 + 32 = 55</a:t>
            </a:r>
            <a:endParaRPr lang="cs-CZ" sz="4000" u="sng" dirty="0" smtClean="0"/>
          </a:p>
          <a:p>
            <a:endParaRPr lang="cs-CZ" sz="4000" u="sng" dirty="0"/>
          </a:p>
          <a:p>
            <a:r>
              <a:rPr lang="cs-CZ" sz="4000" u="sng" dirty="0" smtClean="0"/>
              <a:t>Odpověď:</a:t>
            </a:r>
            <a:r>
              <a:rPr lang="cs-CZ" sz="4000" dirty="0" smtClean="0"/>
              <a:t> Na hřišti trénovalo </a:t>
            </a:r>
            <a:r>
              <a:rPr lang="cs-CZ" sz="4000" u="sng" dirty="0" smtClean="0">
                <a:solidFill>
                  <a:srgbClr val="FF0000"/>
                </a:solidFill>
              </a:rPr>
              <a:t>55</a:t>
            </a:r>
            <a:r>
              <a:rPr lang="cs-CZ" sz="4000" dirty="0" smtClean="0"/>
              <a:t> chlapců.</a:t>
            </a:r>
            <a:endParaRPr lang="cs-CZ" sz="4000" u="sng" dirty="0"/>
          </a:p>
        </p:txBody>
      </p:sp>
    </p:spTree>
    <p:extLst>
      <p:ext uri="{BB962C8B-B14F-4D97-AF65-F5344CB8AC3E}">
        <p14:creationId xmlns:p14="http://schemas.microsoft.com/office/powerpoint/2010/main" val="555612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Doplň znaky </a:t>
            </a:r>
            <a:r>
              <a:rPr lang="en-US" dirty="0" smtClean="0"/>
              <a:t>&lt;, &gt;, =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dirty="0" smtClean="0"/>
              <a:t>26 + 31 </a:t>
            </a:r>
            <a:r>
              <a:rPr lang="en-US" sz="4400" dirty="0" smtClean="0"/>
              <a:t>  </a:t>
            </a:r>
            <a:r>
              <a:rPr lang="en-US" sz="4400" dirty="0" smtClean="0">
                <a:solidFill>
                  <a:srgbClr val="FF0000"/>
                </a:solidFill>
              </a:rPr>
              <a:t>&lt;</a:t>
            </a:r>
            <a:r>
              <a:rPr lang="en-US" sz="4400" dirty="0" smtClean="0"/>
              <a:t>    59</a:t>
            </a:r>
          </a:p>
          <a:p>
            <a:pPr marL="0" indent="0" algn="ctr">
              <a:buNone/>
            </a:pPr>
            <a:r>
              <a:rPr lang="en-US" sz="4400" dirty="0" smtClean="0"/>
              <a:t>51 + 45   </a:t>
            </a:r>
            <a:r>
              <a:rPr lang="en-US" sz="4400" dirty="0" smtClean="0">
                <a:solidFill>
                  <a:srgbClr val="FF0000"/>
                </a:solidFill>
              </a:rPr>
              <a:t>=</a:t>
            </a:r>
            <a:r>
              <a:rPr lang="en-US" sz="4400" dirty="0" smtClean="0"/>
              <a:t>    96</a:t>
            </a:r>
          </a:p>
          <a:p>
            <a:pPr marL="0" indent="0" algn="ctr">
              <a:buNone/>
            </a:pPr>
            <a:r>
              <a:rPr lang="en-US" sz="4400" dirty="0" smtClean="0"/>
              <a:t>62 + 24  </a:t>
            </a:r>
            <a:r>
              <a:rPr lang="en-US" sz="4400" dirty="0" smtClean="0">
                <a:solidFill>
                  <a:srgbClr val="FF0000"/>
                </a:solidFill>
              </a:rPr>
              <a:t> &gt;    </a:t>
            </a:r>
            <a:r>
              <a:rPr lang="en-US" sz="4400" dirty="0" smtClean="0"/>
              <a:t>82</a:t>
            </a:r>
          </a:p>
          <a:p>
            <a:pPr marL="0" indent="0" algn="ctr">
              <a:buNone/>
            </a:pPr>
            <a:r>
              <a:rPr lang="en-US" sz="4400" dirty="0" smtClean="0"/>
              <a:t>73 + 16   </a:t>
            </a:r>
            <a:r>
              <a:rPr lang="en-US" sz="4400" dirty="0" smtClean="0">
                <a:solidFill>
                  <a:srgbClr val="FF0000"/>
                </a:solidFill>
              </a:rPr>
              <a:t>&gt;</a:t>
            </a:r>
            <a:r>
              <a:rPr lang="en-US" sz="4400" dirty="0" smtClean="0"/>
              <a:t>    79</a:t>
            </a:r>
          </a:p>
          <a:p>
            <a:pPr marL="0" indent="0" algn="ctr">
              <a:buNone/>
            </a:pPr>
            <a:r>
              <a:rPr lang="en-US" sz="4400" dirty="0" smtClean="0"/>
              <a:t>38 + 41   </a:t>
            </a:r>
            <a:r>
              <a:rPr lang="en-US" sz="4400" dirty="0" smtClean="0">
                <a:solidFill>
                  <a:srgbClr val="FF0000"/>
                </a:solidFill>
              </a:rPr>
              <a:t>&lt;</a:t>
            </a:r>
            <a:r>
              <a:rPr lang="en-US" sz="4400" dirty="0" smtClean="0"/>
              <a:t>    89  </a:t>
            </a:r>
            <a:endParaRPr lang="cs-CZ" sz="4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4400" dirty="0" smtClean="0"/>
              <a:t>82 + 16   </a:t>
            </a:r>
            <a:r>
              <a:rPr lang="en-US" sz="4400" dirty="0" smtClean="0">
                <a:solidFill>
                  <a:srgbClr val="FF0000"/>
                </a:solidFill>
              </a:rPr>
              <a:t>&gt;</a:t>
            </a:r>
            <a:r>
              <a:rPr lang="en-US" sz="4400" dirty="0" smtClean="0"/>
              <a:t>   74</a:t>
            </a:r>
          </a:p>
          <a:p>
            <a:pPr marL="0" indent="0" algn="ctr">
              <a:buNone/>
            </a:pPr>
            <a:r>
              <a:rPr lang="en-US" sz="4400" dirty="0" smtClean="0"/>
              <a:t>35 + 23   </a:t>
            </a:r>
            <a:r>
              <a:rPr lang="en-US" sz="4400" dirty="0" smtClean="0">
                <a:solidFill>
                  <a:srgbClr val="FF0000"/>
                </a:solidFill>
              </a:rPr>
              <a:t>=</a:t>
            </a:r>
            <a:r>
              <a:rPr lang="en-US" sz="4400" dirty="0" smtClean="0"/>
              <a:t>   58</a:t>
            </a:r>
          </a:p>
          <a:p>
            <a:pPr marL="0" indent="0" algn="ctr">
              <a:buNone/>
            </a:pPr>
            <a:r>
              <a:rPr lang="en-US" sz="4400" dirty="0" smtClean="0"/>
              <a:t>44 + 51   </a:t>
            </a:r>
            <a:r>
              <a:rPr lang="en-US" sz="4400" dirty="0" smtClean="0">
                <a:solidFill>
                  <a:srgbClr val="FF0000"/>
                </a:solidFill>
              </a:rPr>
              <a:t>&lt;</a:t>
            </a:r>
            <a:r>
              <a:rPr lang="en-US" sz="4400" dirty="0" smtClean="0"/>
              <a:t>   96</a:t>
            </a:r>
          </a:p>
          <a:p>
            <a:pPr marL="0" indent="0" algn="ctr">
              <a:buNone/>
            </a:pPr>
            <a:r>
              <a:rPr lang="en-US" sz="4400" dirty="0" smtClean="0"/>
              <a:t>67 + 22   </a:t>
            </a:r>
            <a:r>
              <a:rPr lang="en-US" sz="4400" dirty="0" smtClean="0">
                <a:solidFill>
                  <a:srgbClr val="FF0000"/>
                </a:solidFill>
              </a:rPr>
              <a:t>=</a:t>
            </a:r>
            <a:r>
              <a:rPr lang="en-US" sz="4400" dirty="0" smtClean="0"/>
              <a:t>   89</a:t>
            </a:r>
          </a:p>
          <a:p>
            <a:pPr marL="0" indent="0" algn="ctr">
              <a:buNone/>
            </a:pPr>
            <a:r>
              <a:rPr lang="en-US" sz="4400" dirty="0" smtClean="0"/>
              <a:t>25 + 43   </a:t>
            </a:r>
            <a:r>
              <a:rPr lang="en-US" sz="4400" dirty="0" smtClean="0">
                <a:solidFill>
                  <a:srgbClr val="FF0000"/>
                </a:solidFill>
              </a:rPr>
              <a:t>&gt;</a:t>
            </a:r>
            <a:r>
              <a:rPr lang="en-US" sz="4400" dirty="0" smtClean="0"/>
              <a:t>   66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4272715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Počítej ve směru šipek.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1833139"/>
            <a:ext cx="7337265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742950" indent="-742950">
              <a:buAutoNum type="arabicPlain" startAt="48"/>
            </a:pPr>
            <a:r>
              <a:rPr lang="en-US" sz="4400" dirty="0"/>
              <a:t>+</a:t>
            </a:r>
            <a:r>
              <a:rPr lang="cs-CZ" sz="4400" dirty="0" smtClean="0"/>
              <a:t>  10  = </a:t>
            </a:r>
            <a:r>
              <a:rPr lang="en-US" sz="4400" dirty="0" smtClean="0">
                <a:solidFill>
                  <a:srgbClr val="FF0000"/>
                </a:solidFill>
              </a:rPr>
              <a:t>58</a:t>
            </a:r>
            <a:r>
              <a:rPr lang="cs-CZ" sz="4400" dirty="0" smtClean="0"/>
              <a:t>  </a:t>
            </a:r>
            <a:r>
              <a:rPr lang="en-US" sz="4400" dirty="0" smtClean="0"/>
              <a:t>+</a:t>
            </a:r>
            <a:r>
              <a:rPr lang="cs-CZ" sz="4400" dirty="0" smtClean="0"/>
              <a:t>  </a:t>
            </a:r>
            <a:r>
              <a:rPr lang="en-US" sz="4400" dirty="0"/>
              <a:t>1</a:t>
            </a:r>
            <a:r>
              <a:rPr lang="cs-CZ" sz="4400" dirty="0" smtClean="0"/>
              <a:t>  =  </a:t>
            </a:r>
            <a:r>
              <a:rPr lang="en-US" sz="4400" dirty="0" smtClean="0">
                <a:solidFill>
                  <a:srgbClr val="FF0000"/>
                </a:solidFill>
              </a:rPr>
              <a:t>59</a:t>
            </a:r>
            <a:r>
              <a:rPr lang="cs-CZ" sz="4400" dirty="0" smtClean="0"/>
              <a:t>         </a:t>
            </a:r>
          </a:p>
          <a:p>
            <a:endParaRPr lang="cs-CZ" sz="4400" dirty="0"/>
          </a:p>
          <a:p>
            <a:pPr marL="742950" indent="-742950">
              <a:buAutoNum type="arabicPlain" startAt="65"/>
            </a:pPr>
            <a:r>
              <a:rPr lang="en-US" sz="4400" dirty="0"/>
              <a:t>+</a:t>
            </a:r>
            <a:r>
              <a:rPr lang="cs-CZ" sz="4400" dirty="0" smtClean="0"/>
              <a:t>  30  = </a:t>
            </a:r>
            <a:r>
              <a:rPr lang="en-US" sz="4400" dirty="0" smtClean="0">
                <a:solidFill>
                  <a:srgbClr val="FF0000"/>
                </a:solidFill>
              </a:rPr>
              <a:t>95</a:t>
            </a:r>
            <a:r>
              <a:rPr lang="cs-CZ" sz="4400" dirty="0" smtClean="0"/>
              <a:t>  </a:t>
            </a:r>
            <a:r>
              <a:rPr lang="en-US" sz="4400" dirty="0" smtClean="0"/>
              <a:t>+</a:t>
            </a:r>
            <a:r>
              <a:rPr lang="cs-CZ" sz="4400" dirty="0" smtClean="0"/>
              <a:t>  3  =  </a:t>
            </a:r>
            <a:r>
              <a:rPr lang="en-US" sz="4400" dirty="0" smtClean="0">
                <a:solidFill>
                  <a:srgbClr val="FF0000"/>
                </a:solidFill>
              </a:rPr>
              <a:t>98</a:t>
            </a:r>
            <a:r>
              <a:rPr lang="cs-CZ" sz="4400" dirty="0" smtClean="0"/>
              <a:t>         </a:t>
            </a:r>
          </a:p>
          <a:p>
            <a:pPr marL="742950" indent="-742950">
              <a:buAutoNum type="arabicPlain" startAt="65"/>
            </a:pPr>
            <a:endParaRPr lang="cs-CZ" sz="4400" dirty="0"/>
          </a:p>
          <a:p>
            <a:r>
              <a:rPr lang="en-US" sz="4400" dirty="0" smtClean="0"/>
              <a:t>33 +</a:t>
            </a:r>
            <a:r>
              <a:rPr lang="cs-CZ" sz="4400" dirty="0" smtClean="0"/>
              <a:t>  20  = </a:t>
            </a:r>
            <a:r>
              <a:rPr lang="en-US" sz="4400" dirty="0" smtClean="0">
                <a:solidFill>
                  <a:srgbClr val="FF0000"/>
                </a:solidFill>
              </a:rPr>
              <a:t>53</a:t>
            </a:r>
            <a:r>
              <a:rPr lang="cs-CZ" sz="4400" dirty="0" smtClean="0"/>
              <a:t>  </a:t>
            </a:r>
            <a:r>
              <a:rPr lang="en-US" sz="4400" dirty="0" smtClean="0"/>
              <a:t> +</a:t>
            </a:r>
            <a:r>
              <a:rPr lang="cs-CZ" sz="4400" dirty="0" smtClean="0"/>
              <a:t>  </a:t>
            </a:r>
            <a:r>
              <a:rPr lang="en-US" sz="4400" dirty="0" smtClean="0"/>
              <a:t>4</a:t>
            </a:r>
            <a:r>
              <a:rPr lang="cs-CZ" sz="4400" dirty="0" smtClean="0"/>
              <a:t>  =  </a:t>
            </a:r>
            <a:r>
              <a:rPr lang="en-US" sz="4400" dirty="0" smtClean="0">
                <a:solidFill>
                  <a:srgbClr val="FF0000"/>
                </a:solidFill>
              </a:rPr>
              <a:t>57</a:t>
            </a:r>
            <a:r>
              <a:rPr lang="cs-CZ" sz="4400" dirty="0" smtClean="0"/>
              <a:t>            </a:t>
            </a:r>
          </a:p>
          <a:p>
            <a:pPr marL="742950" indent="-742950">
              <a:buAutoNum type="arabicPlain" startAt="89"/>
            </a:pPr>
            <a:endParaRPr lang="cs-CZ" sz="4400" dirty="0"/>
          </a:p>
          <a:p>
            <a:r>
              <a:rPr lang="en-US" sz="4400" dirty="0"/>
              <a:t>2</a:t>
            </a:r>
            <a:r>
              <a:rPr lang="en-US" sz="4400" dirty="0" smtClean="0"/>
              <a:t>2</a:t>
            </a:r>
            <a:r>
              <a:rPr lang="cs-CZ" sz="4400" dirty="0" smtClean="0"/>
              <a:t>  </a:t>
            </a:r>
            <a:r>
              <a:rPr lang="en-US" sz="4400" dirty="0" smtClean="0"/>
              <a:t>+</a:t>
            </a:r>
            <a:r>
              <a:rPr lang="cs-CZ" sz="4400" dirty="0" smtClean="0"/>
              <a:t> 40  = </a:t>
            </a:r>
            <a:r>
              <a:rPr lang="en-US" sz="4400" dirty="0" smtClean="0">
                <a:solidFill>
                  <a:srgbClr val="FF0000"/>
                </a:solidFill>
              </a:rPr>
              <a:t>62</a:t>
            </a:r>
            <a:r>
              <a:rPr lang="cs-CZ" sz="4400" dirty="0" smtClean="0"/>
              <a:t>   </a:t>
            </a:r>
            <a:r>
              <a:rPr lang="en-US" sz="4400" dirty="0" smtClean="0"/>
              <a:t>+</a:t>
            </a:r>
            <a:r>
              <a:rPr lang="cs-CZ" sz="4400" dirty="0" smtClean="0"/>
              <a:t>  5  = </a:t>
            </a:r>
            <a:r>
              <a:rPr lang="en-US" sz="4400" dirty="0" smtClean="0">
                <a:solidFill>
                  <a:srgbClr val="FF0000"/>
                </a:solidFill>
              </a:rPr>
              <a:t>67</a:t>
            </a:r>
            <a:r>
              <a:rPr lang="cs-CZ" sz="4400" dirty="0" smtClean="0"/>
              <a:t>       </a:t>
            </a:r>
            <a:endParaRPr lang="cs-CZ" sz="4400" dirty="0"/>
          </a:p>
        </p:txBody>
      </p:sp>
      <p:sp>
        <p:nvSpPr>
          <p:cNvPr id="16" name="Obdélník 15"/>
          <p:cNvSpPr/>
          <p:nvPr/>
        </p:nvSpPr>
        <p:spPr>
          <a:xfrm>
            <a:off x="3670679" y="1955199"/>
            <a:ext cx="770384" cy="641501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112768" y="4617965"/>
            <a:ext cx="770384" cy="641501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670679" y="5949280"/>
            <a:ext cx="770384" cy="641501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670679" y="4617965"/>
            <a:ext cx="770384" cy="641501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670679" y="3217324"/>
            <a:ext cx="770384" cy="641501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6071205" y="3217323"/>
            <a:ext cx="770384" cy="641501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6071205" y="1923298"/>
            <a:ext cx="770384" cy="641501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6071205" y="5949280"/>
            <a:ext cx="770384" cy="641501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9" name="Přímá spojnice se šipkou 28"/>
          <p:cNvCxnSpPr/>
          <p:nvPr/>
        </p:nvCxnSpPr>
        <p:spPr>
          <a:xfrm>
            <a:off x="2267744" y="1628800"/>
            <a:ext cx="2880320" cy="0"/>
          </a:xfrm>
          <a:prstGeom prst="straightConnector1">
            <a:avLst/>
          </a:prstGeom>
          <a:ln w="28575">
            <a:solidFill>
              <a:schemeClr val="tx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2230519" y="2996952"/>
            <a:ext cx="2880320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>
            <a:off x="2355210" y="4379881"/>
            <a:ext cx="2880320" cy="0"/>
          </a:xfrm>
          <a:prstGeom prst="straightConnector1">
            <a:avLst/>
          </a:prstGeom>
          <a:ln w="28575">
            <a:solidFill>
              <a:schemeClr val="tx1"/>
            </a:solidFill>
            <a:prstDash val="solid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>
            <a:off x="2355210" y="5733256"/>
            <a:ext cx="2880320" cy="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387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476672"/>
            <a:ext cx="58058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Zdroje: Galerie Microsoft Office Klipart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69492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261</TotalTime>
  <Words>703</Words>
  <Application>Microsoft Office PowerPoint</Application>
  <PresentationFormat>Předvádění na obrazovce (4:3)</PresentationFormat>
  <Paragraphs>169</Paragraphs>
  <Slides>29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0" baseType="lpstr">
      <vt:lpstr>Motiv systému Office</vt:lpstr>
      <vt:lpstr>Prezentace aplikace PowerPoint</vt:lpstr>
      <vt:lpstr>Prezentace aplikace PowerPoint</vt:lpstr>
      <vt:lpstr>Prezentace aplikace PowerPoint</vt:lpstr>
      <vt:lpstr>Vyznač příklad ve čtvercové síti, potom ho vypočítej.</vt:lpstr>
      <vt:lpstr>Vyznač příklad ve čtvercové síti, potom ho vypočítej.</vt:lpstr>
      <vt:lpstr>Vypočítej slovní úlohu.</vt:lpstr>
      <vt:lpstr>Vypočítej slovní úlohu.</vt:lpstr>
      <vt:lpstr>Doplň znaky &lt;, &gt;, =.</vt:lpstr>
      <vt:lpstr>Počítej ve směru šipek.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Ne, ne zkus to znova.</vt:lpstr>
      <vt:lpstr>Výtečně, jsi šikula!</vt:lpstr>
      <vt:lpstr>Procvičené příklady přepiš do sešitu a vypočítej je ještě jednou.</vt:lpstr>
      <vt:lpstr>ŘEŠENÍ: Vyznač příklad ve čtvercové síti, potom ho vypočítej.</vt:lpstr>
      <vt:lpstr>Vyznač příklad ve čtvercové síti, potom ho vypočítej.</vt:lpstr>
      <vt:lpstr>Vypočítej slovní úlohu.</vt:lpstr>
      <vt:lpstr>Vypočítej slovní úlohu.</vt:lpstr>
      <vt:lpstr>Doplň znaky &lt;, &gt;, =.</vt:lpstr>
      <vt:lpstr>Počítej ve směru šipek.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Speciální školy</dc:creator>
  <cp:lastModifiedBy>Speciální školy</cp:lastModifiedBy>
  <cp:revision>30</cp:revision>
  <dcterms:created xsi:type="dcterms:W3CDTF">2013-01-31T13:45:18Z</dcterms:created>
  <dcterms:modified xsi:type="dcterms:W3CDTF">2013-02-22T13:28:18Z</dcterms:modified>
</cp:coreProperties>
</file>