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3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81" r:id="rId16"/>
    <p:sldId id="273" r:id="rId17"/>
    <p:sldId id="275" r:id="rId18"/>
    <p:sldId id="280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379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617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603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61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952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018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923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030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01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979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6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35011-E95A-45E3-B025-F30950E2DD83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2C0AC-9ADB-4A45-9F36-6C42D34B3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698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66687"/>
              </p:ext>
            </p:extLst>
          </p:nvPr>
        </p:nvGraphicFramePr>
        <p:xfrm>
          <a:off x="1489224" y="1124744"/>
          <a:ext cx="60960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</a:t>
                      </a:r>
                      <a:r>
                        <a:rPr lang="cs-CZ" sz="2400" baseline="0" dirty="0" smtClean="0"/>
                        <a:t> Irena </a:t>
                      </a:r>
                      <a:r>
                        <a:rPr lang="cs-CZ" sz="2400" baseline="0" dirty="0" err="1" smtClean="0"/>
                        <a:t>Pohořalá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VY_32_INOVACE_1B_05_SČÍTÁNÍ JEDNOTEK BEZ PŘECHODU </a:t>
                      </a:r>
                      <a:r>
                        <a:rPr lang="cs-CZ" sz="2400" smtClean="0"/>
                        <a:t>DESÍTEK </a:t>
                      </a:r>
                      <a:r>
                        <a:rPr lang="cs-CZ" sz="2400" smtClean="0"/>
                        <a:t>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Sčítání jednotek</a:t>
                      </a:r>
                      <a:r>
                        <a:rPr lang="cs-CZ" sz="2400" baseline="0" dirty="0" smtClean="0"/>
                        <a:t> bez přechodu desítek 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826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368095"/>
              </p:ext>
            </p:extLst>
          </p:nvPr>
        </p:nvGraphicFramePr>
        <p:xfrm>
          <a:off x="755576" y="1052736"/>
          <a:ext cx="7560840" cy="312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č. 3 – č. 7 slouží k</a:t>
                      </a:r>
                      <a:r>
                        <a:rPr lang="cs-CZ" baseline="0" dirty="0" smtClean="0"/>
                        <a:t> procvičení sčítání jednotek bez přechodu 10, žáci používají při práci pero na interaktivní tabuli.</a:t>
                      </a:r>
                    </a:p>
                    <a:p>
                      <a:r>
                        <a:rPr lang="cs-CZ" baseline="0" dirty="0" smtClean="0"/>
                        <a:t>Snímky č. 8 – č. 16 slouží jako test.</a:t>
                      </a:r>
                    </a:p>
                    <a:p>
                      <a:r>
                        <a:rPr lang="cs-CZ" baseline="0" dirty="0" smtClean="0"/>
                        <a:t>Snímek č. 17 – žáci přepisují příklady do sešitu a znovu počítají</a:t>
                      </a:r>
                    </a:p>
                    <a:p>
                      <a:r>
                        <a:rPr lang="cs-CZ" baseline="0" dirty="0" smtClean="0"/>
                        <a:t>Snímky č. 18 – č. 21 - řešením snímků č. š – č. 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1.stupeň, 2. </a:t>
                      </a:r>
                      <a:r>
                        <a:rPr lang="cs-CZ" smtClean="0"/>
                        <a:t>období,</a:t>
                      </a:r>
                      <a:r>
                        <a:rPr lang="cs-CZ" baseline="0" smtClean="0"/>
                        <a:t> </a:t>
                      </a:r>
                      <a:r>
                        <a:rPr lang="cs-CZ" smtClean="0"/>
                        <a:t>pro </a:t>
                      </a:r>
                      <a:r>
                        <a:rPr lang="cs-CZ" dirty="0" smtClean="0"/>
                        <a:t>žáky s LMP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10</a:t>
                      </a:r>
                      <a:r>
                        <a:rPr lang="cs-CZ" baseline="0" smtClean="0"/>
                        <a:t> </a:t>
                      </a:r>
                      <a:r>
                        <a:rPr lang="cs-CZ" smtClean="0"/>
                        <a:t>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470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30 + 5 =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881710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25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80 + 2 =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959142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634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70 + 8 =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959142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634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Vypočítej a spoj s obrázkem se správným výsledkem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 smtClean="0"/>
              <a:t>         50 + 8</a:t>
            </a:r>
          </a:p>
          <a:p>
            <a:pPr marL="0" indent="0">
              <a:buNone/>
            </a:pPr>
            <a:r>
              <a:rPr lang="cs-CZ" sz="4400" dirty="0" smtClean="0"/>
              <a:t>         20 + 5</a:t>
            </a:r>
          </a:p>
          <a:p>
            <a:pPr marL="0" indent="0">
              <a:buNone/>
            </a:pPr>
            <a:r>
              <a:rPr lang="cs-CZ" sz="4400" dirty="0" smtClean="0"/>
              <a:t>         70 + 7</a:t>
            </a:r>
          </a:p>
          <a:p>
            <a:pPr marL="0" indent="0">
              <a:buNone/>
            </a:pPr>
            <a:r>
              <a:rPr lang="cs-CZ" sz="4400" dirty="0" smtClean="0"/>
              <a:t>         40 + 9</a:t>
            </a:r>
          </a:p>
          <a:p>
            <a:pPr marL="0" indent="0">
              <a:buNone/>
            </a:pPr>
            <a:r>
              <a:rPr lang="cs-CZ" sz="4400" dirty="0" smtClean="0"/>
              <a:t>         80 + 1</a:t>
            </a:r>
          </a:p>
          <a:p>
            <a:pPr marL="0" indent="0">
              <a:buNone/>
            </a:pPr>
            <a:r>
              <a:rPr lang="cs-CZ" sz="4400" dirty="0" smtClean="0"/>
              <a:t>         90 + 6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88024" y="1635442"/>
            <a:ext cx="3819740" cy="4525963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6842828" y="2253395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7169200" y="3441225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5068982" y="5085184"/>
            <a:ext cx="1066978" cy="780366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7118602" y="4790334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4956301" y="1675656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5282672" y="3333227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087129" y="180969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77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73657" y="23874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49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6463" y="3441225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25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00028" y="3575259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81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49430" y="49243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58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680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Vypočítej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Mamince je </a:t>
            </a:r>
            <a:r>
              <a:rPr lang="cs-CZ" sz="4400" b="1" dirty="0" smtClean="0"/>
              <a:t>30</a:t>
            </a:r>
            <a:r>
              <a:rPr lang="cs-CZ" sz="4400" dirty="0" smtClean="0"/>
              <a:t> roků. </a:t>
            </a:r>
          </a:p>
          <a:p>
            <a:pPr marL="0" indent="0">
              <a:buNone/>
            </a:pPr>
            <a:r>
              <a:rPr lang="cs-CZ" sz="4400" dirty="0" smtClean="0"/>
              <a:t>Tatínek je </a:t>
            </a:r>
            <a:r>
              <a:rPr lang="cs-CZ" sz="4400" b="1" dirty="0" smtClean="0"/>
              <a:t>o 5 </a:t>
            </a:r>
            <a:r>
              <a:rPr lang="cs-CZ" sz="4400" dirty="0" smtClean="0"/>
              <a:t>let </a:t>
            </a:r>
            <a:r>
              <a:rPr lang="cs-CZ" sz="4400" b="1" dirty="0" smtClean="0"/>
              <a:t>starší</a:t>
            </a:r>
            <a:r>
              <a:rPr lang="cs-CZ" sz="4400" dirty="0" smtClean="0"/>
              <a:t>.</a:t>
            </a:r>
          </a:p>
          <a:p>
            <a:pPr marL="0" indent="0">
              <a:buNone/>
            </a:pPr>
            <a:r>
              <a:rPr lang="cs-CZ" sz="4400" b="1" dirty="0" smtClean="0"/>
              <a:t>Kolik roků je tatínkovi?</a:t>
            </a:r>
          </a:p>
          <a:p>
            <a:pPr marL="0" indent="0">
              <a:buNone/>
            </a:pPr>
            <a:r>
              <a:rPr lang="cs-CZ" sz="4400" b="1" dirty="0" smtClean="0"/>
              <a:t>30 + 5 = 35</a:t>
            </a:r>
          </a:p>
          <a:p>
            <a:pPr marL="0" indent="0">
              <a:buNone/>
            </a:pPr>
            <a:r>
              <a:rPr lang="cs-CZ" sz="4400" dirty="0" smtClean="0"/>
              <a:t>Tatínkovi je 35 roků.</a:t>
            </a:r>
          </a:p>
          <a:p>
            <a:pPr marL="0" indent="0">
              <a:buNone/>
            </a:pPr>
            <a:endParaRPr lang="cs-CZ" sz="4400" dirty="0" smtClean="0"/>
          </a:p>
          <a:p>
            <a:pPr marL="0" indent="0">
              <a:buNone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3272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46348" y="260648"/>
            <a:ext cx="8229600" cy="1143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20 + 7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28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3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27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2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29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5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252520" cy="695739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40 + 8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4</a:t>
            </a:r>
            <a:r>
              <a:rPr lang="cs-CZ" sz="7200" dirty="0" smtClean="0">
                <a:solidFill>
                  <a:schemeClr val="tx1"/>
                </a:solidFill>
              </a:rPr>
              <a:t>8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3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74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4</a:t>
            </a:r>
            <a:r>
              <a:rPr lang="cs-CZ" sz="7200" dirty="0" smtClean="0">
                <a:solidFill>
                  <a:schemeClr val="tx1"/>
                </a:solidFill>
              </a:rPr>
              <a:t>9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90 + 3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83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2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39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93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70 + 5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76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2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5</a:t>
            </a:r>
            <a:r>
              <a:rPr lang="cs-CZ" sz="7200" dirty="0" smtClean="0">
                <a:solidFill>
                  <a:schemeClr val="tx1"/>
                </a:solidFill>
              </a:rPr>
              <a:t>7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7</a:t>
            </a:r>
            <a:r>
              <a:rPr lang="cs-CZ" sz="7200" dirty="0">
                <a:solidFill>
                  <a:schemeClr val="tx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25252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30 + 2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32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3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23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31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50 + 6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5</a:t>
            </a:r>
            <a:r>
              <a:rPr lang="cs-CZ" sz="7200" dirty="0" smtClean="0">
                <a:solidFill>
                  <a:schemeClr val="tx1"/>
                </a:solidFill>
              </a:rPr>
              <a:t>8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2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5</a:t>
            </a:r>
            <a:r>
              <a:rPr lang="cs-CZ" sz="7200" dirty="0" smtClean="0">
                <a:solidFill>
                  <a:schemeClr val="tx1"/>
                </a:solidFill>
              </a:rPr>
              <a:t>7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56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60 + 9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827584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6</a:t>
            </a:r>
            <a:r>
              <a:rPr lang="cs-CZ" sz="7200" dirty="0" smtClean="0">
                <a:solidFill>
                  <a:schemeClr val="tx1"/>
                </a:solidFill>
              </a:rPr>
              <a:t>8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3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69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2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96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1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7200" b="1" dirty="0" smtClean="0"/>
              <a:t>100 + 0</a:t>
            </a:r>
            <a:endParaRPr lang="cs-CZ" sz="7200" b="1" dirty="0"/>
          </a:p>
        </p:txBody>
      </p:sp>
      <p:sp>
        <p:nvSpPr>
          <p:cNvPr id="5" name="7cípá hvězda 4">
            <a:hlinkClick r:id="rId2" action="ppaction://hlinksldjump"/>
          </p:cNvPr>
          <p:cNvSpPr/>
          <p:nvPr/>
        </p:nvSpPr>
        <p:spPr>
          <a:xfrm>
            <a:off x="683568" y="3140968"/>
            <a:ext cx="2520280" cy="2215725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100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10" name="7cípá hvězda 9">
            <a:hlinkClick r:id="rId3" action="ppaction://hlinksldjump"/>
          </p:cNvPr>
          <p:cNvSpPr/>
          <p:nvPr/>
        </p:nvSpPr>
        <p:spPr>
          <a:xfrm>
            <a:off x="3491880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9</a:t>
            </a:r>
            <a:r>
              <a:rPr lang="cs-CZ" sz="7200" dirty="0" smtClean="0">
                <a:solidFill>
                  <a:schemeClr val="tx1"/>
                </a:solidFill>
              </a:rPr>
              <a:t>9</a:t>
            </a:r>
            <a:endParaRPr lang="cs-CZ" sz="7200" dirty="0">
              <a:solidFill>
                <a:schemeClr val="tx1"/>
              </a:solidFill>
            </a:endParaRPr>
          </a:p>
        </p:txBody>
      </p:sp>
      <p:sp>
        <p:nvSpPr>
          <p:cNvPr id="11" name="7cípá hvězda 10">
            <a:hlinkClick r:id="rId3" action="ppaction://hlinksldjump"/>
          </p:cNvPr>
          <p:cNvSpPr/>
          <p:nvPr/>
        </p:nvSpPr>
        <p:spPr>
          <a:xfrm>
            <a:off x="6156176" y="3356992"/>
            <a:ext cx="2138536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1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09717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Ne, ne, zkus to znova!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771800" y="2060848"/>
            <a:ext cx="3866728" cy="3888432"/>
          </a:xfrm>
          <a:prstGeom prst="smileyFace">
            <a:avLst>
              <a:gd name="adj" fmla="val -4653"/>
            </a:avLst>
          </a:prstGeom>
          <a:solidFill>
            <a:srgbClr val="0070C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lastslideviewed" highlightClick="1"/>
          </p:cNvPr>
          <p:cNvSpPr/>
          <p:nvPr/>
        </p:nvSpPr>
        <p:spPr>
          <a:xfrm>
            <a:off x="7317079" y="4848920"/>
            <a:ext cx="1042416" cy="826392"/>
          </a:xfrm>
          <a:prstGeom prst="actionButtonBackPrevious">
            <a:avLst/>
          </a:prstGeom>
          <a:solidFill>
            <a:srgbClr val="0070C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68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00206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Jsi šikula.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771800" y="2060848"/>
            <a:ext cx="3866728" cy="3888432"/>
          </a:xfrm>
          <a:prstGeom prst="smileyFace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79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Procvičené příklady přepiš do sešitu a vypočítej ještě jednou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20 + 7 </a:t>
            </a:r>
          </a:p>
          <a:p>
            <a:pPr marL="0" indent="0" algn="ctr">
              <a:buNone/>
            </a:pPr>
            <a:r>
              <a:rPr lang="cs-CZ" sz="4400" dirty="0" smtClean="0"/>
              <a:t>40 + 8</a:t>
            </a:r>
          </a:p>
          <a:p>
            <a:pPr marL="0" indent="0" algn="ctr">
              <a:buNone/>
            </a:pPr>
            <a:r>
              <a:rPr lang="cs-CZ" sz="4400" dirty="0" smtClean="0"/>
              <a:t>90 + 3</a:t>
            </a:r>
          </a:p>
          <a:p>
            <a:pPr marL="0" indent="0" algn="ctr">
              <a:buNone/>
            </a:pPr>
            <a:r>
              <a:rPr lang="cs-CZ" sz="4400" dirty="0" smtClean="0"/>
              <a:t>70 + 5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30 + 2</a:t>
            </a:r>
          </a:p>
          <a:p>
            <a:pPr marL="0" indent="0" algn="ctr">
              <a:buNone/>
            </a:pPr>
            <a:r>
              <a:rPr lang="cs-CZ" sz="4400" dirty="0" smtClean="0"/>
              <a:t>50 + 6</a:t>
            </a:r>
          </a:p>
          <a:p>
            <a:pPr marL="0" indent="0" algn="ctr">
              <a:buNone/>
            </a:pPr>
            <a:r>
              <a:rPr lang="cs-CZ" sz="4400" dirty="0" smtClean="0"/>
              <a:t>60 + 9 </a:t>
            </a:r>
          </a:p>
          <a:p>
            <a:pPr marL="0" indent="0" algn="ctr">
              <a:buNone/>
            </a:pPr>
            <a:r>
              <a:rPr lang="cs-CZ" sz="4400" dirty="0" smtClean="0"/>
              <a:t>100 + 0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435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Řešení: 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30 + 5 = </a:t>
            </a:r>
            <a:r>
              <a:rPr lang="cs-CZ" sz="4400" dirty="0" smtClean="0">
                <a:solidFill>
                  <a:srgbClr val="FF0000"/>
                </a:solidFill>
              </a:rPr>
              <a:t>35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215983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78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Řešení: 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80 + 2 = </a:t>
            </a:r>
            <a:r>
              <a:rPr lang="cs-CZ" sz="4400" dirty="0" smtClean="0">
                <a:solidFill>
                  <a:srgbClr val="FF0000"/>
                </a:solidFill>
              </a:rPr>
              <a:t>82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86823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99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Řešení: Vyznač příklad ve čtvercové síti a vypočítej ho.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sz="4400" dirty="0" smtClean="0"/>
              <a:t>70 + 8 = </a:t>
            </a:r>
            <a:r>
              <a:rPr lang="cs-CZ" sz="4400" dirty="0" smtClean="0">
                <a:solidFill>
                  <a:srgbClr val="FF0000"/>
                </a:solidFill>
              </a:rPr>
              <a:t>78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754775"/>
              </p:ext>
            </p:extLst>
          </p:nvPr>
        </p:nvGraphicFramePr>
        <p:xfrm>
          <a:off x="1115616" y="2060848"/>
          <a:ext cx="3816420" cy="388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  <a:gridCol w="381642"/>
              </a:tblGrid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88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359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Vypočítej a spoj s obrázkem se správným výsledkem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 smtClean="0"/>
              <a:t>         50 + 8</a:t>
            </a:r>
          </a:p>
          <a:p>
            <a:pPr marL="0" indent="0">
              <a:buNone/>
            </a:pPr>
            <a:r>
              <a:rPr lang="cs-CZ" sz="4400" dirty="0" smtClean="0"/>
              <a:t>         20 + 5</a:t>
            </a:r>
          </a:p>
          <a:p>
            <a:pPr marL="0" indent="0">
              <a:buNone/>
            </a:pPr>
            <a:r>
              <a:rPr lang="cs-CZ" sz="4400" dirty="0" smtClean="0"/>
              <a:t>         70 + 7</a:t>
            </a:r>
          </a:p>
          <a:p>
            <a:pPr marL="0" indent="0">
              <a:buNone/>
            </a:pPr>
            <a:r>
              <a:rPr lang="cs-CZ" sz="4400" dirty="0" smtClean="0"/>
              <a:t>         40 + 9</a:t>
            </a:r>
          </a:p>
          <a:p>
            <a:pPr marL="0" indent="0">
              <a:buNone/>
            </a:pPr>
            <a:r>
              <a:rPr lang="cs-CZ" sz="4400" dirty="0" smtClean="0"/>
              <a:t>         80 + 1</a:t>
            </a:r>
          </a:p>
          <a:p>
            <a:pPr marL="0" indent="0">
              <a:buNone/>
            </a:pPr>
            <a:r>
              <a:rPr lang="cs-CZ" sz="4400" dirty="0" smtClean="0"/>
              <a:t>         90 + 6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88024" y="1635442"/>
            <a:ext cx="3819740" cy="4525963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6842828" y="2253395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7169200" y="3441225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5068982" y="5085184"/>
            <a:ext cx="1066978" cy="780366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7118602" y="4790334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4956301" y="1675656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5282672" y="3333227"/>
            <a:ext cx="914400" cy="91440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087129" y="180969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77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73657" y="23874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49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6463" y="3441225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25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00028" y="3575259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81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49430" y="49243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58</a:t>
            </a:r>
            <a:endParaRPr lang="cs-CZ" sz="3600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3059832" y="2132855"/>
            <a:ext cx="2009150" cy="12003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15" idx="1"/>
          </p:cNvCxnSpPr>
          <p:nvPr/>
        </p:nvCxnSpPr>
        <p:spPr>
          <a:xfrm flipH="1">
            <a:off x="3203848" y="2710596"/>
            <a:ext cx="3769809" cy="137696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3203848" y="2710595"/>
            <a:ext cx="2209653" cy="11878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7" idx="1"/>
          </p:cNvCxnSpPr>
          <p:nvPr/>
        </p:nvCxnSpPr>
        <p:spPr>
          <a:xfrm flipH="1">
            <a:off x="3059832" y="3898425"/>
            <a:ext cx="4240196" cy="1025943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3059832" y="5475367"/>
            <a:ext cx="2120098" cy="9533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3059832" y="1916832"/>
            <a:ext cx="4320480" cy="3168352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19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438</Words>
  <Application>Microsoft Office PowerPoint</Application>
  <PresentationFormat>Předvádění na obrazovce (4:3)</PresentationFormat>
  <Paragraphs>106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Prezentace aplikace PowerPoint</vt:lpstr>
      <vt:lpstr>Prezentace aplikace PowerPoint</vt:lpstr>
      <vt:lpstr>Vyznač příklad ve čtvercové síti a vypočítej ho.</vt:lpstr>
      <vt:lpstr>Vyznač příklad ve čtvercové síti a vypočítej ho.</vt:lpstr>
      <vt:lpstr>Vyznač příklad ve čtvercové síti a vypočítej ho.</vt:lpstr>
      <vt:lpstr>Vypočítej a spoj s obrázkem se správným výsledkem</vt:lpstr>
      <vt:lpstr>Vypočítej slovní úlohu.</vt:lpstr>
      <vt:lpstr>20 + 7</vt:lpstr>
      <vt:lpstr>40 + 8</vt:lpstr>
      <vt:lpstr>90 + 3</vt:lpstr>
      <vt:lpstr>70 + 5</vt:lpstr>
      <vt:lpstr>30 + 2</vt:lpstr>
      <vt:lpstr>50 + 6</vt:lpstr>
      <vt:lpstr>60 + 9</vt:lpstr>
      <vt:lpstr>100 + 0</vt:lpstr>
      <vt:lpstr>Ne, ne, zkus to znova!</vt:lpstr>
      <vt:lpstr>Jsi šikula.</vt:lpstr>
      <vt:lpstr>Procvičené příklady přepiš do sešitu a vypočítej ještě jednou</vt:lpstr>
      <vt:lpstr>Řešení: Vyznač příklad ve čtvercové síti a vypočítej ho.</vt:lpstr>
      <vt:lpstr>Řešení: Vyznač příklad ve čtvercové síti a vypočítej ho.</vt:lpstr>
      <vt:lpstr>Řešení: Vyznač příklad ve čtvercové síti a vypočítej ho.</vt:lpstr>
      <vt:lpstr>Vypočítej a spoj s obrázkem se správným výsledkem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PC</cp:lastModifiedBy>
  <cp:revision>16</cp:revision>
  <dcterms:created xsi:type="dcterms:W3CDTF">2013-01-31T13:44:00Z</dcterms:created>
  <dcterms:modified xsi:type="dcterms:W3CDTF">2013-02-21T04:57:09Z</dcterms:modified>
</cp:coreProperties>
</file>