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1" r:id="rId1"/>
  </p:sldMasterIdLst>
  <p:sldIdLst>
    <p:sldId id="256" r:id="rId2"/>
    <p:sldId id="266" r:id="rId3"/>
    <p:sldId id="265" r:id="rId4"/>
    <p:sldId id="257" r:id="rId5"/>
    <p:sldId id="258" r:id="rId6"/>
    <p:sldId id="259" r:id="rId7"/>
    <p:sldId id="260" r:id="rId8"/>
    <p:sldId id="262" r:id="rId9"/>
    <p:sldId id="263" r:id="rId10"/>
    <p:sldId id="264" r:id="rId11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404" y="-10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4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5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1640" cy="585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4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5" name="PlaceHolder 4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5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8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9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2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3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092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0" name="PlaceHolder 4"/>
          <p:cNvSpPr>
            <a:spLocks noGrp="1"/>
          </p:cNvSpPr>
          <p:nvPr>
            <p:ph type="body"/>
          </p:nvPr>
        </p:nvSpPr>
        <p:spPr>
          <a:xfrm>
            <a:off x="515196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1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216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  <p:sp>
        <p:nvSpPr>
          <p:cNvPr id="7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4" name="PlaceHolder 3"/>
          <p:cNvSpPr>
            <a:spLocks noGrp="1"/>
          </p:cNvSpPr>
          <p:nvPr>
            <p:ph type="body"/>
          </p:nvPr>
        </p:nvSpPr>
        <p:spPr>
          <a:xfrm>
            <a:off x="5151960" y="1768680"/>
            <a:ext cx="4426560" cy="2091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0" y="0"/>
            <a:ext cx="10079640" cy="7560000"/>
          </a:xfrm>
          <a:prstGeom prst="rect">
            <a:avLst/>
          </a:prstGeom>
        </p:spPr>
      </p:pic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r>
              <a:rPr lang="cs-CZ"/>
              <a:t>Klikněte pro úpravu formátu textu nadpisu</a:t>
            </a:r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4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45000"/>
              <a:buFont typeface="StarSymbol"/>
              <a:buChar char=""/>
            </a:pPr>
            <a:r>
              <a:rPr lang="cs-CZ"/>
              <a:t>Druhá úroveň</a:t>
            </a:r>
            <a:endParaRPr/>
          </a:p>
          <a:p>
            <a:pPr lvl="2">
              <a:buSzPct val="75000"/>
              <a:buFont typeface="StarSymbol"/>
              <a:buChar char=""/>
            </a:pPr>
            <a:r>
              <a:rPr lang="cs-CZ"/>
              <a:t>Třetí úroveň</a:t>
            </a:r>
            <a:endParaRPr/>
          </a:p>
          <a:p>
            <a:pPr lvl="3">
              <a:buSzPct val="45000"/>
              <a:buFont typeface="StarSymbol"/>
              <a:buChar char=""/>
            </a:pPr>
            <a:r>
              <a:rPr lang="cs-CZ"/>
              <a:t>Čtvrtá úroveň osnovy</a:t>
            </a:r>
            <a:endParaRPr/>
          </a:p>
          <a:p>
            <a:pPr lvl="4">
              <a:buSzPct val="75000"/>
              <a:buFont typeface="StarSymbol"/>
              <a:buChar char="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dt"/>
          </p:nvPr>
        </p:nvSpPr>
        <p:spPr>
          <a:xfrm>
            <a:off x="504000" y="6886440"/>
            <a:ext cx="234828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cs-CZ" sz="1400"/>
              <a:t>&lt;datum/čas&gt;</a:t>
            </a:r>
            <a:endParaRPr/>
          </a:p>
        </p:txBody>
      </p:sp>
      <p:sp>
        <p:nvSpPr>
          <p:cNvPr id="41" name="PlaceHolder 4"/>
          <p:cNvSpPr>
            <a:spLocks noGrp="1"/>
          </p:cNvSpPr>
          <p:nvPr>
            <p:ph type="ftr"/>
          </p:nvPr>
        </p:nvSpPr>
        <p:spPr>
          <a:xfrm>
            <a:off x="3447000" y="6886440"/>
            <a:ext cx="319500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pPr algn="ctr"/>
            <a:r>
              <a:rPr lang="cs-CZ" sz="1400"/>
              <a:t>&lt;zápatí&gt;</a:t>
            </a:r>
            <a:endParaRPr/>
          </a:p>
        </p:txBody>
      </p:sp>
      <p:sp>
        <p:nvSpPr>
          <p:cNvPr id="42" name="PlaceHolder 5"/>
          <p:cNvSpPr>
            <a:spLocks noGrp="1"/>
          </p:cNvSpPr>
          <p:nvPr>
            <p:ph type="sldNum"/>
          </p:nvPr>
        </p:nvSpPr>
        <p:spPr>
          <a:xfrm>
            <a:off x="7227000" y="6886440"/>
            <a:ext cx="2348280" cy="52092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fld id="{785C501D-5058-4DBF-91DC-838667720B13}" type="slidenum">
              <a:rPr lang="cs-CZ" sz="1400"/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rosky" TargetMode="External"/><Relationship Id="rId2" Type="http://schemas.openxmlformats.org/officeDocument/2006/relationships/hyperlink" Target="http://cs.wikipedia.org/wiki/Liberec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cs.wikipedia.org/wiki/Bezd%C4%9Bz_(hrad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Shape 1"/>
          <p:cNvSpPr txBox="1"/>
          <p:nvPr/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 dirty="0"/>
          </a:p>
        </p:txBody>
      </p:sp>
      <p:sp>
        <p:nvSpPr>
          <p:cNvPr id="76" name="TextShape 2"/>
          <p:cNvSpPr txBox="1"/>
          <p:nvPr/>
        </p:nvSpPr>
        <p:spPr>
          <a:xfrm>
            <a:off x="504360" y="-360000"/>
            <a:ext cx="9071640" cy="4384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7759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VY_32_INOVACE_X_3_12_Liberecký_Kraj</a:t>
            </a:r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X </a:t>
            </a:r>
            <a:r>
              <a:rPr lang="cs-CZ" b="1" dirty="0" smtClean="0"/>
              <a:t>         Sada číslo:     </a:t>
            </a:r>
            <a:r>
              <a:rPr lang="cs-CZ" dirty="0"/>
              <a:t>3</a:t>
            </a:r>
            <a:r>
              <a:rPr lang="cs-CZ" dirty="0" smtClean="0"/>
              <a:t> </a:t>
            </a:r>
            <a:r>
              <a:rPr lang="cs-CZ" b="1" dirty="0" smtClean="0"/>
              <a:t>          Pořadové číslo DUM: 12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Radomíra Fišerová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Shape 1"/>
          <p:cNvSpPr txBox="1"/>
          <p:nvPr/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 dirty="0"/>
          </a:p>
        </p:txBody>
      </p:sp>
      <p:sp>
        <p:nvSpPr>
          <p:cNvPr id="76" name="TextShape 2"/>
          <p:cNvSpPr txBox="1"/>
          <p:nvPr/>
        </p:nvSpPr>
        <p:spPr>
          <a:xfrm>
            <a:off x="504360" y="-360000"/>
            <a:ext cx="9071640" cy="4384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647824" y="323453"/>
            <a:ext cx="8712968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učivem o Libereckém kraji	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přírodní a hospodářské podmínky Libereckého kraje</a:t>
            </a:r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9. třída, 14-15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Liberecký kraj, města, povrch, vodstvo, podnebí, půdy, obyvatelstvo, hospodářství</a:t>
            </a:r>
          </a:p>
          <a:p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tabule,mapa ČR, psací potřeby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  30 min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seznamují s učivem o Libereckém kraji. 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b="1" dirty="0" smtClean="0"/>
          </a:p>
          <a:p>
            <a:r>
              <a:rPr lang="cs-CZ" dirty="0" smtClean="0"/>
              <a:t>.</a:t>
            </a:r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0941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extShape 1"/>
          <p:cNvSpPr txBox="1"/>
          <p:nvPr/>
        </p:nvSpPr>
        <p:spPr>
          <a:xfrm>
            <a:off x="504000" y="301320"/>
            <a:ext cx="9071640" cy="1261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 dirty="0"/>
          </a:p>
        </p:txBody>
      </p:sp>
      <p:sp>
        <p:nvSpPr>
          <p:cNvPr id="76" name="TextShape 2"/>
          <p:cNvSpPr txBox="1"/>
          <p:nvPr/>
        </p:nvSpPr>
        <p:spPr>
          <a:xfrm>
            <a:off x="504360" y="-360000"/>
            <a:ext cx="9071640" cy="4384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u="sng" dirty="0" smtClean="0"/>
              <a:t>Liberecký Kraj</a:t>
            </a:r>
            <a:endParaRPr lang="cs-CZ" sz="3600" u="sng" dirty="0"/>
          </a:p>
        </p:txBody>
      </p:sp>
      <p:sp>
        <p:nvSpPr>
          <p:cNvPr id="3" name="Text Placeholder 2"/>
          <p:cNvSpPr>
            <a:spLocks noGrp="1"/>
          </p:cNvSpPr>
          <p:nvPr>
            <p:ph type="body"/>
          </p:nvPr>
        </p:nvSpPr>
        <p:spPr>
          <a:xfrm>
            <a:off x="485550" y="1563120"/>
            <a:ext cx="9071640" cy="1262160"/>
          </a:xfrm>
        </p:spPr>
        <p:txBody>
          <a:bodyPr/>
          <a:lstStyle/>
          <a:p>
            <a:r>
              <a:rPr lang="cs-CZ" sz="2400" dirty="0" smtClean="0"/>
              <a:t>Krajské město: Liberec</a:t>
            </a:r>
            <a:endParaRPr lang="cs-CZ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8657" y="1676723"/>
            <a:ext cx="3921968" cy="5882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18565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/>
          </p:nvPr>
        </p:nvSpPr>
        <p:spPr/>
        <p:txBody>
          <a:bodyPr/>
          <a:lstStyle/>
          <a:p>
            <a:r>
              <a:rPr lang="cs-CZ" sz="2400" dirty="0" smtClean="0"/>
              <a:t>povrch		Lužické hory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Jizerské hory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část Krkonoš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Česká tabule</a:t>
            </a:r>
          </a:p>
          <a:p>
            <a:r>
              <a:rPr lang="cs-CZ" sz="2400" dirty="0" smtClean="0"/>
              <a:t>Vodstvo		Labe		-Jizera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Nisa</a:t>
            </a:r>
          </a:p>
          <a:p>
            <a:r>
              <a:rPr lang="cs-CZ" sz="2400" dirty="0" smtClean="0"/>
              <a:t>Půdy			málo úrodné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lesy 		- poničené</a:t>
            </a:r>
          </a:p>
          <a:p>
            <a:r>
              <a:rPr lang="cs-CZ" sz="2400" dirty="0" smtClean="0"/>
              <a:t>Obyvatelsvo		nerovnoměrně rozmístěné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 dirty="0"/>
          </a:p>
        </p:txBody>
      </p:sp>
      <p:sp>
        <p:nvSpPr>
          <p:cNvPr id="2" name="Subtitle 1"/>
          <p:cNvSpPr>
            <a:spLocks noGrp="1"/>
          </p:cNvSpPr>
          <p:nvPr>
            <p:ph type="subTitle"/>
          </p:nvPr>
        </p:nvSpPr>
        <p:spPr/>
        <p:txBody>
          <a:bodyPr/>
          <a:lstStyle/>
          <a:p>
            <a:r>
              <a:rPr lang="cs-CZ" sz="2400" dirty="0" smtClean="0"/>
              <a:t>Podnebí		více srážek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chladnější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Jizerské hory – nejvíce srážek v ČR</a:t>
            </a:r>
          </a:p>
          <a:p>
            <a:r>
              <a:rPr lang="cs-CZ" sz="2400" dirty="0" smtClean="0"/>
              <a:t>Zemědělství		chov dobytka</a:t>
            </a:r>
          </a:p>
          <a:p>
            <a:r>
              <a:rPr lang="cs-CZ" sz="2400" dirty="0" smtClean="0"/>
              <a:t>Průmysl		sklářský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textilní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strojírenský</a:t>
            </a:r>
          </a:p>
          <a:p>
            <a:r>
              <a:rPr lang="cs-CZ" sz="2400" dirty="0" smtClean="0"/>
              <a:t>Cestovní ruch	Turnov	-Český ráj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Doksy		Máchovo jezero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Bezděz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Harrachov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Liberec	-ZOO, botanická zahrada, Ještěd</a:t>
            </a:r>
          </a:p>
          <a:p>
            <a:endParaRPr lang="cs-CZ" sz="2400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 dirty="0"/>
          </a:p>
        </p:txBody>
      </p:sp>
      <p:sp>
        <p:nvSpPr>
          <p:cNvPr id="2" name="Subtitle 1"/>
          <p:cNvSpPr>
            <a:spLocks noGrp="1"/>
          </p:cNvSpPr>
          <p:nvPr>
            <p:ph type="subTitle"/>
          </p:nvPr>
        </p:nvSpPr>
        <p:spPr/>
        <p:txBody>
          <a:bodyPr/>
          <a:lstStyle/>
          <a:p>
            <a:r>
              <a:rPr lang="cs-CZ" sz="2400" dirty="0" smtClean="0"/>
              <a:t>Města:		Liberec			-textilní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		-strojírenský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Jablonec nad Nisou		-bižuterie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		-strojírenský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Česká Lípa			-strojírenský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Tanvald			-textilní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Železný Brod			-sklářský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Nový Bor			-sklářský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TextShape 1"/>
          <p:cNvSpPr txBox="1"/>
          <p:nvPr/>
        </p:nvSpPr>
        <p:spPr>
          <a:xfrm>
            <a:off x="504360" y="11520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6829" y="-24580"/>
            <a:ext cx="6179332" cy="434098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411" y="3849863"/>
            <a:ext cx="5544368" cy="369393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61878" y="2234683"/>
            <a:ext cx="5018747" cy="376406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 smtClean="0"/>
              <a:t>Opakování</a:t>
            </a:r>
          </a:p>
          <a:p>
            <a:pPr>
              <a:buSzPct val="45000"/>
            </a:pPr>
            <a:r>
              <a:rPr lang="cs-CZ" dirty="0"/>
              <a:t>Nejvyšší hora	- Lužických hor -</a:t>
            </a:r>
          </a:p>
          <a:p>
            <a:pPr>
              <a:buSzPct val="45000"/>
            </a:pPr>
            <a:r>
              <a:rPr lang="cs-CZ" dirty="0"/>
              <a:t>		- Jizerských hor -</a:t>
            </a:r>
          </a:p>
          <a:p>
            <a:pPr>
              <a:buSzPct val="45000"/>
            </a:pPr>
            <a:r>
              <a:rPr lang="cs-CZ" dirty="0"/>
              <a:t>Kam se vlévá Jizera -</a:t>
            </a:r>
          </a:p>
          <a:p>
            <a:pPr>
              <a:buSzPct val="45000"/>
            </a:pPr>
            <a:r>
              <a:rPr lang="cs-CZ" dirty="0"/>
              <a:t>Kde se vyrábí Bižuterie -</a:t>
            </a:r>
          </a:p>
          <a:p>
            <a:pPr>
              <a:buSzPct val="45000"/>
            </a:pPr>
            <a:r>
              <a:rPr lang="cs-CZ" dirty="0"/>
              <a:t>Srdce </a:t>
            </a:r>
            <a:r>
              <a:rPr lang="cs-CZ" dirty="0" smtClean="0"/>
              <a:t>Českého </a:t>
            </a:r>
            <a:r>
              <a:rPr lang="cs-CZ" dirty="0"/>
              <a:t>ráje - </a:t>
            </a:r>
          </a:p>
          <a:p>
            <a:pPr lvl="3">
              <a:buSzPct val="45000"/>
            </a:pPr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 smtClean="0"/>
              <a:t>Řešení</a:t>
            </a:r>
          </a:p>
          <a:p>
            <a:pPr>
              <a:buSzPct val="45000"/>
            </a:pPr>
            <a:r>
              <a:rPr lang="cs-CZ" dirty="0" smtClean="0"/>
              <a:t>Nejvyšší hora	- Lužických hor - Luž</a:t>
            </a:r>
          </a:p>
          <a:p>
            <a:pPr>
              <a:buSzPct val="45000"/>
            </a:pPr>
            <a:r>
              <a:rPr lang="cs-CZ" dirty="0"/>
              <a:t>	</a:t>
            </a:r>
            <a:r>
              <a:rPr lang="cs-CZ" dirty="0" smtClean="0"/>
              <a:t>	- Jizerských hor - Smrk</a:t>
            </a:r>
          </a:p>
          <a:p>
            <a:pPr>
              <a:buSzPct val="45000"/>
            </a:pPr>
            <a:r>
              <a:rPr lang="cs-CZ" dirty="0" smtClean="0"/>
              <a:t>Kam se vlévá Jizera</a:t>
            </a:r>
            <a:r>
              <a:rPr lang="cs-CZ" dirty="0"/>
              <a:t> </a:t>
            </a:r>
            <a:r>
              <a:rPr lang="cs-CZ" dirty="0" smtClean="0"/>
              <a:t>- Labe</a:t>
            </a:r>
          </a:p>
          <a:p>
            <a:pPr>
              <a:buSzPct val="45000"/>
            </a:pPr>
            <a:r>
              <a:rPr lang="cs-CZ" dirty="0" smtClean="0"/>
              <a:t>Kde se vyrábí Bižuterie – Jablonec nad Nisou</a:t>
            </a:r>
          </a:p>
          <a:p>
            <a:pPr>
              <a:buSzPct val="45000"/>
            </a:pPr>
            <a:r>
              <a:rPr lang="cs-CZ" smtClean="0"/>
              <a:t>Srdce </a:t>
            </a:r>
            <a:r>
              <a:rPr lang="cs-CZ" smtClean="0"/>
              <a:t>Českého </a:t>
            </a:r>
            <a:r>
              <a:rPr lang="cs-CZ" dirty="0" smtClean="0"/>
              <a:t>ráje - Trutnov</a:t>
            </a:r>
          </a:p>
          <a:p>
            <a:pPr>
              <a:buSzPct val="45000"/>
            </a:pPr>
            <a:endParaRPr lang="cs-CZ" dirty="0" smtClean="0"/>
          </a:p>
          <a:p>
            <a:pPr>
              <a:buSzPct val="45000"/>
            </a:pPr>
            <a:endParaRPr lang="cs-CZ" dirty="0" smtClean="0"/>
          </a:p>
          <a:p>
            <a:pPr>
              <a:buSzPct val="45000"/>
            </a:pP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TextShape 1"/>
          <p:cNvSpPr txBox="1"/>
          <p:nvPr/>
        </p:nvSpPr>
        <p:spPr>
          <a:xfrm>
            <a:off x="504000" y="655200"/>
            <a:ext cx="9071640" cy="632880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45000"/>
            </a:pPr>
            <a:r>
              <a:rPr lang="cs-CZ" dirty="0"/>
              <a:t>Zdroj</a:t>
            </a:r>
            <a:r>
              <a:rPr lang="cs-CZ" dirty="0" smtClean="0"/>
              <a:t>:</a:t>
            </a:r>
          </a:p>
          <a:p>
            <a:pPr>
              <a:buSzPct val="45000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cs.wikipedia.org/wiki/Liberec</a:t>
            </a:r>
            <a:endParaRPr lang="cs-CZ" dirty="0" smtClean="0"/>
          </a:p>
          <a:p>
            <a:pPr>
              <a:buSzPct val="45000"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cs.wikipedia.org/wiki/Trosky</a:t>
            </a:r>
            <a:endParaRPr lang="cs-CZ" dirty="0" smtClean="0"/>
          </a:p>
          <a:p>
            <a:pPr>
              <a:buSzPct val="45000"/>
            </a:pPr>
            <a:r>
              <a:rPr lang="cs-CZ" dirty="0">
                <a:hlinkClick r:id="rId4"/>
              </a:rPr>
              <a:t>http://cs.wikipedia.org/wiki/Bezd%C4%9Bz_(hrad)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87</Words>
  <Application>Microsoft Office PowerPoint</Application>
  <PresentationFormat>Vlastní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Office Theme</vt:lpstr>
      <vt:lpstr>Snímek 1</vt:lpstr>
      <vt:lpstr>Snímek 2</vt:lpstr>
      <vt:lpstr>Liberecký Kraj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Vojta</dc:creator>
  <cp:lastModifiedBy>U1</cp:lastModifiedBy>
  <cp:revision>16</cp:revision>
  <dcterms:modified xsi:type="dcterms:W3CDTF">2013-05-21T12:39:45Z</dcterms:modified>
</cp:coreProperties>
</file>