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</p:sldMasterIdLst>
  <p:sldIdLst>
    <p:sldId id="256" r:id="rId3"/>
    <p:sldId id="264" r:id="rId4"/>
    <p:sldId id="263" r:id="rId5"/>
    <p:sldId id="257" r:id="rId6"/>
    <p:sldId id="258" r:id="rId7"/>
    <p:sldId id="259" r:id="rId8"/>
    <p:sldId id="260" r:id="rId9"/>
    <p:sldId id="261" r:id="rId10"/>
    <p:sldId id="265" r:id="rId11"/>
    <p:sldId id="262" r:id="rId12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1464" y="-90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1640" cy="438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1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1640" cy="585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7" name="PlaceHolder 4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5151960" y="405864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092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164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2" name="PlaceHolder 4"/>
          <p:cNvSpPr>
            <a:spLocks noGrp="1"/>
          </p:cNvSpPr>
          <p:nvPr>
            <p:ph type="body"/>
          </p:nvPr>
        </p:nvSpPr>
        <p:spPr>
          <a:xfrm>
            <a:off x="5151960" y="405864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3" name="PlaceHolder 5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44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1640" cy="438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46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48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49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1640" cy="585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53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4" name="PlaceHolder 3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5" name="PlaceHolder 4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57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8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9" name="PlaceHolder 4"/>
          <p:cNvSpPr>
            <a:spLocks noGrp="1"/>
          </p:cNvSpPr>
          <p:nvPr>
            <p:ph type="body"/>
          </p:nvPr>
        </p:nvSpPr>
        <p:spPr>
          <a:xfrm>
            <a:off x="5151960" y="405864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61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2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3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092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164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68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9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0" name="PlaceHolder 4"/>
          <p:cNvSpPr>
            <a:spLocks noGrp="1"/>
          </p:cNvSpPr>
          <p:nvPr>
            <p:ph type="body"/>
          </p:nvPr>
        </p:nvSpPr>
        <p:spPr>
          <a:xfrm>
            <a:off x="5151960" y="405864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1" name="PlaceHolder 5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73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4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r>
              <a:rPr lang="cs-CZ"/>
              <a:t>Klikněte pro úpravu formátu textu nadpisu</a:t>
            </a:r>
            <a:endParaRPr/>
          </a:p>
        </p:txBody>
      </p:sp>
      <p:sp>
        <p:nvSpPr>
          <p:cNvPr id="6" name="PlaceHolder 2"/>
          <p:cNvSpPr>
            <a:spLocks noGrp="1"/>
          </p:cNvSpPr>
          <p:nvPr>
            <p:ph type="body"/>
          </p:nvPr>
        </p:nvSpPr>
        <p:spPr>
          <a:xfrm>
            <a:off x="504000" y="1769040"/>
            <a:ext cx="887004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cs-CZ"/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/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/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/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  <p:sp>
        <p:nvSpPr>
          <p:cNvPr id="2" name="PlaceHolder 3"/>
          <p:cNvSpPr>
            <a:spLocks noGrp="1"/>
          </p:cNvSpPr>
          <p:nvPr>
            <p:ph type="dt"/>
          </p:nvPr>
        </p:nvSpPr>
        <p:spPr>
          <a:xfrm>
            <a:off x="504000" y="6887160"/>
            <a:ext cx="2348280" cy="52128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cs-CZ" sz="1400"/>
              <a:t>&lt;datum/čas&gt;</a:t>
            </a:r>
            <a:endParaRPr/>
          </a:p>
        </p:txBody>
      </p:sp>
      <p:sp>
        <p:nvSpPr>
          <p:cNvPr id="3" name="PlaceHolder 4"/>
          <p:cNvSpPr>
            <a:spLocks noGrp="1"/>
          </p:cNvSpPr>
          <p:nvPr>
            <p:ph type="ftr"/>
          </p:nvPr>
        </p:nvSpPr>
        <p:spPr>
          <a:xfrm>
            <a:off x="3447360" y="6887160"/>
            <a:ext cx="3195000" cy="521280"/>
          </a:xfrm>
          <a:prstGeom prst="rect">
            <a:avLst/>
          </a:prstGeom>
        </p:spPr>
        <p:txBody>
          <a:bodyPr wrap="none" lIns="0" tIns="0" rIns="0" bIns="0"/>
          <a:lstStyle/>
          <a:p>
            <a:pPr algn="ctr"/>
            <a:r>
              <a:rPr lang="cs-CZ" sz="1400"/>
              <a:t>&lt;zápatí&gt;</a:t>
            </a:r>
            <a:endParaRPr/>
          </a:p>
        </p:txBody>
      </p:sp>
      <p:sp>
        <p:nvSpPr>
          <p:cNvPr id="4" name="PlaceHolder 5"/>
          <p:cNvSpPr>
            <a:spLocks noGrp="1"/>
          </p:cNvSpPr>
          <p:nvPr>
            <p:ph type="sldNum"/>
          </p:nvPr>
        </p:nvSpPr>
        <p:spPr>
          <a:xfrm>
            <a:off x="7227360" y="6887160"/>
            <a:ext cx="2348280" cy="521280"/>
          </a:xfrm>
          <a:prstGeom prst="rect">
            <a:avLst/>
          </a:prstGeom>
        </p:spPr>
        <p:txBody>
          <a:bodyPr wrap="none" lIns="0" tIns="0" rIns="0" bIns="0"/>
          <a:lstStyle/>
          <a:p>
            <a:pPr algn="r"/>
            <a:fld id="{E0164EE2-A6B2-4C3A-96C6-3C2F5EAEE85B}" type="slidenum">
              <a:rPr lang="cs-CZ" sz="1400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/>
    <p:bodyStyle/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36"/>
          <p:cNvPicPr/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10079640" cy="7560000"/>
          </a:xfrm>
          <a:prstGeom prst="rect">
            <a:avLst/>
          </a:prstGeom>
        </p:spPr>
      </p:pic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18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r>
              <a:rPr lang="cs-CZ"/>
              <a:t>Klikněte pro úpravu formátu textu nadpisu</a:t>
            </a:r>
            <a:endParaRPr/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cs-CZ"/>
              <a:t>Klikněte pro úpravu formátu textu osnovy</a:t>
            </a:r>
            <a:endParaRPr/>
          </a:p>
          <a:p>
            <a:pPr lvl="1">
              <a:buSzPct val="45000"/>
              <a:buFont typeface="StarSymbol"/>
              <a:buChar char=""/>
            </a:pPr>
            <a:r>
              <a:rPr lang="cs-CZ"/>
              <a:t>Druhá úroveň</a:t>
            </a:r>
            <a:endParaRPr/>
          </a:p>
          <a:p>
            <a:pPr lvl="2">
              <a:buSzPct val="75000"/>
              <a:buFont typeface="StarSymbol"/>
              <a:buChar char=""/>
            </a:pPr>
            <a:r>
              <a:rPr lang="cs-CZ"/>
              <a:t>Třetí úroveň</a:t>
            </a:r>
            <a:endParaRPr/>
          </a:p>
          <a:p>
            <a:pPr lvl="3">
              <a:buSzPct val="45000"/>
              <a:buFont typeface="StarSymbol"/>
              <a:buChar char=""/>
            </a:pPr>
            <a:r>
              <a:rPr lang="cs-CZ"/>
              <a:t>Čtvrtá úroveň osnovy</a:t>
            </a:r>
            <a:endParaRPr/>
          </a:p>
          <a:p>
            <a:pPr lvl="4">
              <a:buSzPct val="75000"/>
              <a:buFont typeface="StarSymbol"/>
              <a:buChar char="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  <p:sp>
        <p:nvSpPr>
          <p:cNvPr id="40" name="PlaceHolder 3"/>
          <p:cNvSpPr>
            <a:spLocks noGrp="1"/>
          </p:cNvSpPr>
          <p:nvPr>
            <p:ph type="dt"/>
          </p:nvPr>
        </p:nvSpPr>
        <p:spPr>
          <a:xfrm>
            <a:off x="504000" y="6886440"/>
            <a:ext cx="2348280" cy="52092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cs-CZ" sz="1400"/>
              <a:t>&lt;datum/čas&gt;</a:t>
            </a:r>
            <a:endParaRPr/>
          </a:p>
        </p:txBody>
      </p:sp>
      <p:sp>
        <p:nvSpPr>
          <p:cNvPr id="41" name="PlaceHolder 4"/>
          <p:cNvSpPr>
            <a:spLocks noGrp="1"/>
          </p:cNvSpPr>
          <p:nvPr>
            <p:ph type="ftr"/>
          </p:nvPr>
        </p:nvSpPr>
        <p:spPr>
          <a:xfrm>
            <a:off x="3447000" y="6886440"/>
            <a:ext cx="3195000" cy="520920"/>
          </a:xfrm>
          <a:prstGeom prst="rect">
            <a:avLst/>
          </a:prstGeom>
        </p:spPr>
        <p:txBody>
          <a:bodyPr wrap="none" lIns="0" tIns="0" rIns="0" bIns="0"/>
          <a:lstStyle/>
          <a:p>
            <a:pPr algn="ctr"/>
            <a:r>
              <a:rPr lang="cs-CZ" sz="1400"/>
              <a:t>&lt;zápatí&gt;</a:t>
            </a:r>
            <a:endParaRPr/>
          </a:p>
        </p:txBody>
      </p:sp>
      <p:sp>
        <p:nvSpPr>
          <p:cNvPr id="42" name="PlaceHolder 5"/>
          <p:cNvSpPr>
            <a:spLocks noGrp="1"/>
          </p:cNvSpPr>
          <p:nvPr>
            <p:ph type="sldNum"/>
          </p:nvPr>
        </p:nvSpPr>
        <p:spPr>
          <a:xfrm>
            <a:off x="7227000" y="6886440"/>
            <a:ext cx="2348280" cy="520920"/>
          </a:xfrm>
          <a:prstGeom prst="rect">
            <a:avLst/>
          </a:prstGeom>
        </p:spPr>
        <p:txBody>
          <a:bodyPr wrap="none" lIns="0" tIns="0" rIns="0" bIns="0"/>
          <a:lstStyle/>
          <a:p>
            <a:pPr algn="r"/>
            <a:fld id="{297A5E15-EB0C-42E9-876B-DD7BDA56BCE2}" type="slidenum">
              <a:rPr lang="cs-CZ" sz="1400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/>
    <p:bodyStyle/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rn%C3%A9_jezero" TargetMode="External"/><Relationship Id="rId2" Type="http://schemas.openxmlformats.org/officeDocument/2006/relationships/hyperlink" Target="http://cs.wikipedia.org/wiki/Plzen" TargetMode="External"/><Relationship Id="rId1" Type="http://schemas.openxmlformats.org/officeDocument/2006/relationships/slideLayout" Target="../slideLayouts/slideLayout15.xml"/><Relationship Id="rId5" Type="http://schemas.openxmlformats.org/officeDocument/2006/relationships/hyperlink" Target="http://cs.wikipedia.org/wiki/Plze%C5%88sk%C3%BD_kraj" TargetMode="External"/><Relationship Id="rId4" Type="http://schemas.openxmlformats.org/officeDocument/2006/relationships/hyperlink" Target="http://cs.wikipedia.org/wiki/Doma%C5%BEli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5"/>
          <p:cNvSpPr txBox="1"/>
          <p:nvPr/>
        </p:nvSpPr>
        <p:spPr>
          <a:xfrm>
            <a:off x="1187624" y="4509120"/>
            <a:ext cx="77759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VY_32_INOVACE_X_3_9_Plzeňský_Kraj</a:t>
            </a:r>
            <a:endParaRPr lang="cs-CZ" b="1" dirty="0" smtClean="0"/>
          </a:p>
          <a:p>
            <a:r>
              <a:rPr lang="cs-CZ" b="1" dirty="0" smtClean="0"/>
              <a:t>Šablona číslo:    </a:t>
            </a:r>
            <a:r>
              <a:rPr lang="cs-CZ" dirty="0" smtClean="0"/>
              <a:t>X </a:t>
            </a:r>
            <a:r>
              <a:rPr lang="cs-CZ" b="1" dirty="0" smtClean="0"/>
              <a:t>         Sada číslo:     </a:t>
            </a:r>
            <a:r>
              <a:rPr lang="cs-CZ" dirty="0"/>
              <a:t>3</a:t>
            </a:r>
            <a:r>
              <a:rPr lang="cs-CZ" dirty="0" smtClean="0"/>
              <a:t> </a:t>
            </a:r>
            <a:r>
              <a:rPr lang="cs-CZ" b="1" dirty="0" smtClean="0"/>
              <a:t>          Pořadové číslo DUM: 09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Radomíra Fišerová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47824" y="323453"/>
            <a:ext cx="8712968" cy="61555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Žáci se seznamují s učivem o </a:t>
            </a:r>
            <a:r>
              <a:rPr lang="cs-CZ" dirty="0" smtClean="0"/>
              <a:t>Plzeňském </a:t>
            </a:r>
            <a:r>
              <a:rPr lang="cs-CZ" dirty="0" smtClean="0"/>
              <a:t>kraji	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zná přírodní a hospodářské podmínky </a:t>
            </a:r>
            <a:r>
              <a:rPr lang="cs-CZ" dirty="0" smtClean="0"/>
              <a:t>Plzeňského </a:t>
            </a:r>
            <a:r>
              <a:rPr lang="cs-CZ" dirty="0" smtClean="0"/>
              <a:t>kraje</a:t>
            </a:r>
          </a:p>
          <a:p>
            <a:endParaRPr lang="cs-CZ" sz="1600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9. třída, 14-15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/>
              <a:t>P</a:t>
            </a:r>
            <a:r>
              <a:rPr lang="cs-CZ" dirty="0" smtClean="0"/>
              <a:t>lzeňský </a:t>
            </a:r>
            <a:r>
              <a:rPr lang="cs-CZ" dirty="0" smtClean="0"/>
              <a:t>kraj, města, povrch, vodstvo, podnebí, půdy, obyvatelstvo, hospodářství</a:t>
            </a:r>
          </a:p>
          <a:p>
            <a:endParaRPr lang="cs-CZ" dirty="0" smtClean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tabule,mapa ČR, psací potřeby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  30 min</a:t>
            </a:r>
          </a:p>
          <a:p>
            <a:endParaRPr lang="cs-CZ" dirty="0" smtClean="0"/>
          </a:p>
          <a:p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Žáci se seznamují s učivem o </a:t>
            </a:r>
            <a:r>
              <a:rPr lang="cs-CZ" dirty="0" smtClean="0"/>
              <a:t>Plzeňském </a:t>
            </a:r>
            <a:r>
              <a:rPr lang="cs-CZ" dirty="0" smtClean="0"/>
              <a:t>kraji. Podle pokynů vyhledají základní informace v mapě, ověří jejich správnost a provedou zápis. Nakonec si prověří získané znalosti doplněním odpovědí do posledního úkolu.</a:t>
            </a:r>
          </a:p>
          <a:p>
            <a:endParaRPr lang="cs-CZ" b="1" dirty="0" smtClean="0"/>
          </a:p>
          <a:p>
            <a:r>
              <a:rPr lang="cs-CZ" dirty="0" smtClean="0"/>
              <a:t>.</a:t>
            </a:r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25385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TextShape 1"/>
          <p:cNvSpPr txBox="1"/>
          <p:nvPr/>
        </p:nvSpPr>
        <p:spPr>
          <a:xfrm>
            <a:off x="504000" y="301320"/>
            <a:ext cx="9071640" cy="12618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r>
              <a:rPr lang="cs-CZ" sz="3600" u="sng" dirty="0"/>
              <a:t>Plzeňský kraj</a:t>
            </a:r>
            <a:endParaRPr sz="3600" u="sng" dirty="0"/>
          </a:p>
        </p:txBody>
      </p:sp>
      <p:sp>
        <p:nvSpPr>
          <p:cNvPr id="76" name="TextShape 2"/>
          <p:cNvSpPr txBox="1"/>
          <p:nvPr/>
        </p:nvSpPr>
        <p:spPr>
          <a:xfrm>
            <a:off x="720360" y="1663200"/>
            <a:ext cx="9071640" cy="8568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r>
              <a:rPr lang="cs-CZ" sz="2400"/>
              <a:t>Krajské město: Plzeň</a:t>
            </a:r>
            <a:endParaRPr/>
          </a:p>
        </p:txBody>
      </p:sp>
      <p:pic>
        <p:nvPicPr>
          <p:cNvPr id="77" name="Picture 76"/>
          <p:cNvPicPr/>
          <p:nvPr/>
        </p:nvPicPr>
        <p:blipFill>
          <a:blip r:embed="rId2"/>
          <a:stretch>
            <a:fillRect/>
          </a:stretch>
        </p:blipFill>
        <p:spPr>
          <a:xfrm>
            <a:off x="2890080" y="2923560"/>
            <a:ext cx="7189920" cy="4636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20175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TextShape 1"/>
          <p:cNvSpPr txBox="1"/>
          <p:nvPr/>
        </p:nvSpPr>
        <p:spPr>
          <a:xfrm>
            <a:off x="504360" y="307080"/>
            <a:ext cx="9071640" cy="667692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Povrch	</a:t>
            </a:r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- 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Šumava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 		</a:t>
            </a:r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- 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Český les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 		</a:t>
            </a:r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- 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Brdy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     		</a:t>
            </a:r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- 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Plzeňská kotlina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Vodstvo	</a:t>
            </a:r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- 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Berounka 	- Úhlava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 				- Úslava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 				- Radbuza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 				</a:t>
            </a:r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- 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Mže</a:t>
            </a:r>
            <a:endParaRPr dirty="0"/>
          </a:p>
          <a:p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		- Jezera  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	- Černé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 			</a:t>
            </a:r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	- 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Čertovo</a:t>
            </a:r>
            <a:endParaRPr dirty="0"/>
          </a:p>
        </p:txBody>
      </p:sp>
      <p:pic>
        <p:nvPicPr>
          <p:cNvPr id="79" name="Picture 78"/>
          <p:cNvPicPr/>
          <p:nvPr/>
        </p:nvPicPr>
        <p:blipFill>
          <a:blip r:embed="rId2"/>
          <a:stretch>
            <a:fillRect/>
          </a:stretch>
        </p:blipFill>
        <p:spPr>
          <a:xfrm>
            <a:off x="6062570" y="2951781"/>
            <a:ext cx="3974040" cy="460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TextShape 1"/>
          <p:cNvSpPr txBox="1"/>
          <p:nvPr/>
        </p:nvSpPr>
        <p:spPr>
          <a:xfrm>
            <a:off x="504360" y="539477"/>
            <a:ext cx="9071640" cy="667692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Podnebí			</a:t>
            </a:r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- 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nejdrsnější – Šumava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Půdy 				- kvalitní hnědozemě v Plzeňské kotlině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Obyvatelstvo			- malá sídla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Průmysl			- strojírenský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 				- potravinářský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 				- výroba keramiky (kaolín)</a:t>
            </a:r>
            <a:endParaRPr dirty="0"/>
          </a:p>
          <a:p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Zemědělství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			- pšenice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 				- řepka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 	</a:t>
            </a:r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	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		- brambory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 				- skot</a:t>
            </a: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TextShape 1"/>
          <p:cNvSpPr txBox="1"/>
          <p:nvPr/>
        </p:nvSpPr>
        <p:spPr>
          <a:xfrm>
            <a:off x="480960" y="597600"/>
            <a:ext cx="9071640" cy="667692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cs-CZ" sz="2400" dirty="0"/>
              <a:t>Města			- Plzeň – těžké strojírenství, pivo</a:t>
            </a:r>
            <a:endParaRPr dirty="0"/>
          </a:p>
          <a:p>
            <a:r>
              <a:rPr lang="cs-CZ" sz="2400" dirty="0"/>
              <a:t> 			- Rokycany – hutní a strojírenský průmysl</a:t>
            </a:r>
            <a:endParaRPr dirty="0"/>
          </a:p>
          <a:p>
            <a:r>
              <a:rPr lang="cs-CZ" sz="2400" dirty="0"/>
              <a:t> 			- Sušice – zápalky</a:t>
            </a:r>
            <a:endParaRPr dirty="0"/>
          </a:p>
          <a:p>
            <a:r>
              <a:rPr lang="cs-CZ" sz="2400" dirty="0"/>
              <a:t> 			- </a:t>
            </a:r>
            <a:r>
              <a:rPr lang="cs-CZ" sz="2400" dirty="0" smtClean="0"/>
              <a:t>Domažlice (na obrázku) - chodsko</a:t>
            </a:r>
            <a:endParaRPr dirty="0"/>
          </a:p>
          <a:p>
            <a:r>
              <a:rPr lang="cs-CZ" sz="2400" dirty="0"/>
              <a:t>			- Tachov</a:t>
            </a:r>
            <a:endParaRPr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0515" y="2753722"/>
            <a:ext cx="6386768" cy="479007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extShape 1"/>
          <p:cNvSpPr txBox="1"/>
          <p:nvPr/>
        </p:nvSpPr>
        <p:spPr>
          <a:xfrm>
            <a:off x="504360" y="307080"/>
            <a:ext cx="9071640" cy="667692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173" y="4113010"/>
            <a:ext cx="6644174" cy="344666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173" y="0"/>
            <a:ext cx="4484427" cy="298774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0192" y="0"/>
            <a:ext cx="6120433" cy="459032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TextShape 1"/>
          <p:cNvSpPr txBox="1"/>
          <p:nvPr/>
        </p:nvSpPr>
        <p:spPr>
          <a:xfrm>
            <a:off x="504360" y="475522"/>
            <a:ext cx="9071640" cy="667692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45000"/>
            </a:pPr>
            <a:r>
              <a:rPr lang="cs-CZ" dirty="0" smtClean="0"/>
              <a:t>Opakování:</a:t>
            </a:r>
          </a:p>
          <a:p>
            <a:pPr>
              <a:buSzPct val="45000"/>
            </a:pPr>
            <a:r>
              <a:rPr lang="cs-CZ" dirty="0" smtClean="0"/>
              <a:t>Která pohoří tvoří hranici s </a:t>
            </a:r>
            <a:r>
              <a:rPr lang="cs-CZ" dirty="0" smtClean="0"/>
              <a:t>Německem -</a:t>
            </a:r>
            <a:endParaRPr lang="cs-CZ" dirty="0" smtClean="0"/>
          </a:p>
          <a:p>
            <a:pPr>
              <a:buSzPct val="45000"/>
            </a:pPr>
            <a:r>
              <a:rPr lang="cs-CZ" dirty="0" smtClean="0"/>
              <a:t>Soutokem kterých řek vzniká </a:t>
            </a:r>
            <a:r>
              <a:rPr lang="cs-CZ" dirty="0" smtClean="0"/>
              <a:t>Berounka -</a:t>
            </a:r>
            <a:endParaRPr lang="cs-CZ" dirty="0" smtClean="0"/>
          </a:p>
          <a:p>
            <a:pPr>
              <a:buSzPct val="45000"/>
            </a:pPr>
            <a:r>
              <a:rPr lang="cs-CZ" dirty="0" smtClean="0"/>
              <a:t>Co se vyrábí v </a:t>
            </a:r>
            <a:r>
              <a:rPr lang="cs-CZ" dirty="0" smtClean="0"/>
              <a:t>Pl</a:t>
            </a:r>
            <a:r>
              <a:rPr lang="cs-CZ" dirty="0" smtClean="0"/>
              <a:t>zni -</a:t>
            </a:r>
            <a:endParaRPr lang="cs-CZ" dirty="0" smtClean="0"/>
          </a:p>
          <a:p>
            <a:pPr>
              <a:buSzPct val="45000"/>
            </a:pPr>
            <a:r>
              <a:rPr lang="cs-CZ" dirty="0" smtClean="0"/>
              <a:t>Kdo byli </a:t>
            </a:r>
            <a:r>
              <a:rPr lang="cs-CZ" dirty="0" smtClean="0"/>
              <a:t>chodové - </a:t>
            </a:r>
            <a:endParaRPr lang="cs-CZ" dirty="0" smtClean="0"/>
          </a:p>
          <a:p>
            <a:pPr>
              <a:buSzPct val="45000"/>
            </a:pPr>
            <a:endParaRPr lang="cs-CZ" dirty="0" smtClean="0"/>
          </a:p>
          <a:p>
            <a:pPr>
              <a:buSzPct val="45000"/>
            </a:pPr>
            <a:endParaRPr lang="cs-CZ" dirty="0"/>
          </a:p>
          <a:p>
            <a:pPr>
              <a:buSzPct val="45000"/>
            </a:pPr>
            <a:endParaRPr dirty="0"/>
          </a:p>
          <a:p>
            <a:pPr>
              <a:buSzPct val="45000"/>
              <a:buFont typeface="StarSymbol"/>
              <a:buChar char=""/>
            </a:pP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TextShape 1"/>
          <p:cNvSpPr txBox="1"/>
          <p:nvPr/>
        </p:nvSpPr>
        <p:spPr>
          <a:xfrm>
            <a:off x="504360" y="307080"/>
            <a:ext cx="9071640" cy="667692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45000"/>
            </a:pPr>
            <a:r>
              <a:rPr lang="cs-CZ" dirty="0" smtClean="0"/>
              <a:t>Řešení:</a:t>
            </a:r>
            <a:endParaRPr lang="cs-CZ" dirty="0"/>
          </a:p>
          <a:p>
            <a:pPr>
              <a:buSzPct val="45000"/>
            </a:pPr>
            <a:r>
              <a:rPr lang="cs-CZ" dirty="0"/>
              <a:t>Která pohoří tvoří hranici s Německem </a:t>
            </a:r>
            <a:r>
              <a:rPr lang="cs-CZ" dirty="0" smtClean="0"/>
              <a:t>– Šumava, Český les</a:t>
            </a:r>
            <a:endParaRPr lang="cs-CZ" dirty="0"/>
          </a:p>
          <a:p>
            <a:pPr>
              <a:buSzPct val="45000"/>
            </a:pPr>
            <a:r>
              <a:rPr lang="cs-CZ" dirty="0"/>
              <a:t>Soutokem kterých řek vzniká Berounka </a:t>
            </a:r>
            <a:r>
              <a:rPr lang="cs-CZ" dirty="0" smtClean="0"/>
              <a:t>– Úhlava, Úslava, Radbuza, Mže</a:t>
            </a:r>
            <a:endParaRPr lang="cs-CZ" dirty="0"/>
          </a:p>
          <a:p>
            <a:pPr>
              <a:buSzPct val="45000"/>
            </a:pPr>
            <a:r>
              <a:rPr lang="cs-CZ" dirty="0"/>
              <a:t>Co se vyrábí v Plzni </a:t>
            </a:r>
            <a:r>
              <a:rPr lang="cs-CZ" dirty="0" smtClean="0"/>
              <a:t>– Pivo, Tramvaje (škodovka)</a:t>
            </a:r>
            <a:endParaRPr lang="cs-CZ" dirty="0"/>
          </a:p>
          <a:p>
            <a:pPr>
              <a:buSzPct val="45000"/>
            </a:pPr>
            <a:r>
              <a:rPr lang="cs-CZ" dirty="0"/>
              <a:t>Kdo byli chodové - </a:t>
            </a:r>
            <a:r>
              <a:rPr lang="cs-CZ" dirty="0" smtClean="0"/>
              <a:t>pohraničníci</a:t>
            </a:r>
            <a:endParaRPr lang="cs-CZ" dirty="0"/>
          </a:p>
          <a:p>
            <a:pPr>
              <a:buSzPct val="45000"/>
            </a:pPr>
            <a:endParaRPr lang="cs-CZ" dirty="0"/>
          </a:p>
          <a:p>
            <a:pPr>
              <a:buSzPct val="45000"/>
            </a:pPr>
            <a:endParaRPr dirty="0"/>
          </a:p>
          <a:p>
            <a:pPr>
              <a:buSzPct val="45000"/>
              <a:buFont typeface="StarSymbol"/>
              <a:buChar char=""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5012138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TextShape 1"/>
          <p:cNvSpPr txBox="1"/>
          <p:nvPr/>
        </p:nvSpPr>
        <p:spPr>
          <a:xfrm>
            <a:off x="504360" y="307080"/>
            <a:ext cx="9071640" cy="667692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45000"/>
            </a:pPr>
            <a:r>
              <a:rPr lang="cs-CZ" dirty="0" smtClean="0"/>
              <a:t>Zdroje:	</a:t>
            </a:r>
            <a:r>
              <a:rPr lang="cs-CZ" dirty="0" smtClean="0">
                <a:hlinkClick r:id="rId2"/>
              </a:rPr>
              <a:t>http://cs.wikipedia.org/wiki/Plzen</a:t>
            </a:r>
            <a:endParaRPr lang="cs-CZ" dirty="0" smtClean="0"/>
          </a:p>
          <a:p>
            <a:pPr>
              <a:buSzPct val="45000"/>
            </a:pPr>
            <a:r>
              <a:rPr lang="cs-CZ" dirty="0"/>
              <a:t>	</a:t>
            </a:r>
            <a:r>
              <a:rPr lang="cs-CZ" dirty="0" smtClean="0">
                <a:hlinkClick r:id="rId3"/>
              </a:rPr>
              <a:t>http://cs.wikipedia.org/wiki/%C4%8Cern%C3%A9_jezero</a:t>
            </a:r>
            <a:endParaRPr lang="cs-CZ" dirty="0" smtClean="0"/>
          </a:p>
          <a:p>
            <a:pPr>
              <a:buSzPct val="45000"/>
            </a:pPr>
            <a:r>
              <a:rPr lang="cs-CZ" dirty="0"/>
              <a:t>	</a:t>
            </a:r>
            <a:r>
              <a:rPr lang="cs-CZ" dirty="0" smtClean="0">
                <a:hlinkClick r:id="rId4"/>
              </a:rPr>
              <a:t>http://cs.wikipedia.org/wiki/Doma%C5%BElice</a:t>
            </a:r>
            <a:endParaRPr lang="cs-CZ" dirty="0" smtClean="0"/>
          </a:p>
          <a:p>
            <a:pPr>
              <a:buSzPct val="45000"/>
            </a:pPr>
            <a:r>
              <a:rPr lang="cs-CZ" dirty="0"/>
              <a:t>	</a:t>
            </a:r>
            <a:r>
              <a:rPr lang="cs-CZ" dirty="0" smtClean="0">
                <a:hlinkClick r:id="rId5"/>
              </a:rPr>
              <a:t>http://cs.wikipedia.org/wiki/Plze%C5%88sk%C3%BD_kraj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136</Words>
  <Application>Microsoft Office PowerPoint</Application>
  <PresentationFormat>Custom</PresentationFormat>
  <Paragraphs>69</Paragraphs>
  <Slides>10</Slides>
  <Notes>0</Notes>
  <HiddenSlides>1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2" baseType="lpstr"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Vojta</cp:lastModifiedBy>
  <cp:revision>6</cp:revision>
  <dcterms:modified xsi:type="dcterms:W3CDTF">2013-05-21T07:15:29Z</dcterms:modified>
</cp:coreProperties>
</file>