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5" r:id="rId6"/>
    <p:sldId id="262" r:id="rId7"/>
    <p:sldId id="263" r:id="rId8"/>
    <p:sldId id="266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8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79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63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940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713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199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34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068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93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4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23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69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504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713A8-5368-490B-ABCA-A6F13F3D6069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285BB-B208-4E68-B392-CF6CFEAF1B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643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721990"/>
              </p:ext>
            </p:extLst>
          </p:nvPr>
        </p:nvGraphicFramePr>
        <p:xfrm>
          <a:off x="1489224" y="1034400"/>
          <a:ext cx="60960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</a:t>
                      </a:r>
                      <a:r>
                        <a:rPr lang="cs-CZ" sz="2400" baseline="0" dirty="0" smtClean="0"/>
                        <a:t> Irena </a:t>
                      </a:r>
                      <a:r>
                        <a:rPr lang="cs-CZ" sz="2400" baseline="0" dirty="0" err="1" smtClean="0"/>
                        <a:t>Pohořalá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dirty="0" smtClean="0"/>
                        <a:t>:</a:t>
                      </a:r>
                      <a:r>
                        <a:rPr lang="cs-CZ" sz="2400" baseline="0" dirty="0" smtClean="0"/>
                        <a:t> VY_32_INOVACE_1B_09_SČÍTÁNÍ JEDNOTEK BEZ PŘECHODU DESÍTEK 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Sčítání</a:t>
                      </a:r>
                      <a:r>
                        <a:rPr lang="cs-CZ" sz="2400" baseline="0" dirty="0" smtClean="0"/>
                        <a:t> jednotek bez přechodu </a:t>
                      </a:r>
                      <a:r>
                        <a:rPr lang="cs-CZ" sz="2400" baseline="0" dirty="0" smtClean="0"/>
                        <a:t>desítek </a:t>
                      </a:r>
                      <a:r>
                        <a:rPr lang="cs-CZ" sz="2400" baseline="0" dirty="0" smtClean="0"/>
                        <a:t>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915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935274"/>
              </p:ext>
            </p:extLst>
          </p:nvPr>
        </p:nvGraphicFramePr>
        <p:xfrm>
          <a:off x="755576" y="1052736"/>
          <a:ext cx="7560840" cy="3672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475252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č. 3, č. 4 – ve čtvercové</a:t>
                      </a:r>
                      <a:r>
                        <a:rPr lang="cs-CZ" baseline="0" dirty="0" smtClean="0"/>
                        <a:t> síti žáci perem na interaktivní tabuli vyznačují příklad</a:t>
                      </a:r>
                    </a:p>
                    <a:p>
                      <a:r>
                        <a:rPr lang="cs-CZ" baseline="0" dirty="0" smtClean="0"/>
                        <a:t>Snímky č. 5 – č. 7 – upevňování učiva formou slovních úloh</a:t>
                      </a:r>
                    </a:p>
                    <a:p>
                      <a:r>
                        <a:rPr lang="cs-CZ" baseline="0" dirty="0" smtClean="0"/>
                        <a:t>Snímky č. 8 – č. 17 – příklady na procvičování učiva</a:t>
                      </a:r>
                    </a:p>
                    <a:p>
                      <a:r>
                        <a:rPr lang="cs-CZ" baseline="0" dirty="0" smtClean="0"/>
                        <a:t>Snímek č. 20 – žáci procvičené příklady počítají ještě jednou do sešitu</a:t>
                      </a:r>
                    </a:p>
                    <a:p>
                      <a:r>
                        <a:rPr lang="cs-CZ" baseline="0" dirty="0" smtClean="0"/>
                        <a:t>Snímky č.21 – č. </a:t>
                      </a:r>
                      <a:r>
                        <a:rPr lang="cs-CZ" baseline="0" smtClean="0"/>
                        <a:t>26 </a:t>
                      </a:r>
                      <a:r>
                        <a:rPr lang="cs-CZ" baseline="0" dirty="0" smtClean="0"/>
                        <a:t>- 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stupeň, 2 období  pro žáky s LMP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10 </a:t>
                      </a:r>
                      <a:r>
                        <a:rPr lang="cs-CZ" dirty="0" smtClean="0"/>
                        <a:t>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Příklady vyznač ve čtvercové síti a 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</a:t>
            </a:r>
            <a:r>
              <a:rPr lang="cs-CZ" sz="4400" dirty="0" smtClean="0"/>
              <a:t>32 + 6 =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54406"/>
              </p:ext>
            </p:extLst>
          </p:nvPr>
        </p:nvGraphicFramePr>
        <p:xfrm>
          <a:off x="1547664" y="1916832"/>
          <a:ext cx="3696074" cy="390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299321"/>
              </a:tblGrid>
              <a:tr h="3904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58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Příklady vyznač ve čtvercové síti a 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</a:t>
            </a:r>
            <a:r>
              <a:rPr lang="cs-CZ" sz="4400" dirty="0" smtClean="0"/>
              <a:t>5 + 81 =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882688"/>
              </p:ext>
            </p:extLst>
          </p:nvPr>
        </p:nvGraphicFramePr>
        <p:xfrm>
          <a:off x="1547664" y="1916832"/>
          <a:ext cx="3696074" cy="390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299321"/>
              </a:tblGrid>
              <a:tr h="3904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20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Vypočítej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Mamince kvete na zahradě 24         .</a:t>
            </a:r>
          </a:p>
          <a:p>
            <a:pPr marL="0" indent="0">
              <a:buNone/>
            </a:pPr>
            <a:r>
              <a:rPr lang="cs-CZ" sz="4000" dirty="0" smtClean="0"/>
              <a:t>Babičce kvete už jen 5.</a:t>
            </a:r>
          </a:p>
          <a:p>
            <a:pPr marL="0" indent="0">
              <a:buNone/>
            </a:pPr>
            <a:r>
              <a:rPr lang="cs-CZ" sz="4000" dirty="0" smtClean="0"/>
              <a:t>Kolik          kvete na zahradě celkem?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Na zahradě kvete celkem ___           .</a:t>
            </a:r>
            <a:endParaRPr lang="cs-CZ" sz="4000" dirty="0"/>
          </a:p>
        </p:txBody>
      </p:sp>
      <p:pic>
        <p:nvPicPr>
          <p:cNvPr id="2050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38495"/>
            <a:ext cx="912571" cy="86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96952"/>
            <a:ext cx="912571" cy="86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5085184"/>
            <a:ext cx="912571" cy="86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13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Vypočítej další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Petr má v knihovně 31          .</a:t>
            </a:r>
          </a:p>
          <a:p>
            <a:pPr marL="0" indent="0">
              <a:buNone/>
            </a:pPr>
            <a:r>
              <a:rPr lang="cs-CZ" sz="4000" dirty="0" smtClean="0"/>
              <a:t>Vašek má o 3          více.</a:t>
            </a:r>
          </a:p>
          <a:p>
            <a:pPr marL="0" indent="0">
              <a:buNone/>
            </a:pPr>
            <a:r>
              <a:rPr lang="cs-CZ" sz="4000" dirty="0" smtClean="0"/>
              <a:t>Kolik knih má Vašek ve své knihovně?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Vašek má ve své knihovně ____        .</a:t>
            </a:r>
            <a:endParaRPr lang="cs-CZ" sz="4000" dirty="0"/>
          </a:p>
        </p:txBody>
      </p:sp>
      <p:pic>
        <p:nvPicPr>
          <p:cNvPr id="1027" name="Picture 3" descr="C:\Users\Speciální školy\AppData\Local\Microsoft\Windows\Temporary Internet Files\Content.IE5\OKNKKD1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9632"/>
            <a:ext cx="1079728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Speciální školy\AppData\Local\Microsoft\Windows\Temporary Internet Files\Content.IE5\OKNKKD1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53234"/>
            <a:ext cx="1079728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Speciální školy\AppData\Local\Microsoft\Windows\Temporary Internet Files\Content.IE5\OKNKKD1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085184"/>
            <a:ext cx="1079728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660232" y="66693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41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A co takhle ještě jedna…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 hodině matematiky žáci sčítali.</a:t>
            </a:r>
          </a:p>
          <a:p>
            <a:pPr marL="0" indent="0">
              <a:buNone/>
            </a:pPr>
            <a:r>
              <a:rPr lang="cs-CZ" sz="4000" dirty="0" smtClean="0"/>
              <a:t>Jakubovi vyšel výsledek 84.</a:t>
            </a:r>
          </a:p>
          <a:p>
            <a:pPr marL="0" indent="0">
              <a:buNone/>
            </a:pPr>
            <a:r>
              <a:rPr lang="cs-CZ" sz="4000" dirty="0" smtClean="0"/>
              <a:t>Adamovi o 5 více.</a:t>
            </a:r>
          </a:p>
          <a:p>
            <a:pPr marL="0" indent="0">
              <a:buNone/>
            </a:pPr>
            <a:r>
              <a:rPr lang="cs-CZ" sz="4000" dirty="0" smtClean="0"/>
              <a:t>Jaký výsledek vyšel Adamovi?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Adamovi vyšel výsledek ___ 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242487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90799" y="-243408"/>
            <a:ext cx="9612560" cy="710140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/>
              <a:t>Který z medvídků má správný výsledek?</a:t>
            </a:r>
            <a:endParaRPr lang="cs-CZ" sz="4000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352" y="355070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371" y="3032955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347" y="3645024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561165" y="435217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53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3530487" y="470798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56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5378454" y="4151103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58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4" action="ppaction://hlinksldjump"/>
          </p:cNvPr>
          <p:cNvSpPr txBox="1"/>
          <p:nvPr/>
        </p:nvSpPr>
        <p:spPr>
          <a:xfrm>
            <a:off x="7164288" y="4681845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59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47946" y="1844824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53 + 6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-28065" y="-178500"/>
            <a:ext cx="9144000" cy="710140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</a:t>
            </a:r>
            <a:br>
              <a:rPr lang="cs-CZ" dirty="0" smtClean="0"/>
            </a:br>
            <a:r>
              <a:rPr lang="cs-CZ" dirty="0" smtClean="0"/>
              <a:t> 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95428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32757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26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3563888" y="472062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5502123" y="409641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7298053" y="4581128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62472" y="1772816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23 + 4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320538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5502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</a:t>
            </a:r>
            <a:br>
              <a:rPr lang="cs-CZ" dirty="0" smtClean="0"/>
            </a:br>
            <a:r>
              <a:rPr lang="cs-CZ" dirty="0" smtClean="0"/>
              <a:t> 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40967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1606650" y="425738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98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3563888" y="4611325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89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5430115" y="425738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97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4" action="ppaction://hlinksldjump"/>
          </p:cNvPr>
          <p:cNvSpPr txBox="1"/>
          <p:nvPr/>
        </p:nvSpPr>
        <p:spPr>
          <a:xfrm>
            <a:off x="7298053" y="46129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99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83805" y="1700808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7 + 91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 </a:t>
            </a:r>
            <a:br>
              <a:rPr lang="cs-CZ" dirty="0" smtClean="0"/>
            </a:br>
            <a:r>
              <a:rPr lang="cs-CZ" dirty="0" smtClean="0"/>
              <a:t>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87572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33831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53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3563888" y="470798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66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5426595" y="401145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65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7298052" y="4484404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64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83805" y="1571306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62 + 3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39432"/>
            <a:ext cx="9144000" cy="6897431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 </a:t>
            </a:r>
            <a:br>
              <a:rPr lang="cs-CZ" dirty="0" smtClean="0"/>
            </a:br>
            <a:r>
              <a:rPr lang="cs-CZ" dirty="0" smtClean="0"/>
              <a:t>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684" y="2852936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286013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48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3597200" y="4676039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5441830" y="403979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47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4" action="ppaction://hlinksldjump"/>
          </p:cNvPr>
          <p:cNvSpPr txBox="1"/>
          <p:nvPr/>
        </p:nvSpPr>
        <p:spPr>
          <a:xfrm>
            <a:off x="7298052" y="4593903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49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97660" y="1584418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2 + 46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32862" y="-22207"/>
            <a:ext cx="925252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</a:t>
            </a:r>
            <a:br>
              <a:rPr lang="cs-CZ" dirty="0" smtClean="0"/>
            </a:br>
            <a:r>
              <a:rPr lang="cs-CZ" dirty="0" smtClean="0"/>
              <a:t> 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901" y="2924944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285723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48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3552257" y="4691055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65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5385853" y="401145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66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7298052" y="46659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99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27784" y="1700808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64 + 2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24943"/>
            <a:ext cx="9144000" cy="70294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</a:t>
            </a:r>
            <a:br>
              <a:rPr lang="cs-CZ" dirty="0" smtClean="0"/>
            </a:br>
            <a:r>
              <a:rPr lang="cs-CZ" dirty="0" smtClean="0"/>
              <a:t> 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042183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25738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35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3512815" y="470798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36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5385854" y="423982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37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7298053" y="4581128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81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13929" y="1700808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5 + 31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 </a:t>
            </a:r>
            <a:br>
              <a:rPr lang="cs-CZ" dirty="0" smtClean="0"/>
            </a:br>
            <a:r>
              <a:rPr lang="cs-CZ" dirty="0" smtClean="0"/>
              <a:t>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145" y="3025677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25738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4" action="ppaction://hlinksldjump"/>
          </p:cNvPr>
          <p:cNvSpPr txBox="1"/>
          <p:nvPr/>
        </p:nvSpPr>
        <p:spPr>
          <a:xfrm>
            <a:off x="3494047" y="471904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72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5430115" y="414908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45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4" action="ppaction://hlinksldjump"/>
          </p:cNvPr>
          <p:cNvSpPr txBox="1"/>
          <p:nvPr/>
        </p:nvSpPr>
        <p:spPr>
          <a:xfrm>
            <a:off x="7298053" y="448161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28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27784" y="1571307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25 + 2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252520" cy="695739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 </a:t>
            </a:r>
            <a:br>
              <a:rPr lang="cs-CZ" dirty="0" smtClean="0"/>
            </a:br>
            <a:r>
              <a:rPr lang="cs-CZ" dirty="0" smtClean="0"/>
              <a:t>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161" y="2901427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3690" y="4302655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85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3495802" y="470798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88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5364243" y="401145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89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7211679" y="450751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98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26626" y="1571307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3 + 86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Který z medvídků má správný</a:t>
            </a:r>
            <a:br>
              <a:rPr lang="cs-CZ" dirty="0" smtClean="0"/>
            </a:br>
            <a:r>
              <a:rPr lang="cs-CZ" dirty="0" smtClean="0"/>
              <a:t> výsledek?</a:t>
            </a:r>
            <a:endParaRPr lang="cs-CZ" dirty="0"/>
          </a:p>
        </p:txBody>
      </p:sp>
      <p:pic>
        <p:nvPicPr>
          <p:cNvPr id="3074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140966"/>
            <a:ext cx="2026949" cy="266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24" y="3592084"/>
            <a:ext cx="2013436" cy="264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W7TNO9HH\MC90023213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52936"/>
            <a:ext cx="202694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W7TNO9HH\MC90023213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40" y="3597555"/>
            <a:ext cx="1872208" cy="24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612176" y="4274946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57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3492008" y="470798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75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5385854" y="401145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76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2" name="TextovéPole 11">
            <a:hlinkClick r:id="rId4" action="ppaction://hlinksldjump"/>
          </p:cNvPr>
          <p:cNvSpPr txBox="1"/>
          <p:nvPr/>
        </p:nvSpPr>
        <p:spPr>
          <a:xfrm>
            <a:off x="7298053" y="4611325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77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83805" y="1556707"/>
            <a:ext cx="35060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73 + 4 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3801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Procvičené příklady přepiš do sešitu a ještě jednou je vypočítej.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53 + 6</a:t>
            </a:r>
          </a:p>
          <a:p>
            <a:pPr marL="0" indent="0" algn="ctr">
              <a:buNone/>
            </a:pPr>
            <a:r>
              <a:rPr lang="cs-CZ" sz="4400" dirty="0" smtClean="0"/>
              <a:t>23 + 4</a:t>
            </a:r>
          </a:p>
          <a:p>
            <a:pPr marL="0" indent="0" algn="ctr">
              <a:buNone/>
            </a:pPr>
            <a:r>
              <a:rPr lang="cs-CZ" sz="4400" dirty="0" smtClean="0"/>
              <a:t>7 + 91</a:t>
            </a:r>
          </a:p>
          <a:p>
            <a:pPr marL="0" indent="0" algn="ctr">
              <a:buNone/>
            </a:pPr>
            <a:r>
              <a:rPr lang="cs-CZ" sz="4400" dirty="0" smtClean="0"/>
              <a:t>62 + 3 </a:t>
            </a:r>
          </a:p>
          <a:p>
            <a:pPr marL="0" indent="0" algn="ctr">
              <a:buNone/>
            </a:pPr>
            <a:r>
              <a:rPr lang="cs-CZ" sz="4400" dirty="0" smtClean="0"/>
              <a:t>2 + 46</a:t>
            </a:r>
            <a:endParaRPr lang="cs-CZ" sz="4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64 + </a:t>
            </a:r>
          </a:p>
          <a:p>
            <a:pPr marL="0" indent="0" algn="ctr">
              <a:buNone/>
            </a:pPr>
            <a:r>
              <a:rPr lang="cs-CZ" sz="4400" dirty="0" smtClean="0"/>
              <a:t>5 + 31</a:t>
            </a:r>
          </a:p>
          <a:p>
            <a:pPr marL="0" indent="0" algn="ctr">
              <a:buNone/>
            </a:pPr>
            <a:r>
              <a:rPr lang="cs-CZ" sz="4400" dirty="0" smtClean="0"/>
              <a:t>25 + 2</a:t>
            </a:r>
          </a:p>
          <a:p>
            <a:pPr marL="0" indent="0" algn="ctr">
              <a:buNone/>
            </a:pPr>
            <a:r>
              <a:rPr lang="cs-CZ" sz="4400" dirty="0" smtClean="0"/>
              <a:t>3 + 86</a:t>
            </a:r>
          </a:p>
          <a:p>
            <a:pPr marL="0" indent="0" algn="ctr">
              <a:buNone/>
            </a:pPr>
            <a:r>
              <a:rPr lang="cs-CZ" sz="4400" dirty="0" smtClean="0"/>
              <a:t>73 + 4</a:t>
            </a:r>
          </a:p>
          <a:p>
            <a:pPr marL="0" indent="0" algn="ctr">
              <a:buNone/>
            </a:pP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174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396536" cy="7101408"/>
          </a:xfrm>
          <a:prstGeom prst="actionButtonBlank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dirty="0" smtClean="0"/>
              <a:t>Ne, ne zkus to znovu!</a:t>
            </a:r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2411760" y="1916832"/>
            <a:ext cx="4298776" cy="4032448"/>
          </a:xfrm>
          <a:prstGeom prst="smileyFace">
            <a:avLst>
              <a:gd name="adj" fmla="val -4653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740352" y="5373216"/>
            <a:ext cx="1042416" cy="1042416"/>
          </a:xfrm>
          <a:prstGeom prst="actionButtonBackPreviou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10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684568" cy="7461448"/>
          </a:xfrm>
          <a:prstGeom prst="actionButtonBlank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Výborně, jsi šikula!</a:t>
            </a:r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2411760" y="1916832"/>
            <a:ext cx="4298776" cy="4032448"/>
          </a:xfrm>
          <a:prstGeom prst="smileyFace">
            <a:avLst>
              <a:gd name="adj" fmla="val 4653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09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Procvičené příklady přepiš do sešitu a znovu 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53 + 6</a:t>
            </a:r>
          </a:p>
          <a:p>
            <a:pPr marL="0" indent="0" algn="ctr">
              <a:buNone/>
            </a:pPr>
            <a:r>
              <a:rPr lang="cs-CZ" sz="4400" dirty="0" smtClean="0"/>
              <a:t>23 +4</a:t>
            </a:r>
          </a:p>
          <a:p>
            <a:pPr marL="0" indent="0" algn="ctr">
              <a:buNone/>
            </a:pPr>
            <a:r>
              <a:rPr lang="cs-CZ" sz="4400" dirty="0" smtClean="0"/>
              <a:t> 7 + 91</a:t>
            </a:r>
          </a:p>
          <a:p>
            <a:pPr marL="0" indent="0" algn="ctr">
              <a:buNone/>
            </a:pPr>
            <a:r>
              <a:rPr lang="cs-CZ" sz="4400" dirty="0" smtClean="0"/>
              <a:t>62 + 3</a:t>
            </a:r>
          </a:p>
          <a:p>
            <a:pPr marL="0" indent="0" algn="ctr">
              <a:buNone/>
            </a:pPr>
            <a:r>
              <a:rPr lang="cs-CZ" sz="4400" dirty="0" smtClean="0"/>
              <a:t>2 +46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64 + 2</a:t>
            </a:r>
          </a:p>
          <a:p>
            <a:pPr marL="0" indent="0" algn="ctr">
              <a:buNone/>
            </a:pPr>
            <a:r>
              <a:rPr lang="cs-CZ" sz="4400" dirty="0" smtClean="0"/>
              <a:t>5 + 31</a:t>
            </a:r>
          </a:p>
          <a:p>
            <a:pPr marL="0" indent="0" algn="ctr">
              <a:buNone/>
            </a:pPr>
            <a:r>
              <a:rPr lang="cs-CZ" sz="4400" dirty="0" smtClean="0"/>
              <a:t>25 + 2</a:t>
            </a:r>
          </a:p>
          <a:p>
            <a:pPr marL="0" indent="0" algn="ctr">
              <a:buNone/>
            </a:pPr>
            <a:r>
              <a:rPr lang="cs-CZ" sz="4400" dirty="0" smtClean="0"/>
              <a:t>3 + 86</a:t>
            </a:r>
          </a:p>
          <a:p>
            <a:pPr marL="0" indent="0" algn="ctr">
              <a:buNone/>
            </a:pPr>
            <a:r>
              <a:rPr lang="cs-CZ" sz="4400" dirty="0" smtClean="0"/>
              <a:t>73 + 4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0375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Řešení: Příklady vyznač ve čtvercové síti a 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</a:t>
            </a:r>
            <a:r>
              <a:rPr lang="cs-CZ" sz="4400" dirty="0" smtClean="0"/>
              <a:t>32 + 6 =</a:t>
            </a:r>
            <a:r>
              <a:rPr lang="cs-CZ" sz="4400" dirty="0" smtClean="0">
                <a:solidFill>
                  <a:srgbClr val="FF0000"/>
                </a:solidFill>
              </a:rPr>
              <a:t> 38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794910"/>
              </p:ext>
            </p:extLst>
          </p:nvPr>
        </p:nvGraphicFramePr>
        <p:xfrm>
          <a:off x="1547664" y="1916832"/>
          <a:ext cx="3696074" cy="390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299321"/>
              </a:tblGrid>
              <a:tr h="3904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61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Příklady vyznač ve čtvercové síti a 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</a:t>
            </a:r>
            <a:r>
              <a:rPr lang="cs-CZ" sz="4400" dirty="0" smtClean="0"/>
              <a:t>5 + 81 = </a:t>
            </a:r>
            <a:r>
              <a:rPr lang="cs-CZ" sz="4400" dirty="0" smtClean="0">
                <a:solidFill>
                  <a:srgbClr val="FF0000"/>
                </a:solidFill>
              </a:rPr>
              <a:t>86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618492"/>
              </p:ext>
            </p:extLst>
          </p:nvPr>
        </p:nvGraphicFramePr>
        <p:xfrm>
          <a:off x="1547664" y="1916832"/>
          <a:ext cx="3696074" cy="390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377417"/>
                <a:gridCol w="299321"/>
              </a:tblGrid>
              <a:tr h="3904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9042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9042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25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Vypočítej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Mamince kvete na zahradě 24         .</a:t>
            </a:r>
          </a:p>
          <a:p>
            <a:pPr marL="0" indent="0">
              <a:buNone/>
            </a:pPr>
            <a:r>
              <a:rPr lang="cs-CZ" sz="4000" dirty="0" smtClean="0"/>
              <a:t>Babičce kvete už jen 5.</a:t>
            </a:r>
          </a:p>
          <a:p>
            <a:pPr marL="0" indent="0">
              <a:buNone/>
            </a:pPr>
            <a:r>
              <a:rPr lang="cs-CZ" sz="4000" dirty="0" smtClean="0"/>
              <a:t>Kolik          kvete na zahradě celkem?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u="sng" dirty="0" smtClean="0">
                <a:solidFill>
                  <a:srgbClr val="FF0000"/>
                </a:solidFill>
              </a:rPr>
              <a:t>24 + 5 = 29</a:t>
            </a:r>
          </a:p>
          <a:p>
            <a:pPr marL="0" indent="0">
              <a:buNone/>
            </a:pPr>
            <a:r>
              <a:rPr lang="cs-CZ" sz="4000" dirty="0" smtClean="0"/>
              <a:t>Na zahradě kvete celkem </a:t>
            </a:r>
            <a:r>
              <a:rPr lang="cs-CZ" sz="4000" u="sng" dirty="0" smtClean="0">
                <a:solidFill>
                  <a:srgbClr val="FF0000"/>
                </a:solidFill>
              </a:rPr>
              <a:t>  29 </a:t>
            </a:r>
            <a:r>
              <a:rPr lang="cs-CZ" sz="4000" dirty="0" smtClean="0"/>
              <a:t>           .</a:t>
            </a:r>
            <a:endParaRPr lang="cs-CZ" sz="4000" dirty="0"/>
          </a:p>
        </p:txBody>
      </p:sp>
      <p:pic>
        <p:nvPicPr>
          <p:cNvPr id="2050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38495"/>
            <a:ext cx="912571" cy="86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96952"/>
            <a:ext cx="912571" cy="86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5085184"/>
            <a:ext cx="912571" cy="86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89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Vypočítej další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Petr má v knihovně 31          .</a:t>
            </a:r>
          </a:p>
          <a:p>
            <a:pPr marL="0" indent="0">
              <a:buNone/>
            </a:pPr>
            <a:r>
              <a:rPr lang="cs-CZ" sz="4000" dirty="0" smtClean="0"/>
              <a:t>Vašek má o 3          více.</a:t>
            </a:r>
          </a:p>
          <a:p>
            <a:pPr marL="0" indent="0">
              <a:buNone/>
            </a:pPr>
            <a:r>
              <a:rPr lang="cs-CZ" sz="4000" dirty="0" smtClean="0"/>
              <a:t>Kolik knih má Vašek ve své knihovně?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</a:t>
            </a:r>
          </a:p>
          <a:p>
            <a:pPr marL="0" indent="0">
              <a:buNone/>
            </a:pPr>
            <a:r>
              <a:rPr lang="cs-CZ" sz="4000" u="sng" dirty="0" smtClean="0">
                <a:solidFill>
                  <a:srgbClr val="FF0000"/>
                </a:solidFill>
              </a:rPr>
              <a:t> 31 + 3 = 34 </a:t>
            </a:r>
          </a:p>
          <a:p>
            <a:pPr marL="0" indent="0">
              <a:buNone/>
            </a:pPr>
            <a:r>
              <a:rPr lang="cs-CZ" sz="4000" dirty="0" smtClean="0"/>
              <a:t>Vašek má ve své knihovně </a:t>
            </a:r>
            <a:r>
              <a:rPr lang="cs-CZ" sz="4000" u="sng" dirty="0" smtClean="0">
                <a:solidFill>
                  <a:srgbClr val="FF0000"/>
                </a:solidFill>
              </a:rPr>
              <a:t> 34 </a:t>
            </a:r>
            <a:r>
              <a:rPr lang="cs-CZ" sz="4000" dirty="0" smtClean="0"/>
              <a:t>           .</a:t>
            </a:r>
            <a:endParaRPr lang="cs-CZ" sz="4000" dirty="0"/>
          </a:p>
        </p:txBody>
      </p:sp>
      <p:pic>
        <p:nvPicPr>
          <p:cNvPr id="1027" name="Picture 3" descr="C:\Users\Speciální školy\AppData\Local\Microsoft\Windows\Temporary Internet Files\Content.IE5\OKNKKD1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9632"/>
            <a:ext cx="1079728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Speciální školy\AppData\Local\Microsoft\Windows\Temporary Internet Files\Content.IE5\OKNKKD1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53234"/>
            <a:ext cx="1079728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Speciální školy\AppData\Local\Microsoft\Windows\Temporary Internet Files\Content.IE5\OKNKKD1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085184"/>
            <a:ext cx="1079728" cy="94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660232" y="66693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61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A co takhle ještě jedna…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 hodině matematiky žáci sčítali.</a:t>
            </a:r>
          </a:p>
          <a:p>
            <a:pPr marL="0" indent="0">
              <a:buNone/>
            </a:pPr>
            <a:r>
              <a:rPr lang="cs-CZ" sz="4000" dirty="0" smtClean="0"/>
              <a:t>Jakubovi vyšel výsledek 84.</a:t>
            </a:r>
          </a:p>
          <a:p>
            <a:pPr marL="0" indent="0">
              <a:buNone/>
            </a:pPr>
            <a:r>
              <a:rPr lang="cs-CZ" sz="4000" dirty="0" smtClean="0"/>
              <a:t>Adamovi o 5 více.</a:t>
            </a:r>
          </a:p>
          <a:p>
            <a:pPr marL="0" indent="0">
              <a:buNone/>
            </a:pPr>
            <a:r>
              <a:rPr lang="cs-CZ" sz="4000" dirty="0" smtClean="0"/>
              <a:t>Jaký výsledek vyšel Adamovi?</a:t>
            </a:r>
          </a:p>
          <a:p>
            <a:pPr marL="0" indent="0">
              <a:buNone/>
            </a:pPr>
            <a:r>
              <a:rPr lang="cs-CZ" sz="4000" u="sng" dirty="0" smtClean="0">
                <a:solidFill>
                  <a:srgbClr val="FF0000"/>
                </a:solidFill>
              </a:rPr>
              <a:t>84 + 5 = 89</a:t>
            </a:r>
            <a:endParaRPr lang="cs-CZ" sz="4000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dirty="0" smtClean="0"/>
              <a:t>Adamovi vyšel výsledek </a:t>
            </a:r>
            <a:r>
              <a:rPr lang="cs-CZ" sz="4000" u="sng" dirty="0" smtClean="0">
                <a:solidFill>
                  <a:srgbClr val="FF0000"/>
                </a:solidFill>
              </a:rPr>
              <a:t> 89 </a:t>
            </a:r>
            <a:r>
              <a:rPr lang="cs-CZ" sz="4000" dirty="0" smtClean="0"/>
              <a:t> 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3372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8042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Zdroje : www.office.microsoft.com/klipart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94897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616</Words>
  <Application>Microsoft Office PowerPoint</Application>
  <PresentationFormat>Předvádění na obrazovce (4:3)</PresentationFormat>
  <Paragraphs>153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Prezentace aplikace PowerPoint</vt:lpstr>
      <vt:lpstr>Prezentace aplikace PowerPoint</vt:lpstr>
      <vt:lpstr>Příklady vyznač ve čtvercové síti a vypočítej.</vt:lpstr>
      <vt:lpstr>Příklady vyznač ve čtvercové síti a vypočítej.</vt:lpstr>
      <vt:lpstr>Vypočítej slovní úlohu.</vt:lpstr>
      <vt:lpstr>Vypočítej další slovní úlohu.</vt:lpstr>
      <vt:lpstr>A co takhle ještě jedna…</vt:lpstr>
      <vt:lpstr>Který z medvídků má správný výsledek?</vt:lpstr>
      <vt:lpstr>Který z medvídků má správný  výsledek?</vt:lpstr>
      <vt:lpstr>Který z medvídků má správný  výsledek?</vt:lpstr>
      <vt:lpstr>Který z medvídků má správný  výsledek?</vt:lpstr>
      <vt:lpstr>Který z medvídků má správný  výsledek?</vt:lpstr>
      <vt:lpstr>Který z medvídků má správný  výsledek?</vt:lpstr>
      <vt:lpstr>Který z medvídků má správný  výsledek?</vt:lpstr>
      <vt:lpstr>Který z medvídků má správný  výsledek?</vt:lpstr>
      <vt:lpstr>Který z medvídků má správný  výsledek?</vt:lpstr>
      <vt:lpstr>Který z medvídků má správný  výsledek?</vt:lpstr>
      <vt:lpstr>Procvičené příklady přepiš do sešitu a ještě jednou je vypočítej.</vt:lpstr>
      <vt:lpstr>Ne, ne zkus to znovu!</vt:lpstr>
      <vt:lpstr>Výborně, jsi šikula!</vt:lpstr>
      <vt:lpstr>Procvičené příklady přepiš do sešitu a znovu vypočítej.</vt:lpstr>
      <vt:lpstr>Řešení: Příklady vyznač ve čtvercové síti a vypočítej.</vt:lpstr>
      <vt:lpstr>Příklady vyznač ve čtvercové síti a vypočítej.</vt:lpstr>
      <vt:lpstr>Vypočítej slovní úlohu.</vt:lpstr>
      <vt:lpstr>Vypočítej další slovní úlohu.</vt:lpstr>
      <vt:lpstr>A co takhle ještě jedna…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PC</cp:lastModifiedBy>
  <cp:revision>18</cp:revision>
  <dcterms:created xsi:type="dcterms:W3CDTF">2013-01-31T13:48:20Z</dcterms:created>
  <dcterms:modified xsi:type="dcterms:W3CDTF">2013-02-21T04:59:05Z</dcterms:modified>
</cp:coreProperties>
</file>