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5"/>
  </p:notesMasterIdLst>
  <p:sldIdLst>
    <p:sldId id="256" r:id="rId2"/>
    <p:sldId id="257" r:id="rId3"/>
    <p:sldId id="259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9D761"/>
    <a:srgbClr val="8A366E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594FA8-5C04-44CC-B635-DC0B6F3870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8628BA-3DF3-4D15-8429-7572D6CFAE8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1484784"/>
            <a:ext cx="7406640" cy="208299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	Olga Marková</a:t>
            </a:r>
          </a:p>
          <a:p>
            <a:r>
              <a:rPr lang="cs-CZ" dirty="0" smtClean="0"/>
              <a:t>Název:			VY_32_INOVACE_01_</a:t>
            </a:r>
          </a:p>
          <a:p>
            <a:r>
              <a:rPr lang="cs-CZ" dirty="0" smtClean="0"/>
              <a:t>Téma:			Párové souhlásky </a:t>
            </a:r>
          </a:p>
          <a:p>
            <a:r>
              <a:rPr lang="cs-CZ" dirty="0" smtClean="0"/>
              <a:t>Č. projektu:		OP  VK 1.4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339752" y="4725144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600" dirty="0" smtClean="0"/>
              <a:t> Párové souhlásky b - p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DUM je určen pro žáky 2. ročníku dle ŠVP Škola  </a:t>
            </a:r>
          </a:p>
          <a:p>
            <a:pPr>
              <a:buNone/>
            </a:pPr>
            <a:r>
              <a:rPr lang="cs-CZ" sz="2600" dirty="0" smtClean="0"/>
              <a:t>    pro život ZŠ </a:t>
            </a:r>
            <a:r>
              <a:rPr lang="cs-CZ" sz="2600" dirty="0" err="1" smtClean="0"/>
              <a:t>Netvořice</a:t>
            </a:r>
            <a:endParaRPr lang="cs-CZ" sz="2600" dirty="0" smtClean="0"/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Český jazyk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Prezentace na interaktivní tabuli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Klíčová slova: párové souhlásky, obdélník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39784"/>
          </a:xfrm>
        </p:spPr>
        <p:txBody>
          <a:bodyPr/>
          <a:lstStyle/>
          <a:p>
            <a:pPr algn="ctr"/>
            <a:r>
              <a:rPr lang="cs-CZ" dirty="0" smtClean="0"/>
              <a:t>Párové souhlásky b - 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00100" y="1357298"/>
            <a:ext cx="7772400" cy="4572000"/>
          </a:xfrm>
        </p:spPr>
        <p:txBody>
          <a:bodyPr>
            <a:normAutofit/>
          </a:bodyPr>
          <a:lstStyle/>
          <a:p>
            <a:r>
              <a:rPr lang="cs-CZ" sz="2600" b="1" dirty="0" smtClean="0"/>
              <a:t>Doplň a opiš doplněná slova do obdélníků!</a:t>
            </a:r>
            <a:endParaRPr lang="cs-CZ" sz="2600" b="1" dirty="0"/>
          </a:p>
        </p:txBody>
      </p:sp>
      <p:sp>
        <p:nvSpPr>
          <p:cNvPr id="6" name="Vývojový diagram: spojka 5"/>
          <p:cNvSpPr/>
          <p:nvPr/>
        </p:nvSpPr>
        <p:spPr>
          <a:xfrm>
            <a:off x="6929454" y="3071810"/>
            <a:ext cx="785818" cy="785818"/>
          </a:xfrm>
          <a:prstGeom prst="flowChartConnector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p</a:t>
            </a:r>
          </a:p>
        </p:txBody>
      </p:sp>
      <p:sp>
        <p:nvSpPr>
          <p:cNvPr id="8" name="Elipsa 7"/>
          <p:cNvSpPr/>
          <p:nvPr/>
        </p:nvSpPr>
        <p:spPr>
          <a:xfrm rot="5241085">
            <a:off x="7903547" y="2774582"/>
            <a:ext cx="714380" cy="120208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200" dirty="0"/>
          </a:p>
        </p:txBody>
      </p:sp>
      <p:sp>
        <p:nvSpPr>
          <p:cNvPr id="9" name="Elipsa 8"/>
          <p:cNvSpPr/>
          <p:nvPr/>
        </p:nvSpPr>
        <p:spPr>
          <a:xfrm rot="19648187">
            <a:off x="6371845" y="2135905"/>
            <a:ext cx="714380" cy="1208769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 rot="18757360">
            <a:off x="7525998" y="3647760"/>
            <a:ext cx="714380" cy="1158163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/>
          </a:p>
        </p:txBody>
      </p:sp>
      <p:sp>
        <p:nvSpPr>
          <p:cNvPr id="11" name="Elipsa 10"/>
          <p:cNvSpPr/>
          <p:nvPr/>
        </p:nvSpPr>
        <p:spPr>
          <a:xfrm rot="15066103">
            <a:off x="6038412" y="3077484"/>
            <a:ext cx="714380" cy="1194181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600" dirty="0"/>
          </a:p>
        </p:txBody>
      </p:sp>
      <p:sp>
        <p:nvSpPr>
          <p:cNvPr id="12" name="Elipsa 11"/>
          <p:cNvSpPr/>
          <p:nvPr/>
        </p:nvSpPr>
        <p:spPr>
          <a:xfrm rot="1367198">
            <a:off x="6571195" y="3737646"/>
            <a:ext cx="714380" cy="1171556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3" name="Elipsa 12"/>
          <p:cNvSpPr/>
          <p:nvPr/>
        </p:nvSpPr>
        <p:spPr>
          <a:xfrm rot="1145413">
            <a:off x="7300516" y="2084754"/>
            <a:ext cx="722474" cy="1126795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900" dirty="0"/>
          </a:p>
        </p:txBody>
      </p:sp>
      <p:sp>
        <p:nvSpPr>
          <p:cNvPr id="14" name="Vývojový diagram: spojka 13"/>
          <p:cNvSpPr/>
          <p:nvPr/>
        </p:nvSpPr>
        <p:spPr>
          <a:xfrm>
            <a:off x="2339752" y="3068960"/>
            <a:ext cx="785818" cy="785818"/>
          </a:xfrm>
          <a:prstGeom prst="flowChartConnecto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/>
              <a:t>b</a:t>
            </a:r>
          </a:p>
        </p:txBody>
      </p:sp>
      <p:sp>
        <p:nvSpPr>
          <p:cNvPr id="15" name="Elipsa 14"/>
          <p:cNvSpPr/>
          <p:nvPr/>
        </p:nvSpPr>
        <p:spPr>
          <a:xfrm rot="5241085">
            <a:off x="3319546" y="2780494"/>
            <a:ext cx="714380" cy="120208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600" dirty="0"/>
          </a:p>
        </p:txBody>
      </p:sp>
      <p:sp>
        <p:nvSpPr>
          <p:cNvPr id="16" name="Elipsa 15"/>
          <p:cNvSpPr/>
          <p:nvPr/>
        </p:nvSpPr>
        <p:spPr>
          <a:xfrm rot="18757360">
            <a:off x="2938576" y="3648900"/>
            <a:ext cx="714380" cy="1158163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600" dirty="0"/>
          </a:p>
        </p:txBody>
      </p:sp>
      <p:sp>
        <p:nvSpPr>
          <p:cNvPr id="17" name="Elipsa 16"/>
          <p:cNvSpPr/>
          <p:nvPr/>
        </p:nvSpPr>
        <p:spPr>
          <a:xfrm rot="979436">
            <a:off x="2022376" y="3778808"/>
            <a:ext cx="714380" cy="117155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600" dirty="0"/>
          </a:p>
        </p:txBody>
      </p:sp>
      <p:sp>
        <p:nvSpPr>
          <p:cNvPr id="18" name="Elipsa 17"/>
          <p:cNvSpPr/>
          <p:nvPr/>
        </p:nvSpPr>
        <p:spPr>
          <a:xfrm rot="15066103">
            <a:off x="1439020" y="3003196"/>
            <a:ext cx="714380" cy="1194181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9" name="Elipsa 18"/>
          <p:cNvSpPr/>
          <p:nvPr/>
        </p:nvSpPr>
        <p:spPr>
          <a:xfrm rot="19648187">
            <a:off x="1816629" y="2086094"/>
            <a:ext cx="714380" cy="120876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20" name="Elipsa 19"/>
          <p:cNvSpPr/>
          <p:nvPr/>
        </p:nvSpPr>
        <p:spPr>
          <a:xfrm rot="1636519">
            <a:off x="2720395" y="2002668"/>
            <a:ext cx="714380" cy="1126795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600" dirty="0"/>
          </a:p>
        </p:txBody>
      </p:sp>
      <p:sp>
        <p:nvSpPr>
          <p:cNvPr id="22" name="Zaoblený obdélník 21"/>
          <p:cNvSpPr/>
          <p:nvPr/>
        </p:nvSpPr>
        <p:spPr>
          <a:xfrm>
            <a:off x="1187624" y="5229200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1187624" y="5661248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1187624" y="6165304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3203848" y="5661248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3203848" y="5229200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Zaoblený obdélník 26"/>
          <p:cNvSpPr/>
          <p:nvPr/>
        </p:nvSpPr>
        <p:spPr>
          <a:xfrm>
            <a:off x="3203848" y="6165304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 rot="17726945">
            <a:off x="6422099" y="4070514"/>
            <a:ext cx="94977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>
                <a:solidFill>
                  <a:schemeClr val="bg1"/>
                </a:solidFill>
              </a:rPr>
              <a:t>s</a:t>
            </a:r>
            <a:r>
              <a:rPr lang="cs-CZ" sz="2600" dirty="0" smtClean="0">
                <a:solidFill>
                  <a:schemeClr val="bg1"/>
                </a:solidFill>
              </a:rPr>
              <a:t>tru_</a:t>
            </a:r>
            <a:endParaRPr lang="cs-CZ" sz="2600" dirty="0">
              <a:solidFill>
                <a:schemeClr val="bg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 rot="21205195">
            <a:off x="7835932" y="3072525"/>
            <a:ext cx="12858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bg1"/>
                </a:solidFill>
              </a:rPr>
              <a:t>chlu</a:t>
            </a:r>
            <a:r>
              <a:rPr lang="cs-CZ" sz="2400" dirty="0" smtClean="0">
                <a:solidFill>
                  <a:schemeClr val="bg1"/>
                </a:solidFill>
              </a:rPr>
              <a:t>_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 rot="2440680">
            <a:off x="7319441" y="4169114"/>
            <a:ext cx="15652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>
                <a:solidFill>
                  <a:schemeClr val="bg1"/>
                </a:solidFill>
              </a:rPr>
              <a:t>n</a:t>
            </a:r>
            <a:r>
              <a:rPr lang="cs-CZ" sz="2400" dirty="0" err="1" smtClean="0">
                <a:solidFill>
                  <a:schemeClr val="bg1"/>
                </a:solidFill>
              </a:rPr>
              <a:t>ástu</a:t>
            </a:r>
            <a:r>
              <a:rPr lang="cs-CZ" sz="2400" dirty="0" smtClean="0">
                <a:solidFill>
                  <a:schemeClr val="bg1"/>
                </a:solidFill>
              </a:rPr>
              <a:t>_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 rot="3360614">
            <a:off x="6187080" y="2849983"/>
            <a:ext cx="164307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err="1">
                <a:solidFill>
                  <a:schemeClr val="bg1"/>
                </a:solidFill>
              </a:rPr>
              <a:t>v</a:t>
            </a:r>
            <a:r>
              <a:rPr lang="cs-CZ" sz="2600" dirty="0" err="1" smtClean="0">
                <a:solidFill>
                  <a:schemeClr val="bg1"/>
                </a:solidFill>
              </a:rPr>
              <a:t>ti</a:t>
            </a:r>
            <a:r>
              <a:rPr lang="cs-CZ" sz="2600" dirty="0" smtClean="0">
                <a:solidFill>
                  <a:schemeClr val="bg1"/>
                </a:solidFill>
              </a:rPr>
              <a:t>_</a:t>
            </a:r>
            <a:endParaRPr lang="cs-CZ" sz="2600" dirty="0">
              <a:solidFill>
                <a:schemeClr val="bg1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5508104" y="5229200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Zaoblený obdélník 34"/>
          <p:cNvSpPr/>
          <p:nvPr/>
        </p:nvSpPr>
        <p:spPr>
          <a:xfrm>
            <a:off x="5508104" y="5733256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Zaoblený obdélník 35"/>
          <p:cNvSpPr/>
          <p:nvPr/>
        </p:nvSpPr>
        <p:spPr>
          <a:xfrm>
            <a:off x="7358082" y="6143644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Zaoblený obdélník 36"/>
          <p:cNvSpPr/>
          <p:nvPr/>
        </p:nvSpPr>
        <p:spPr>
          <a:xfrm>
            <a:off x="7358082" y="5643578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Zaoblený obdélník 37"/>
          <p:cNvSpPr/>
          <p:nvPr/>
        </p:nvSpPr>
        <p:spPr>
          <a:xfrm>
            <a:off x="7358082" y="5214950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Zaoblený obdélník 38"/>
          <p:cNvSpPr/>
          <p:nvPr/>
        </p:nvSpPr>
        <p:spPr>
          <a:xfrm>
            <a:off x="5508104" y="6165304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 rot="3349297">
            <a:off x="1391724" y="2464946"/>
            <a:ext cx="71438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600" dirty="0">
              <a:solidFill>
                <a:schemeClr val="bg1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 rot="20526147">
            <a:off x="1308825" y="3297187"/>
            <a:ext cx="1094207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err="1">
                <a:solidFill>
                  <a:schemeClr val="bg1"/>
                </a:solidFill>
              </a:rPr>
              <a:t>š</a:t>
            </a:r>
            <a:r>
              <a:rPr lang="cs-CZ" sz="2600" dirty="0" err="1" smtClean="0">
                <a:solidFill>
                  <a:schemeClr val="bg1"/>
                </a:solidFill>
              </a:rPr>
              <a:t>rou</a:t>
            </a:r>
            <a:r>
              <a:rPr lang="cs-CZ" sz="2600" dirty="0" smtClean="0">
                <a:solidFill>
                  <a:schemeClr val="bg1"/>
                </a:solidFill>
              </a:rPr>
              <a:t>_</a:t>
            </a:r>
            <a:endParaRPr lang="cs-CZ" sz="2600" dirty="0">
              <a:solidFill>
                <a:schemeClr val="bg1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203848" y="3212976"/>
            <a:ext cx="115212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err="1">
                <a:solidFill>
                  <a:schemeClr val="bg1"/>
                </a:solidFill>
              </a:rPr>
              <a:t>h</a:t>
            </a:r>
            <a:r>
              <a:rPr lang="cs-CZ" sz="2200" dirty="0" err="1" smtClean="0">
                <a:solidFill>
                  <a:schemeClr val="bg1"/>
                </a:solidFill>
              </a:rPr>
              <a:t>olu</a:t>
            </a:r>
            <a:r>
              <a:rPr lang="cs-CZ" sz="2200" dirty="0" smtClean="0">
                <a:solidFill>
                  <a:schemeClr val="bg1"/>
                </a:solidFill>
              </a:rPr>
              <a:t> _</a:t>
            </a:r>
            <a:endParaRPr lang="cs-CZ" sz="2200" dirty="0">
              <a:solidFill>
                <a:schemeClr val="bg1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2771800" y="2276872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>
                <a:solidFill>
                  <a:schemeClr val="bg1"/>
                </a:solidFill>
              </a:rPr>
              <a:t>z</a:t>
            </a:r>
            <a:r>
              <a:rPr lang="cs-CZ" sz="2000" dirty="0" err="1" smtClean="0">
                <a:solidFill>
                  <a:schemeClr val="bg1"/>
                </a:solidFill>
              </a:rPr>
              <a:t>u</a:t>
            </a:r>
            <a:r>
              <a:rPr lang="cs-CZ" sz="2000" dirty="0" smtClean="0">
                <a:solidFill>
                  <a:schemeClr val="bg1"/>
                </a:solidFill>
              </a:rPr>
              <a:t>_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1835696" y="2492896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>
                <a:solidFill>
                  <a:schemeClr val="bg1"/>
                </a:solidFill>
              </a:rPr>
              <a:t>d</a:t>
            </a:r>
            <a:r>
              <a:rPr lang="cs-CZ" sz="2000" dirty="0" err="1" smtClean="0">
                <a:solidFill>
                  <a:schemeClr val="bg1"/>
                </a:solidFill>
              </a:rPr>
              <a:t>u</a:t>
            </a:r>
            <a:r>
              <a:rPr lang="cs-CZ" sz="2000" dirty="0">
                <a:solidFill>
                  <a:schemeClr val="bg1"/>
                </a:solidFill>
              </a:rPr>
              <a:t>_</a:t>
            </a:r>
          </a:p>
        </p:txBody>
      </p:sp>
      <p:sp>
        <p:nvSpPr>
          <p:cNvPr id="47" name="TextovéPole 46"/>
          <p:cNvSpPr txBox="1"/>
          <p:nvPr/>
        </p:nvSpPr>
        <p:spPr>
          <a:xfrm rot="17044373">
            <a:off x="1755281" y="3947442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bg1"/>
                </a:solidFill>
              </a:rPr>
              <a:t>Jaku</a:t>
            </a:r>
            <a:r>
              <a:rPr lang="cs-CZ" sz="2400" dirty="0" smtClean="0">
                <a:solidFill>
                  <a:schemeClr val="bg1"/>
                </a:solidFill>
              </a:rPr>
              <a:t>_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 rot="2353452">
            <a:off x="2892426" y="3938229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>
                <a:solidFill>
                  <a:schemeClr val="bg1"/>
                </a:solidFill>
              </a:rPr>
              <a:t>j</a:t>
            </a:r>
            <a:r>
              <a:rPr lang="cs-CZ" sz="2400" dirty="0" err="1" smtClean="0">
                <a:solidFill>
                  <a:schemeClr val="bg1"/>
                </a:solidFill>
              </a:rPr>
              <a:t>eřá</a:t>
            </a:r>
            <a:r>
              <a:rPr lang="cs-CZ" sz="2400" dirty="0" smtClean="0">
                <a:solidFill>
                  <a:schemeClr val="bg1"/>
                </a:solidFill>
              </a:rPr>
              <a:t>_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 rot="20432894">
            <a:off x="5984649" y="3331181"/>
            <a:ext cx="122413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err="1">
                <a:solidFill>
                  <a:schemeClr val="bg1"/>
                </a:solidFill>
              </a:rPr>
              <a:t>s</a:t>
            </a:r>
            <a:r>
              <a:rPr lang="cs-CZ" sz="2500" dirty="0" err="1" smtClean="0">
                <a:solidFill>
                  <a:schemeClr val="bg1"/>
                </a:solidFill>
              </a:rPr>
              <a:t>lou</a:t>
            </a:r>
            <a:r>
              <a:rPr lang="cs-CZ" sz="2500" dirty="0" smtClean="0">
                <a:solidFill>
                  <a:schemeClr val="bg1"/>
                </a:solidFill>
              </a:rPr>
              <a:t>_</a:t>
            </a:r>
            <a:endParaRPr lang="cs-CZ" sz="2500" dirty="0">
              <a:solidFill>
                <a:schemeClr val="bg1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7308304" y="2276872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>
                <a:solidFill>
                  <a:schemeClr val="bg1"/>
                </a:solidFill>
              </a:rPr>
              <a:t>č</a:t>
            </a:r>
            <a:r>
              <a:rPr lang="cs-CZ" sz="2400" dirty="0" err="1" smtClean="0">
                <a:solidFill>
                  <a:schemeClr val="bg1"/>
                </a:solidFill>
              </a:rPr>
              <a:t>á</a:t>
            </a:r>
            <a:r>
              <a:rPr lang="cs-CZ" sz="2400" dirty="0" smtClean="0">
                <a:solidFill>
                  <a:schemeClr val="bg1"/>
                </a:solidFill>
              </a:rPr>
              <a:t>_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680</TotalTime>
  <Words>82</Words>
  <Application>Microsoft Office PowerPoint</Application>
  <PresentationFormat>Předvádění na obrazovce (4:3)</PresentationFormat>
  <Paragraphs>32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Slunovrat</vt:lpstr>
      <vt:lpstr>Snímek 1</vt:lpstr>
      <vt:lpstr>Anotace</vt:lpstr>
      <vt:lpstr>Párové souhlásky b - p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Lída</dc:creator>
  <cp:lastModifiedBy>klára</cp:lastModifiedBy>
  <cp:revision>38</cp:revision>
  <dcterms:created xsi:type="dcterms:W3CDTF">2013-05-04T06:52:58Z</dcterms:created>
  <dcterms:modified xsi:type="dcterms:W3CDTF">2013-05-20T07:43:23Z</dcterms:modified>
</cp:coreProperties>
</file>