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0" r:id="rId2"/>
    <p:sldId id="261" r:id="rId3"/>
    <p:sldId id="262" r:id="rId4"/>
    <p:sldId id="295" r:id="rId5"/>
    <p:sldId id="296" r:id="rId6"/>
    <p:sldId id="29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D761"/>
    <a:srgbClr val="8A366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94FA8-5C04-44CC-B635-DC0B6F3870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8628BA-3DF3-4D15-8429-7572D6CFA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1484784"/>
            <a:ext cx="7406640" cy="20829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VY_32_INOVACE_02_</a:t>
            </a:r>
          </a:p>
          <a:p>
            <a:r>
              <a:rPr lang="cs-CZ" dirty="0" smtClean="0"/>
              <a:t>Téma:			Párové souhlásky </a:t>
            </a:r>
          </a:p>
          <a:p>
            <a:r>
              <a:rPr lang="cs-CZ" dirty="0" smtClean="0"/>
              <a:t>Č. projektu:		OP 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339752" y="472514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600" dirty="0" smtClean="0"/>
              <a:t> Párové souhlásky b - p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DUM je určen pro žáky 2. ročníku dle ŠVP Škola  </a:t>
            </a:r>
          </a:p>
          <a:p>
            <a:pPr>
              <a:buNone/>
            </a:pPr>
            <a:r>
              <a:rPr lang="cs-CZ" sz="2600" dirty="0" smtClean="0"/>
              <a:t>   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Český jazyk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Prezentace na interaktivní tabuli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Klíčová slova: párové souhlásky, slova</a:t>
            </a:r>
            <a:endParaRPr lang="cs-CZ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Párové souhlásky b - 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45920" y="1484784"/>
            <a:ext cx="7498080" cy="4800600"/>
          </a:xfrm>
        </p:spPr>
        <p:txBody>
          <a:bodyPr>
            <a:normAutofit/>
          </a:bodyPr>
          <a:lstStyle/>
          <a:p>
            <a:r>
              <a:rPr lang="cs-CZ" sz="2600" b="1" dirty="0" smtClean="0"/>
              <a:t>Napiš znázorněná slova!</a:t>
            </a:r>
          </a:p>
          <a:p>
            <a:pPr>
              <a:buNone/>
            </a:pPr>
            <a:endParaRPr lang="cs-CZ" sz="2600" b="1" dirty="0" smtClean="0"/>
          </a:p>
          <a:p>
            <a:pPr>
              <a:buNone/>
            </a:pPr>
            <a:endParaRPr lang="cs-CZ" sz="26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1691680" y="2420888"/>
            <a:ext cx="2808312" cy="57606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 __ __ __ __ __ __ 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691680" y="3861048"/>
            <a:ext cx="2808312" cy="57606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 __ 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691680" y="5373216"/>
            <a:ext cx="2808312" cy="57606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 __ __ __ __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Lída\AppData\Local\Microsoft\Windows\Temporary Internet Files\Content.IE5\9KAWOICI\MC9003965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2060848"/>
            <a:ext cx="1815998" cy="1628546"/>
          </a:xfrm>
          <a:prstGeom prst="rect">
            <a:avLst/>
          </a:prstGeom>
          <a:noFill/>
        </p:spPr>
      </p:pic>
      <p:pic>
        <p:nvPicPr>
          <p:cNvPr id="1028" name="Picture 4" descr="C:\Users\Lída\AppData\Local\Microsoft\Windows\Temporary Internet Files\Content.IE5\AXZ31UY7\MC9002319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501008"/>
            <a:ext cx="1461981" cy="1368152"/>
          </a:xfrm>
          <a:prstGeom prst="rect">
            <a:avLst/>
          </a:prstGeom>
          <a:noFill/>
        </p:spPr>
      </p:pic>
      <p:pic>
        <p:nvPicPr>
          <p:cNvPr id="1032" name="Picture 8" descr="C:\Users\Lída\AppData\Local\Microsoft\Windows\Temporary Internet Files\Content.IE5\9KAWOICI\MP90014898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5013176"/>
            <a:ext cx="2042018" cy="13681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Párové souhlásky b - 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b="1" dirty="0" smtClean="0"/>
              <a:t>Napiš znázorněná slova!</a:t>
            </a:r>
          </a:p>
          <a:p>
            <a:pPr>
              <a:buNone/>
            </a:pPr>
            <a:endParaRPr lang="cs-CZ" sz="2600" b="1" dirty="0" smtClean="0"/>
          </a:p>
          <a:p>
            <a:pPr>
              <a:buNone/>
            </a:pPr>
            <a:endParaRPr lang="cs-CZ" sz="26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1691680" y="2420888"/>
            <a:ext cx="2520280" cy="57606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 __ __ 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691680" y="3933056"/>
            <a:ext cx="2520280" cy="57606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 __ __ __ 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691680" y="5373216"/>
            <a:ext cx="2520280" cy="57606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 __ __ __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Lída\AppData\Local\Microsoft\Windows\Temporary Internet Files\Content.IE5\AKS7U638\MC9001933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988840"/>
            <a:ext cx="1569396" cy="1327093"/>
          </a:xfrm>
          <a:prstGeom prst="rect">
            <a:avLst/>
          </a:prstGeom>
          <a:noFill/>
        </p:spPr>
      </p:pic>
      <p:pic>
        <p:nvPicPr>
          <p:cNvPr id="2052" name="Picture 4" descr="C:\Users\Lída\AppData\Local\Microsoft\Windows\Temporary Internet Files\Content.IE5\9KAWOICI\MC90039143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140968"/>
            <a:ext cx="1778508" cy="1822399"/>
          </a:xfrm>
          <a:prstGeom prst="rect">
            <a:avLst/>
          </a:prstGeom>
          <a:noFill/>
        </p:spPr>
      </p:pic>
      <p:pic>
        <p:nvPicPr>
          <p:cNvPr id="2055" name="Picture 7" descr="C:\Users\Lída\AppData\Local\Microsoft\Windows\Temporary Internet Files\Content.IE5\AXZ31UY7\MC90019896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4725144"/>
            <a:ext cx="1762248" cy="15174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Párové souhlásky b - 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b="1" dirty="0" smtClean="0"/>
              <a:t>Napiš znázorněná slova!</a:t>
            </a:r>
          </a:p>
          <a:p>
            <a:pPr>
              <a:buNone/>
            </a:pPr>
            <a:endParaRPr lang="cs-CZ" sz="2600" b="1" dirty="0" smtClean="0"/>
          </a:p>
          <a:p>
            <a:pPr>
              <a:buNone/>
            </a:pPr>
            <a:endParaRPr lang="cs-CZ" sz="26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1691680" y="2420888"/>
            <a:ext cx="2520280" cy="57606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 __ __ __ 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691680" y="3501008"/>
            <a:ext cx="2520280" cy="57606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 __ 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691680" y="4725144"/>
            <a:ext cx="2520280" cy="576064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 __ __ __ __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Lída\AppData\Local\Microsoft\Windows\Temporary Internet Files\Content.IE5\AKS7U638\MP90044910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132856"/>
            <a:ext cx="1656184" cy="1313906"/>
          </a:xfrm>
          <a:prstGeom prst="rect">
            <a:avLst/>
          </a:prstGeom>
          <a:noFill/>
        </p:spPr>
      </p:pic>
      <p:pic>
        <p:nvPicPr>
          <p:cNvPr id="3076" name="Picture 4" descr="C:\Users\Lída\AppData\Local\Microsoft\Windows\Temporary Internet Files\Content.IE5\MNI3ZB32\MC9004239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3068960"/>
            <a:ext cx="1558925" cy="1784350"/>
          </a:xfrm>
          <a:prstGeom prst="rect">
            <a:avLst/>
          </a:prstGeom>
          <a:noFill/>
        </p:spPr>
      </p:pic>
      <p:pic>
        <p:nvPicPr>
          <p:cNvPr id="3077" name="Picture 5" descr="C:\Users\Lída\AppData\Local\Microsoft\Windows\Temporary Internet Files\Content.IE5\9KAWOICI\MC90035982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4365104"/>
            <a:ext cx="382604" cy="657362"/>
          </a:xfrm>
          <a:prstGeom prst="rect">
            <a:avLst/>
          </a:prstGeom>
          <a:noFill/>
        </p:spPr>
      </p:pic>
      <p:sp>
        <p:nvSpPr>
          <p:cNvPr id="3078" name="UTurnArrow"/>
          <p:cNvSpPr>
            <a:spLocks noEditPoints="1" noChangeArrowheads="1"/>
          </p:cNvSpPr>
          <p:nvPr/>
        </p:nvSpPr>
        <p:spPr bwMode="auto">
          <a:xfrm>
            <a:off x="4860032" y="4725144"/>
            <a:ext cx="1389881" cy="1101849"/>
          </a:xfrm>
          <a:custGeom>
            <a:avLst/>
            <a:gdLst>
              <a:gd name="G0" fmla="+- 0 0 0"/>
              <a:gd name="G1" fmla="+- 5574 0 0"/>
              <a:gd name="G2" fmla="*/ 5574 1 2"/>
              <a:gd name="G3" fmla="*/ 9725 1 2"/>
              <a:gd name="G4" fmla="+- 10800 G3 G2"/>
              <a:gd name="G5" fmla="+- 10800 G3 0"/>
              <a:gd name="G6" fmla="+- G5 G2 0"/>
              <a:gd name="G7" fmla="*/ G6 1 2"/>
              <a:gd name="G8" fmla="+- 9725 0 0"/>
              <a:gd name="G9" fmla="+- 21600 0 5574"/>
              <a:gd name="G10" fmla="+- 21600 0 9725"/>
              <a:gd name="G11" fmla="min G10 8691"/>
              <a:gd name="G12" fmla="+- 8826 0 0"/>
              <a:gd name="G13" fmla="+- 14865 0 5975"/>
              <a:gd name="G14" fmla="+- 14865 0 0"/>
              <a:gd name="G15" fmla="*/ 5574 5842 6110"/>
              <a:gd name="G16" fmla="+- 8826 1350 0"/>
              <a:gd name="G17" fmla="+- 8310 0 G15"/>
              <a:gd name="G18" fmla="*/ G17 G7 8310"/>
              <a:gd name="G19" fmla="+- 5574 G18 0"/>
              <a:gd name="G20" fmla="+- G4 0 G18"/>
              <a:gd name="T0" fmla="*/ 9225 w 21600"/>
              <a:gd name="T1" fmla="*/ 0 h 21600"/>
              <a:gd name="T2" fmla="*/ 2787 w 21600"/>
              <a:gd name="T3" fmla="*/ 21600 h 21600"/>
              <a:gd name="T4" fmla="*/ 9725 w 21600"/>
              <a:gd name="T5" fmla="*/ 8826 h 21600"/>
              <a:gd name="T6" fmla="*/ 15663 w 21600"/>
              <a:gd name="T7" fmla="*/ 14865 h 21600"/>
              <a:gd name="T8" fmla="*/ 21600 w 21600"/>
              <a:gd name="T9" fmla="*/ 8826 h 21600"/>
              <a:gd name="T10" fmla="*/ 17694720 60000 65536"/>
              <a:gd name="T11" fmla="*/ 5898240 60000 65536"/>
              <a:gd name="T12" fmla="*/ 5898240 60000 65536"/>
              <a:gd name="T13" fmla="*/ 5898240 60000 65536"/>
              <a:gd name="T14" fmla="*/ 0 60000 65536"/>
              <a:gd name="T15" fmla="*/ 0 w 21600"/>
              <a:gd name="T16" fmla="*/ 8310 h 21600"/>
              <a:gd name="T17" fmla="*/ G1 w 21600"/>
              <a:gd name="T18" fmla="*/ 21600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15663" y="14865"/>
                </a:moveTo>
                <a:lnTo>
                  <a:pt x="21600" y="8826"/>
                </a:lnTo>
                <a:lnTo>
                  <a:pt x="18450" y="8826"/>
                </a:lnTo>
                <a:lnTo>
                  <a:pt x="18450" y="8310"/>
                </a:lnTo>
                <a:cubicBezTo>
                  <a:pt x="18450" y="3721"/>
                  <a:pt x="14320" y="0"/>
                  <a:pt x="9225" y="0"/>
                </a:cubicBezTo>
                <a:cubicBezTo>
                  <a:pt x="4130" y="0"/>
                  <a:pt x="0" y="3799"/>
                  <a:pt x="0" y="8485"/>
                </a:cubicBezTo>
                <a:lnTo>
                  <a:pt x="0" y="21600"/>
                </a:lnTo>
                <a:lnTo>
                  <a:pt x="5574" y="21600"/>
                </a:lnTo>
                <a:lnTo>
                  <a:pt x="5574" y="8310"/>
                </a:lnTo>
                <a:cubicBezTo>
                  <a:pt x="5574" y="6664"/>
                  <a:pt x="7055" y="5330"/>
                  <a:pt x="8882" y="5330"/>
                </a:cubicBezTo>
                <a:lnTo>
                  <a:pt x="9568" y="5330"/>
                </a:lnTo>
                <a:cubicBezTo>
                  <a:pt x="11395" y="5330"/>
                  <a:pt x="12876" y="6664"/>
                  <a:pt x="12876" y="8310"/>
                </a:cubicBezTo>
                <a:lnTo>
                  <a:pt x="12876" y="8826"/>
                </a:lnTo>
                <a:lnTo>
                  <a:pt x="9725" y="8826"/>
                </a:lnTo>
                <a:close/>
              </a:path>
            </a:pathLst>
          </a:custGeom>
          <a:solidFill>
            <a:srgbClr val="CCCC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28" y="1857364"/>
            <a:ext cx="7498080" cy="4391036"/>
          </a:xfrm>
        </p:spPr>
        <p:txBody>
          <a:bodyPr>
            <a:normAutofit/>
          </a:bodyPr>
          <a:lstStyle/>
          <a:p>
            <a:r>
              <a:rPr lang="cs-CZ" sz="2600" dirty="0" smtClean="0"/>
              <a:t>http://office.</a:t>
            </a:r>
            <a:r>
              <a:rPr lang="cs-CZ" sz="2600" dirty="0" err="1" smtClean="0"/>
              <a:t>microsoft.com</a:t>
            </a:r>
            <a:endParaRPr lang="cs-CZ" sz="2600" dirty="0" smtClean="0"/>
          </a:p>
          <a:p>
            <a:pPr>
              <a:buNone/>
            </a:pPr>
            <a:endParaRPr lang="cs-CZ" sz="2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680</TotalTime>
  <Words>117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Anotace</vt:lpstr>
      <vt:lpstr>Párové souhlásky b - p</vt:lpstr>
      <vt:lpstr>Párové souhlásky b - p</vt:lpstr>
      <vt:lpstr>Párové souhlásky b - p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Lída</dc:creator>
  <cp:lastModifiedBy>klára</cp:lastModifiedBy>
  <cp:revision>38</cp:revision>
  <dcterms:created xsi:type="dcterms:W3CDTF">2013-05-04T06:52:58Z</dcterms:created>
  <dcterms:modified xsi:type="dcterms:W3CDTF">2013-05-20T07:44:28Z</dcterms:modified>
</cp:coreProperties>
</file>