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3" r:id="rId2"/>
    <p:sldId id="264" r:id="rId3"/>
    <p:sldId id="265" r:id="rId4"/>
    <p:sldId id="266" r:id="rId5"/>
    <p:sldId id="34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VY_32_INOVACE_03_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b - p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políčka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/>
          <a:lstStyle/>
          <a:p>
            <a:pPr algn="ctr"/>
            <a:r>
              <a:rPr lang="cs-CZ" dirty="0" smtClean="0"/>
              <a:t>Párové souhlásky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Doplň b nebo p. Políčka se slovy, ve kterých doplníš b, vybarvi zeleně!</a:t>
            </a:r>
            <a:endParaRPr lang="cs-CZ" sz="26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03648" y="2708920"/>
          <a:ext cx="7416824" cy="316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3365"/>
                <a:gridCol w="1483365"/>
                <a:gridCol w="1499314"/>
                <a:gridCol w="1467415"/>
                <a:gridCol w="1483365"/>
              </a:tblGrid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slou</a:t>
                      </a:r>
                      <a:r>
                        <a:rPr lang="cs-CZ" sz="1900" b="0" dirty="0" smtClean="0">
                          <a:solidFill>
                            <a:schemeClr val="tx1"/>
                          </a:solidFill>
                        </a:rPr>
                        <a:t> __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kla</a:t>
                      </a:r>
                      <a:r>
                        <a:rPr lang="cs-CZ" sz="1900" b="0" baseline="0" dirty="0" smtClean="0">
                          <a:solidFill>
                            <a:schemeClr val="tx1"/>
                          </a:solidFill>
                        </a:rPr>
                        <a:t> __ </a:t>
                      </a:r>
                      <a:r>
                        <a:rPr lang="cs-CZ" sz="1900" b="0" baseline="0" dirty="0" err="1" smtClean="0">
                          <a:solidFill>
                            <a:schemeClr val="tx1"/>
                          </a:solidFill>
                        </a:rPr>
                        <a:t>ky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chla</a:t>
                      </a:r>
                      <a:r>
                        <a:rPr lang="cs-CZ" sz="1900" b="0" dirty="0" smtClean="0">
                          <a:solidFill>
                            <a:schemeClr val="tx1"/>
                          </a:solidFill>
                        </a:rPr>
                        <a:t> __ </a:t>
                      </a:r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ci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čá</a:t>
                      </a:r>
                      <a:r>
                        <a:rPr lang="cs-CZ" sz="1900" b="0" dirty="0" smtClean="0">
                          <a:solidFill>
                            <a:schemeClr val="tx1"/>
                          </a:solidFill>
                        </a:rPr>
                        <a:t> __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drá</a:t>
                      </a:r>
                      <a:r>
                        <a:rPr lang="cs-CZ" sz="1900" b="0" dirty="0" smtClean="0">
                          <a:solidFill>
                            <a:schemeClr val="tx1"/>
                          </a:solidFill>
                        </a:rPr>
                        <a:t> __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he __</a:t>
                      </a:r>
                      <a:r>
                        <a:rPr lang="cs-CZ" sz="1900" baseline="0" dirty="0" smtClean="0"/>
                        <a:t> </a:t>
                      </a:r>
                      <a:r>
                        <a:rPr lang="cs-CZ" sz="1900" baseline="0" dirty="0" err="1" smtClean="0"/>
                        <a:t>ký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tru __ </a:t>
                      </a:r>
                      <a:r>
                        <a:rPr lang="cs-CZ" sz="1900" dirty="0" err="1" smtClean="0">
                          <a:solidFill>
                            <a:schemeClr val="tx1"/>
                          </a:solidFill>
                        </a:rPr>
                        <a:t>ka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lidoo</a:t>
                      </a:r>
                      <a:r>
                        <a:rPr lang="cs-CZ" sz="1900" dirty="0" smtClean="0"/>
                        <a:t>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su</a:t>
                      </a:r>
                      <a:r>
                        <a:rPr lang="cs-CZ" sz="1900" baseline="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sto __</a:t>
                      </a:r>
                      <a:endParaRPr lang="cs-CZ" sz="19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ši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dro</a:t>
                      </a:r>
                      <a:r>
                        <a:rPr lang="cs-CZ" sz="1900" dirty="0" smtClean="0"/>
                        <a:t> __</a:t>
                      </a:r>
                      <a:r>
                        <a:rPr lang="cs-CZ" sz="1900" baseline="0" dirty="0" smtClean="0"/>
                        <a:t> </a:t>
                      </a:r>
                      <a:r>
                        <a:rPr lang="cs-CZ" sz="1900" baseline="0" dirty="0" err="1" smtClean="0"/>
                        <a:t>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poklo</a:t>
                      </a:r>
                      <a:r>
                        <a:rPr lang="cs-CZ" sz="1900" baseline="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lu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vti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ku __ </a:t>
                      </a:r>
                      <a:r>
                        <a:rPr lang="cs-CZ" sz="1900" dirty="0" err="1" smtClean="0"/>
                        <a:t>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dou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příko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sr</a:t>
                      </a:r>
                      <a:r>
                        <a:rPr lang="cs-CZ" sz="1900" baseline="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ku __ </a:t>
                      </a:r>
                      <a:r>
                        <a:rPr lang="cs-CZ" sz="1900" dirty="0" err="1" smtClean="0"/>
                        <a:t>ci</a:t>
                      </a:r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/>
          <a:lstStyle/>
          <a:p>
            <a:pPr algn="ctr"/>
            <a:r>
              <a:rPr lang="cs-CZ" dirty="0" smtClean="0"/>
              <a:t>Párové souhlásky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Doplň b nebo p. Políčka se slovy, ve kterých doplníš b, vybarvi zeleně!</a:t>
            </a:r>
            <a:endParaRPr lang="cs-CZ" sz="26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03648" y="2708920"/>
          <a:ext cx="7416824" cy="3960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3365"/>
                <a:gridCol w="1483365"/>
                <a:gridCol w="1499314"/>
                <a:gridCol w="1467415"/>
                <a:gridCol w="1483365"/>
              </a:tblGrid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sy</a:t>
                      </a:r>
                      <a:r>
                        <a:rPr lang="cs-CZ" sz="1900" b="0" baseline="0" dirty="0" smtClean="0">
                          <a:solidFill>
                            <a:schemeClr val="tx1"/>
                          </a:solidFill>
                        </a:rPr>
                        <a:t> __ </a:t>
                      </a:r>
                      <a:r>
                        <a:rPr lang="cs-CZ" sz="1900" b="0" baseline="0" dirty="0" err="1" smtClean="0">
                          <a:solidFill>
                            <a:schemeClr val="tx1"/>
                          </a:solidFill>
                        </a:rPr>
                        <a:t>ký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hří</a:t>
                      </a:r>
                      <a:r>
                        <a:rPr lang="cs-CZ" sz="1900" b="0" baseline="0" dirty="0" smtClean="0">
                          <a:solidFill>
                            <a:schemeClr val="tx1"/>
                          </a:solidFill>
                        </a:rPr>
                        <a:t> __ </a:t>
                      </a:r>
                      <a:r>
                        <a:rPr lang="cs-CZ" sz="1900" b="0" baseline="0" dirty="0" err="1" smtClean="0">
                          <a:solidFill>
                            <a:schemeClr val="tx1"/>
                          </a:solidFill>
                        </a:rPr>
                        <a:t>ky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smtClean="0">
                          <a:solidFill>
                            <a:schemeClr val="tx1"/>
                          </a:solidFill>
                        </a:rPr>
                        <a:t>kru</a:t>
                      </a:r>
                      <a:r>
                        <a:rPr lang="cs-CZ" sz="1900" b="0" baseline="0" dirty="0" smtClean="0">
                          <a:solidFill>
                            <a:schemeClr val="tx1"/>
                          </a:solidFill>
                        </a:rPr>
                        <a:t> __ </a:t>
                      </a:r>
                      <a:r>
                        <a:rPr lang="cs-CZ" sz="1900" b="0" baseline="0" dirty="0" err="1" smtClean="0">
                          <a:solidFill>
                            <a:schemeClr val="tx1"/>
                          </a:solidFill>
                        </a:rPr>
                        <a:t>ky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err="1" smtClean="0">
                          <a:solidFill>
                            <a:schemeClr val="tx1"/>
                          </a:solidFill>
                        </a:rPr>
                        <a:t>so</a:t>
                      </a:r>
                      <a:r>
                        <a:rPr lang="cs-CZ" sz="1900" b="0" baseline="0" dirty="0" smtClean="0">
                          <a:solidFill>
                            <a:schemeClr val="tx1"/>
                          </a:solidFill>
                        </a:rPr>
                        <a:t> __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="0" dirty="0" smtClean="0">
                          <a:solidFill>
                            <a:schemeClr val="tx1"/>
                          </a:solidFill>
                        </a:rPr>
                        <a:t>kra</a:t>
                      </a:r>
                      <a:r>
                        <a:rPr lang="cs-CZ" sz="1900" b="0" baseline="0" dirty="0" smtClean="0">
                          <a:solidFill>
                            <a:schemeClr val="tx1"/>
                          </a:solidFill>
                        </a:rPr>
                        <a:t> __</a:t>
                      </a:r>
                      <a:endParaRPr lang="cs-CZ" sz="19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na</a:t>
                      </a:r>
                      <a:r>
                        <a:rPr lang="cs-CZ" sz="1900" baseline="0" dirty="0" smtClean="0"/>
                        <a:t> __ ne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>
                          <a:solidFill>
                            <a:schemeClr val="tx1"/>
                          </a:solidFill>
                        </a:rPr>
                        <a:t>chy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__ </a:t>
                      </a:r>
                      <a:r>
                        <a:rPr lang="cs-CZ" sz="1900" baseline="0" dirty="0" err="1" smtClean="0">
                          <a:solidFill>
                            <a:schemeClr val="tx1"/>
                          </a:solidFill>
                        </a:rPr>
                        <a:t>ný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drá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ky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aseline="0" dirty="0" smtClean="0"/>
                        <a:t>hr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li __ </a:t>
                      </a:r>
                      <a:r>
                        <a:rPr lang="cs-CZ" sz="1900" dirty="0" err="1" smtClean="0"/>
                        <a:t>ka</a:t>
                      </a:r>
                      <a:endParaRPr lang="cs-CZ" sz="19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chlu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šrou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hlou</a:t>
                      </a:r>
                      <a:r>
                        <a:rPr lang="cs-CZ" sz="1900" baseline="0" dirty="0" smtClean="0"/>
                        <a:t> __ </a:t>
                      </a:r>
                      <a:r>
                        <a:rPr lang="cs-CZ" sz="1900" baseline="0" dirty="0" err="1" smtClean="0"/>
                        <a:t>ka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kr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ši</a:t>
                      </a:r>
                      <a:r>
                        <a:rPr lang="cs-CZ" sz="1900" dirty="0" smtClean="0"/>
                        <a:t> __</a:t>
                      </a:r>
                      <a:r>
                        <a:rPr lang="cs-CZ" sz="1900" baseline="0" dirty="0" smtClean="0"/>
                        <a:t> </a:t>
                      </a:r>
                      <a:r>
                        <a:rPr lang="cs-CZ" sz="1900" baseline="0" dirty="0" err="1" smtClean="0"/>
                        <a:t>ka</a:t>
                      </a:r>
                      <a:endParaRPr lang="cs-CZ" sz="19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skle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so</a:t>
                      </a:r>
                      <a:r>
                        <a:rPr lang="cs-CZ" sz="1900" dirty="0" smtClean="0"/>
                        <a:t> __</a:t>
                      </a:r>
                      <a:r>
                        <a:rPr lang="cs-CZ" sz="1900" baseline="0" dirty="0" smtClean="0"/>
                        <a:t> </a:t>
                      </a:r>
                      <a:r>
                        <a:rPr lang="cs-CZ" sz="1900" baseline="0" dirty="0" err="1" smtClean="0"/>
                        <a:t>ka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pory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ný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baseline="0" dirty="0" err="1" smtClean="0"/>
                        <a:t>ší</a:t>
                      </a:r>
                      <a:r>
                        <a:rPr lang="cs-CZ" sz="1900" baseline="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ma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ka</a:t>
                      </a:r>
                      <a:endParaRPr lang="cs-CZ" sz="19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ko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ce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náku</a:t>
                      </a:r>
                      <a:r>
                        <a:rPr lang="cs-CZ" sz="190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slu</a:t>
                      </a:r>
                      <a:r>
                        <a:rPr lang="cs-CZ" sz="1900" dirty="0" smtClean="0"/>
                        <a:t> __ </a:t>
                      </a:r>
                      <a:r>
                        <a:rPr lang="cs-CZ" sz="1900" dirty="0" err="1" smtClean="0"/>
                        <a:t>ka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smtClean="0"/>
                        <a:t>co __</a:t>
                      </a:r>
                      <a:endParaRPr lang="cs-CZ" sz="19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900" dirty="0" err="1" smtClean="0"/>
                        <a:t>sru</a:t>
                      </a:r>
                      <a:r>
                        <a:rPr lang="cs-CZ" sz="1900" baseline="0" dirty="0" smtClean="0"/>
                        <a:t> __</a:t>
                      </a:r>
                      <a:endParaRPr lang="cs-CZ" sz="19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4533912"/>
          </a:xfrm>
        </p:spPr>
        <p:txBody>
          <a:bodyPr>
            <a:normAutofit/>
          </a:bodyPr>
          <a:lstStyle/>
          <a:p>
            <a:r>
              <a:rPr lang="cs-CZ" sz="2200" dirty="0" smtClean="0"/>
              <a:t>POTŮČKOVÁ, Jana. Pracovní sešit k Českému jazyku pro 2. třídu základní školy. </a:t>
            </a:r>
            <a:r>
              <a:rPr lang="cs-CZ" sz="2200" dirty="0" err="1" smtClean="0"/>
              <a:t>Vyd</a:t>
            </a:r>
            <a:r>
              <a:rPr lang="cs-CZ" sz="2200" dirty="0" smtClean="0"/>
              <a:t>. 1. Brno: Studio 1 </a:t>
            </a:r>
            <a:r>
              <a:rPr lang="cs-CZ" sz="2200" dirty="0" err="1" smtClean="0"/>
              <a:t>1</a:t>
            </a:r>
            <a:r>
              <a:rPr lang="cs-CZ" sz="2200" dirty="0" smtClean="0"/>
              <a:t>, 2000, s. 15. ISBN 80-86252-11-62.</a:t>
            </a:r>
            <a:endParaRPr lang="cs-CZ" sz="2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681</TotalTime>
  <Words>237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Párové souhlásky b - p</vt:lpstr>
      <vt:lpstr>Párové souhlásky b - p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2013-05-20T07:46:05Z</dcterms:modified>
</cp:coreProperties>
</file>