
<file path=[Content_Types].xml><?xml version="1.0" encoding="utf-8"?>
<Types xmlns="http://schemas.openxmlformats.org/package/2006/content-types"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1" r:id="rId15"/>
    <p:sldId id="272" r:id="rId16"/>
    <p:sldId id="273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030" autoAdjust="0"/>
    <p:restoredTop sz="94660"/>
  </p:normalViewPr>
  <p:slideViewPr>
    <p:cSldViewPr>
      <p:cViewPr varScale="1">
        <p:scale>
          <a:sx n="107" d="100"/>
          <a:sy n="107" d="100"/>
        </p:scale>
        <p:origin x="-234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3-02-04T16:16:26.340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3547 5804,'-24'0,"24"0,-25 0,25 0,-25 0,25 0,-25 0,-24 0,-1 0,25 0,0 0,-24 0,24 0,-25 0,26 0,-1 0,-25 0,25 0,1 0,-26 0,0 0,25 0,1 0,-26 0,25 0,0 0,-24 0,-1 0,1 25,-1 0,0-25,-24 0,0 25,24-25,0 25,1-25,24 0,0 24,0-24,25 0,-24 0,-1 0,0 0,25 0,-25 0,0 25,1-25,-1 0,25 0,-25 0,25 25,-25-25,25 0,-25 0,1 0,-1 0,25 0,-25 0,0 0,0 25,0 0,-24-25,49 24,-50-24,50 25,-25 0,25-25,-24 25,-1 0,25-1,-25 1,25 0,0 25,0-1,-25-49,25 25,0 0,0-25,0 25,0-25,0 49,0 1,0-50,0 25,0-25,0 49,0-49,0 25,25 0,-25 0,0-25,0 49,0-49,0 25,0-25,25 50,-25-50,0 24,25 1,-25 0,24 0,1 0,0 0,0-1,24-24,-24 25,0 0,-25-25,50 25,-25-25,-1 25,26-25,-50 24,50-24,-26 25,1-25,25 0,-50 25,49-25,-24 0,0 25,0 0,0-25,-1 0,1 24,0-24,0 25,24-25,-24 0,25 0,-25 25,-1-25,26 25,-50-25,25 0,24 0,-49 0,50 25,0-25,-26 24,1-24,25 0,-50 0,25 0,24 0,-24 0,0 0,49 0,-49 0,0 0,0 0,24 0,-24 0,25 0,-1 0,1 0,-25 0,0 0,24 0,-49 0,25 0,25 0,-26 0,26 0,-25 0,0 0,-25 0,24 0,-24 0,25 0,-25 0,25 0,0 0,-25 0,49 0,-24 0,25 0,-50 0,49 0,1 0,-25 0,0 0,0 0,-25 0,49-24,-24 24,25-25,-50 0,24 25,1-50,0 26,-25-26,0 50,0-25,0 25,0-25,0 25,0-49,0 24,0 0,0 25,0-25,0 25,0-24,0 24,0-25,0 0,0-25,0 50,0-25,0 25,0-24,0-1,0 25,0-25,0-25,0 50,0-24,0-26,0 0,0 26,0 24,0-25,0 25,0-25,0 25,0-25,0 0,0 25,0-24,0 24,0-25,0 0,0 25,0-25,0-24,-25 24,25 0,-25 0,25 0,-24 25,-1-24,-25-1,1 25,24-25,-25 25,25-25,-24 25,24 0,25 0,-50 0,50 0,-25 0,25 0,-24 0,-1 0,25 0,-25 0,25 0,-50 0,1 0,24 0,0 0,25 0,-25-25,1 25,-1 0,0-24,25 24,-25 0,0 0,1 0,-1 0,25 0,-25-25,0 25,-24 0,24-25,0 25,25 0,-25 0,0 0,-49 0,74 0,-25 0,0-25,1 25,-1-25,25 25,-50 0,50 0,-25-24,25 24,-25 0,1 0,-1 0,0-25,0 25,0-25,1 25,-1 0,0 0,25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3-02-04T16:16:36.244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5631 8830,'0'0,"-25"0,0 0,-24 0,24-24,0 24,-49 0,24 0,1-25,-1 25,0-25,1 25,24 0,0 0,0 0,1 0,-1 0,0 0,0 0,25 0,-25 0,25 0,-25 0,1 0,-26 0,50 0,-25 25,0 0,1-25,24 24,-25-24,0 25,0 0,0-25,25 25,0-25,0 25,-24-25,24 24,-25 1,25-25,0 25,0-25,0 25,-25 0,25-25,0 25,0-25,0 24,0-24,0 25,0 0,0-25,-25 25,25 0,0-1,-25 26,25 0,0-26,0 26,0 0,0-50,0 24,0-24,0 25,0 0,0-25,0 25,0-25,0 25,0-1,0-24,0 25,0-25,0 25,0-25,0 25,0 0,0-1,0 1,25 25,-25-25,25 24,0-49,-25 25,25 25,-1-50,-24 24,25 1,-25-25,25 0,-25 25,50-25,-50 25,49 0,-24-25,0 0,0 25,-1-25,1 0,25 24,0-24,-26 0,-24 0,50 0,-25 0,-25 0,25 0,-25 0,24 0,1 0,0 0,0 0,0 0,-1 25,1-25,-25 0,25 0,-25 0,50 0,-1 0,-24 0,0 0,49 0,-49 0,0 0,0 0,24 0,-24 0,0 0,24 0,-24 0,0 0,-25 0,25 0,-25 0,25 0,-1 0,-24 0,50 0,-25 0,-25 0,25 0,-25 0,24 0,1 0,0 25,-25-25,25 0,0 0,-25 0,25 0,24 0,1 0,-50 0,25 0,-1 0,26 0,-25-25,0 0,-25 25,24-24,-24 24,25-25,0 25,-25-50,25 25,0-24,-25 24,0 0,24 0,-24 25,25-49,-25 49,0-25,0 25,0-50,0 50,0-25,0 25,25-49,-25 49,25-50,-25 50,0-49,0-1,0 50,0-25,0 25,25-49,-25-1,0 50,0-25,0 0,0 25,0-24,0 24,0-50,0 25,0 25,0-25,0-24,0 24,0 0,0 25,-25-49,0 49,25-25,-25 25,25-25,-25 0,25 25,-49-25,24 25,0-25,-24 1,24 24,0-25,0 25,0-25,1 25,24 0,-50-25,25 0,0 25,25 0,-24 0,-1 0,0 0,25 0,-25 0,25 0,-25 0,0 0,25 0,-24 0,24 0,-25 0,25 0,-25 0,0 0,25 0,-49-24,49 24,-25 0,25 0,-25 0,25 0,-25 0,0 0,25 0,-24 0,24 0,-25 0,0 0,25 0,-25 0,25 0,-49 0,24 0,25 0,-50 24,25 1,-24-25,24 25,0 0,0-25,25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3-02-04T16:16:53.556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4465 12030,'0'-25,"-25"25,25 0,-24 0,-1 0,25 0,-25 0,25 0,-25 0,-24 0,-1 0,25 0,-24 0,49 0,-50-24,25 24,0 0,-24 0,-1 0,0 0,-24 0,24 0,-24 0,24 0,-24 0,24 0,26 0,-1 0,-25 0,50 0,-25 0,25 0,-24 0,-1 0,25 0,-50 0,25 0,25 0,-49 0,24 0,25 0,-50 0,26 0,-1 0,-25 0,25 0,25 0,-49 0,24 0,-25 0,25 0,25 0,-49 0,-1 0,1 0,-1 0,25 0,0 0,-24 24,24-24,0 0,-24 25,24-25,0 0,-49 25,49-25,0 25,-49-25,49 0,0 0,0 0,25 0,-25 0,1 0,-1 25,25-25,-25 0,0 0,0 24,1-24,24 0,-25 0,25 0,-25 0,25 0,-25 0,0 0,25 0,-24 0,24 0,-25 0,0 0,25 0,-50 0,25 0,-24 0,49 0,-25 0,25 0,-25 0,0 0,25 0,-24 0,24 0,-25 0,25 0,-50 0,50 0,-49 25,24 0,0-25,0 25,0-25,25 25,0 0,-24 24,24 1,0-25,0-1,0 1,0 0,0 0,0 24,0 1,0-25,0 0,0-1,0-24,0 25,0 0,0 25,0-26,0 1,0 0,0 25,0-26,0 1,0-25,24 25,-24 0,0 0,0-25,0 24,0-24,0 25,0 0,25 0,-25-25,0 25,0-1,0 26,25-25,-25 0,25 24,-25-49,0 25,0-25,0 25,25 0,-1 24,-24-49,25 25,-25 0,50 0,-50-25,25 25,24-25,-24 24,0-24,49 0,-49 0,25 0,-1 0,-24 0,25 0,-1 0,-24 0,25 0,-25 0,-1 0,51 0,-50 0,-1 0,1 0,25 0,-1 0,-24 0,25 0,-25 0,24 0,-24 0,25 0,-26 0,1 0,25 0,-25 0,-1 0,26 0,-25 0,0 0,-1 0,51 0,-50 0,24 0,-24 0,50 0,-51 0,1-24,25 24,-25-25,-1 25,26 0,-50 0,50 0,-1-25,-24 0,25 25,-50 0,24-25,26 1,-50 24,50 0,-26-25,1 0,25 25,-50 0,49-25,-49 25,50-25,-25 25,0-24,-1-1,1 25,0-25,-25 25,25-25,0 0,0 25,-25-25,24 25,1-24,-25-1,25 25,-25-25,25 0,0 0,-25-24,24 49,1-50,-25 50,25-25,-25 25,25-24,-25 24,25-25,-1 0,-24 25,25-25,-25 25,25-49,0 49,-25-50,0 50,25-25,-25 25,0-25,0 25,0-24,0-1,0 25,0-25,0 25,0-25,0 0,0 1,0-1,0-25,0 1,0 24,0 0,0 25,0-25,0 25,0-25,0 1,0-1,0 25,0-25,0 0,-25 0,25 25,0-25,0 1,0 24,-25-25,25 25,0-50,0 50,-25-25,25 25,0-24,0-1,0 25,0-25,0 25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3-02-04T16:17:03.420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5581 14858,'0'0,"-49"0,24 0,0 25,0-25,1 25,-26-25,50 0,-50 24,1 1,-1-25,25 0,-24 0,24 0,25 0,-50 25,-24 0,24-25,25 0,1 0,24 0,-50 25,0-25,50 24,-49-24,24 0,0 25,25-25,-25 25,1 0,-1-25,25 25,-25-25,25 24,0 1,0 0,0-25,0 25,0 0,0-25,0 49,0 1,0 24,0-24,0-25,0 0,0 24,0 1,0-1,0-24,0 25,0-50,0 25,0-25,0 24,0 1,0 0,25 0,-25 24,25-24,-25 0,24 0,-24 0,25-25,-25 24,25 1,0 0,-25-25,25 25,-25-25,24 0,1 25,0-1,-25-24,50 25,-26-25,1 25,0 0,-25-25,50 0,-25 25,-1-25,26 24,-25-24,0 0,-25 0,24 25,1-25,0 25,25-25,-50 0,49 25,-49-25,25 0,-25 0,25 0,0 0,-25 0,24 25,1-25,0 0,-25 0,25 0,0 0,24 0,1 25,-1-25,-49 0,25 24,0-24,25 0,-1 0,-24 0,25 0,-26 0,26 0,-25 0,-25 0,25 0,-1 0,-24 0,25 0,-25 0,25 0,-25 0,25 0,0 0,-25 0,25 0,-25 0,24 0,1 0,-25 0,25 0,-25 0,25 0,0 0,24-24,-24-1,0 25,0 0,-1-25,1 25,-25 0,25 0,0-25,24 0,-49 25,25-25,-25 1,25 24,0-25,-25 0,25 0,-25 25,0-25,0 25,0-24,24-1,1-25,-25 50,0-25,0 1,0-1,0 25,0-25,25 25,-25-25,0 0,0 25,0-24,25-1,-25 0,0-25,0 1,0 49,0-25,0-25,0 26,0 24,25-50,-1 0,-24 50,0-24,0 24,0-25,0 0,0 0,0 25,0-25,0 25,0-24,0-1,0 25,0-25,0-25,0 25,0-24,0 49,-24-25,24 0,-25 0,25 25,-25-24,0 24,25-50,-25 50,1-50,24 50,-25-24,25-1,-50 0,25 25,1 0,-1-25,25 25,-25 0,0-25,0 25,25 0,-24 0,-1 0,0 0,0-24,-24-1,49 25,-50 0,50 0,-25-25,0 25,1 0,24 0,-25 0,25 0,-25 0,0 0,25 0,-25 0,25 0,-25 0,25 0,-24 0,-1 0,25 0,-25 0,0 0,0 0,25 0,-24 0,24 0,-25 0,0 0,25 0,-25 0,25 0,-25 0,25 0,-24 25,-1-25,25 0,-50 25,50-25,-25 24,1-24,-1 0,0 0,25 0,-25 0,0 0,1 0,24 0,-25 0,0 0,25 0,-25 0,25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3-02-04T16:15:25.804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5631 6400,'0'-25,"0"25,-25 0,25 0,-25 0,1 0,24 0,-25 0,25 0,-50 0,1 0,-1 0,25 0,-24 0,49 0,-25 0,25 0,-25 0,25 0,-25 0,-24 0,24 0,25 0,-25 0,25 0,-25 0,25 0,-25 0,1 0,24 0,-25 0,25 0,-25 0,0 0,25 0,-25 0,25 0,-25 0,25 0,-24 0,-1 0,25 0,-50 0,25 0,25 0,-49 0,24 0,0 25,0-25,1 0,-1 24,-25 1,50-25,-25 25,1-25,24 25,-25 0,0 24,25-24,-25 0,25-25,0 25,0-25,0 24,0-24,0 25,0 25,0-25,0-25,0 49,0 1,0-50,0 25,25 0,-25-1,0 26,0-50,0 25,25 0,-25-1,0-24,0 25,0-25,0 25,0 0,0 0,0-25,0 24,25 1,-1 25,-24-50,0 25,25 24,0-49,-25 50,25-50,-25 25,25-1,-1-24,-24 0,50 25,-50-25,25 25,0 0,-1-25,26 25,-50-25,50 24,-26-24,-24 25,25-25,0 0,0 25,-25-25,50 0,-50 25,24-25,1 25,0-25,0 0,-25 0,49 24,-24-24,0 0,-25 0,25 0,0 25,-1-25,26 0,-50 25,25-25,24 0,-24 0,0 0,-25 0,25 0,0 25,24-25,1 0,-50 25,25-25,-25 0,24 0,1 0,25 0,-25 24,-1-24,-24 0,25 0,0 25,25-25,-26 0,-24 0,25 0,0 0,-25 0,25 0,-25 0,25 0,24 0,-49 0,50 0,-25 0,0 0,-1 0,1 0,0 0,-25 0,25 0,0 0,-1 0,26 0,-50-25,25 25,0 0,-1 0,-24-24,25 24,-25 0,25-25,0 25,-25-25,25 25,-25-25,24 25,1-49,-25 24,25 0,-25 0,25 0,0 25,-25-24,0-1,24 0,-24 0,0 25,25-49,-25 49,0-25,0 25,0-25,0 0,0-24,0 49,0-25,0-25,0 50,0-25,0 1,-25-26,25 25,0 0,0-24,0 49,-24-50,24 1,0-1,-25 50,25-50,0 25,0 1,0-26,-25 25,25 25,-25-49,0-1,1 25,24-24,-25 24,0 0,25-25,-25 50,0 0,25 0,-24 0,24 0,-50-24,25 24,-24 0,24 0,-25 0,25 0,1 0,-1 0,25 0,-25 0,0 0,25 0,-25 0,25 0,-25 0,1 0,24 0,-25 0,-25 0,25-25,1 25,24 0,-25 0,-25 0,1 0,-1 0,0 0,1 0,49 0,-25 0,25 0,-25 0,0 0,25 0,-24 0,24 0,-25 0,25 0,-25 0,-25 0,26 0,24 0,-25 0,25 0,-25 0,0 0,25 0,-25 0,25 0,-24 0,24 0,-25 0,0 0,25 0,-25 0,25 0,-25 0,1 0,24 0,-25 0,25 0,0 25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3-02-04T16:15:33.789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8856 10220,'-25'0,"25"0,-25 0,0 0,0 0,-24-25,-1 25,1-25,-1 25,-24-25,24 25,0-25,1 25,-26-24,26 24,-1-25,25 25,-24 0,24-25,-25 0,25 25,-24-25,-1 25,50-25,-25 25,-24 0,24 0,0 0,-24 0,24-24,0 24,-25-25,26 25,-1 0,-25 0,25 0,1 0,-26 0,25 0,0 0,-24 0,-1 0,25 0,1 0,-26 0,50 0,-50 0,1 0,24 0,-25 0,25 0,-49 0,24 0,1 0,24 0,-25 0,1 0,24 0,0 0,-24 0,24 0,0 0,-25 0,1 0,24 0,0 25,25-25,-25 0,1 0,-26 24,25-24,25 0,-25 25,1 0,-1-25,0 25,0-25,0 25,0 0,1-25,-1 24,25 1,-25 0,25-25,-25 50,0-26,25 26,-24-25,-1 0,25-25,-25 49,25-24,-25 25,25-26,-25 1,1 50,24-75,0 49,0-24,0 25,0-26,-25 1,25 0,0 0,0 24,0 1,0 0,0-50,0 49,0-24,0-25,0 50,0-50,0 49,25-24,-1 0,-24 0,25 0,0-25,-25 24,25-24,-25 25,25-25,-1 25,1 0,-25-25,50 25,-50-1,25-24,-1 0,1 0,25 25,-50-25,25 0,24 0,-49 0,25 0,25 0,-1 25,-24-25,25 25,-25-25,-1 0,26 0,-25 0,0 0,24 0,-24 0,0 25,24-25,-49 0,25 0,0 0,-25 0,50 0,-1 0,1 0,-25 0,-1 0,26 24,-50-24,25 0,-25 0,49 0,-24 0,0 0,25 25,-25-25,-1 25,26-25,-25 0,0 25,24-25,-24 0,0 0,24 0,-24 0,0 0,0 0,24 0,-24 0,25 0,-1 0,-49 0,25 0,25 0,-1 0,-24-25,0 25,0 0,0 0,-1 0,1 0,0 0,0 0,0 0,-1 0,1 0,25 0,-50 0,50 0,-26 0,26 0,-25 0,0 0,24 0,-24 0,0 0,0 0,-1 0,-24 0,25 0,-25 0,25-25,-25 25,25-25,0 25,-25-24,24 24,1-25,0 0,0 25,-25-25,25 25,-1-25,-24 25,25 0,0-24,0-1,-25 25,25 0,-1-25,1 0,-25 25,0-25,25 1,-25-1,25 0,-25 25,0-25,0 0,0-24,0 49,0-50,0 25,0 0,0-24,0 24,0-49,-25 74,25-25,0-25,0 50,-25-49,25 49,0-25,0 25,0-25,-25 0,25 0,0 25,0-24,0 24,0-25,0 0,0 25,0-25,0 25,0-25,0 1,0 24,0-25,0 25,0-25,0 25,0-25,0 0,0 25,0-24,0 24,0-25,0 0,-24 25,-1-25,0 25,25 0,-25 0,0 0,1 0,24 0,-50-25,50 25,-25 0,0-24,1 24,24 0,-25 0,0-25,0 25,25 0,-25 0,25 0,-24 0,-1 0,25 0,-25 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3-02-04T16:15:40.716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19497 12105,'-25'24,"25"-24,-25 0,25 0,-25 0,25 0,-24 0,-1 0,25 0,-25 0,25 0,-50 0,1 0,24 0,-25 0,1 0,24 0,0 0,0 0,-24 0,24 0,-25 0,1 0,24 0,0 0,0 0,-24 0,24 0,0 0,-25 0,26 0,-26 0,50 0,-25 25,0-25,1 25,-1-25,0 0,0 0,0 25,1 0,-26-25,25 25,-24-1,24-24,0 25,25 0,-25-25,0 25,1 0,24-1,0 1,0-25,-25 50,25-50,-25 49,25-49,0 25,0-25,0 50,0-25,0-25,0 24,0 26,0-25,0 0,0-1,25 1,-25 0,0 0,25 0,-25-1,24 26,-24-50,25 50,-25-26,0 1,25 0,0 0,-25 0,25-1,-1 1,-24 25,25-50,-25 25,25-25,0 25,0-1,-1-24,1 25,0-25,0 25,0 0,-1-25,51 25,-75-1,49-24,-49 25,25 0,0-25,-25 0,50 25,-50-25,49 25,1-1,-50-24,50 0,-50 25,24-25,1 0,0 0,25 0,-26 0,1 0,25 0,-25 0,-1 25,26-25,-25 0,0 0,-1 0,51 0,-50 0,24 0,1 0,24 0,-49 0,-25 0,25 0,0 0,-25 0,24 0,26 0,-50 0,25 0,-25 0,25 0,-1 0,-24 0,25 0,25 0,-50 0,25 0,0 0,-25 0,24 0,-24 0,50 0,-25 0,-25 0,25 0,-1-25,26 25,-50 0,25-25,-25 1,25 24,-1-25,-24 25,25-25,-25 0,25 0,0 1,-25-1,25 0,-1 0,-24 0,0 1,25-26,-25 50,25-25,-25 0,0-24,0 24,0 25,0-50,0 25,0 25,0-49,0 24,0 25,0-50,0 1,0 49,0-25,0 0,0-24,-25 49,25-50,-25 0,1 26,24-1,0 0,-25 25,0-50,25 26,-25-1,25 0,-25-25,1 26,24 24,-25-25,0 0,25-25,-25 50,25-24,-25 24,1-25,-1 0,0 25,0 0,25 0,-25 0,1 0,-1-25,25 25,-25 0,0-25,0 25,-24 0,24 0,0 0,25 0,-25 0,0 0,1-25,24 25,-25 0,0 0,0 0,0 0,25 0,-24 0,-1 0,0 0,25 0,-25 25,0-25,1 25,-26-25,50 0,-25 0,25 0,-49 25,49-25,-25 0,25 0,-25 0,0 25,0-25,25 0,-24 0,-1 0,25 0,-25 0,0 0,-24 25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3-02-04T16:15:46.372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20960 14114,'-24'0,"24"0,-25 0,0 0,25 0,-25 0,-25 0,1 0,-1 0,25-25,1 25,-1-25,-25 25,1 0,24 0,-25 0,1-25,24 25,0-24,-25 24,26 0,-1 0,-25 0,25 0,1 0,-26 0,25 0,0 0,-24 0,24 0,0 0,-24 0,-1 0,0 0,25 0,1 0,-26 0,25 0,-24 0,24 24,0-24,-25 0,26 0,-1 25,0 0,0-25,-24 25,49 0,-25-25,-25 24,50-24,-25 25,1 0,-1-25,0 25,-25 0,26-25,-1 24,-25-24,25 25,1-25,-26 25,25 0,-24-25,49 0,-25 0,0 25,0-25,25 0,-25 0,25 25,-49-25,49 24,-25-24,0 25,0 0,25-25,-25 25,25-25,-24 25,-1-1,25-24,-25 25,25-25,-25 25,0 0,25 24,-24-49,24 25,0 0,-25 0,25 0,-25-1,25 1,0-25,0 25,0-25,0 25,0 0,0-25,0 24,0-24,0 25,0 0,0-25,0 25,25 24,-25-49,25 50,-25-25,24 0,1-25,-25 24,25-24,-25 25,25 0,0-25,-25 25,24-25,1 25,0-1,-25-24,25 25,0-25,-1 25,26 0,-25-25,0 0,0 25,-1-25,1 25,25-25,-1 0,-24 0,0 0,-25 0,25 24,0-24,-1 25,-24-25,25 0,-25 0,50 25,-50-25,25 0,-1 0,1 25,25 0,-1-25,-24 0,25 0,-1 0,-24 0,0 0,49 0,-49 0,-25 0,25 0,0 0,-25 0,25 0,-25 0,49 24,-49-24,50 25,-25-25,24 0,-49 0,50 0,-25 0,24 0,-24 0,25 0,-25 0,-25 0,24 0,1 0,-25 0,25 0,-25 0,50 0,-26 0,-24 0,25 0,0 0,0 0,0 0,-1 0,1 0,0-25,25 25,-50 0,24 0,26 0,-50 0,25 0,0 0,-25 0,24 0,-24 0,25 0,25 0,-1 0,-24 0,-25 0,25 0,0-24,0 24,0 0,-1-25,1 25,0-25,0 25,0-25,-1 0,1 25,0 0,-25 0,25-24,24-1,-49 25,50-25,-50 25,50-25,-26 0,1 25,-25-25,25 25,0-24,0-1,-25 0,0 0,0 25,0-25,24 1,-24-1,0 25,0-25,0 25,0-25,0-24,0 49,0-50,0 25,0-24,-24-1,24 50,-25-50,25 1,0 49,-25-25,0 0,25-24,-25 24,1 0,24 0,0 0,-25-24,25 49,0-25,-25 0,0 0,25 25,-25-24,25-1,-24 0,-1 25,0-25,25 25,-50-25,50 25,-24 0,-1 0,0 0,25 0,-25 0,0-25,25 25,-24 0,24 0,-50 0,50 0,-25 0,25-24,-50-1,50 25,-24-25,-26 25,50-25,-25 0,0 25,1-24,24 24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4767D-0FD3-4CE1-B6D1-6F10C97F5774}" type="datetimeFigureOut">
              <a:rPr lang="cs-CZ" smtClean="0"/>
              <a:t>26.2.2013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4D0D4-0AE0-4430-8438-55EE8D58A0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14057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4767D-0FD3-4CE1-B6D1-6F10C97F5774}" type="datetimeFigureOut">
              <a:rPr lang="cs-CZ" smtClean="0"/>
              <a:t>26.2.2013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4D0D4-0AE0-4430-8438-55EE8D58A0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78057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4767D-0FD3-4CE1-B6D1-6F10C97F5774}" type="datetimeFigureOut">
              <a:rPr lang="cs-CZ" smtClean="0"/>
              <a:t>26.2.2013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4D0D4-0AE0-4430-8438-55EE8D58A0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38192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4767D-0FD3-4CE1-B6D1-6F10C97F5774}" type="datetimeFigureOut">
              <a:rPr lang="cs-CZ" smtClean="0"/>
              <a:t>26.2.2013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4D0D4-0AE0-4430-8438-55EE8D58A0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65514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4767D-0FD3-4CE1-B6D1-6F10C97F5774}" type="datetimeFigureOut">
              <a:rPr lang="cs-CZ" smtClean="0"/>
              <a:t>26.2.2013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4D0D4-0AE0-4430-8438-55EE8D58A0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49793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4767D-0FD3-4CE1-B6D1-6F10C97F5774}" type="datetimeFigureOut">
              <a:rPr lang="cs-CZ" smtClean="0"/>
              <a:t>26.2.2013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4D0D4-0AE0-4430-8438-55EE8D58A0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78074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4767D-0FD3-4CE1-B6D1-6F10C97F5774}" type="datetimeFigureOut">
              <a:rPr lang="cs-CZ" smtClean="0"/>
              <a:t>26.2.2013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4D0D4-0AE0-4430-8438-55EE8D58A0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5760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4767D-0FD3-4CE1-B6D1-6F10C97F5774}" type="datetimeFigureOut">
              <a:rPr lang="cs-CZ" smtClean="0"/>
              <a:t>26.2.2013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4D0D4-0AE0-4430-8438-55EE8D58A0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7893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4767D-0FD3-4CE1-B6D1-6F10C97F5774}" type="datetimeFigureOut">
              <a:rPr lang="cs-CZ" smtClean="0"/>
              <a:t>26.2.2013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4D0D4-0AE0-4430-8438-55EE8D58A0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99115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4767D-0FD3-4CE1-B6D1-6F10C97F5774}" type="datetimeFigureOut">
              <a:rPr lang="cs-CZ" smtClean="0"/>
              <a:t>26.2.2013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4D0D4-0AE0-4430-8438-55EE8D58A0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57912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4767D-0FD3-4CE1-B6D1-6F10C97F5774}" type="datetimeFigureOut">
              <a:rPr lang="cs-CZ" smtClean="0"/>
              <a:t>26.2.2013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4D0D4-0AE0-4430-8438-55EE8D58A0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69247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E4767D-0FD3-4CE1-B6D1-6F10C97F5774}" type="datetimeFigureOut">
              <a:rPr lang="cs-CZ" smtClean="0"/>
              <a:t>26.2.2013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14D0D4-0AE0-4430-8438-55EE8D58A0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82899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image" Target="../media/image2.wmf"/><Relationship Id="rId7" Type="http://schemas.openxmlformats.org/officeDocument/2006/relationships/hyperlink" Target="http://upload.wikimedia.org/wikipedia/commons/a/a2/CygneVaires.jpg" TargetMode="External"/><Relationship Id="rId2" Type="http://schemas.openxmlformats.org/officeDocument/2006/relationships/hyperlink" Target="http://upload.wikimedia.org/wikipedia/commons/8/84/Kaczka_krzyzowka_samica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wmf"/><Relationship Id="rId5" Type="http://schemas.openxmlformats.org/officeDocument/2006/relationships/hyperlink" Target="http://upload.wikimedia.org/wikipedia/commons/c/c5/Greylag-Goose.jpg" TargetMode="External"/><Relationship Id="rId4" Type="http://schemas.openxmlformats.org/officeDocument/2006/relationships/hyperlink" Target="http://upload.wikimedia.org/wikipedia/commons/7/7c/Mallard_080508.jpg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hyperlink" Target="http://upload.wikimedia.org/wikipedia/commons/3/33/House_sparrowIII.jpg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upload.wikimedia.org/wikipedia/commons/7/7c/Fringilla_coelebs_chaffinch_male_edit2.jpg" TargetMode="External"/><Relationship Id="rId5" Type="http://schemas.openxmlformats.org/officeDocument/2006/relationships/image" Target="../media/image6.wmf"/><Relationship Id="rId4" Type="http://schemas.openxmlformats.org/officeDocument/2006/relationships/hyperlink" Target="http://upload.wikimedia.org/wikipedia/commons/f/f9/Fringilla_coelebs.ogg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7" Type="http://schemas.openxmlformats.org/officeDocument/2006/relationships/hyperlink" Target="http://upload.wikimedia.org/wikipedia/commons/3/34/Zwei_Jungschwalben_im_Nest.jpg" TargetMode="External"/><Relationship Id="rId2" Type="http://schemas.openxmlformats.org/officeDocument/2006/relationships/hyperlink" Target="http://upload.wikimedia.org/wikipedia/commons/0/0e/JMJ-20110717-070140-000392-barn-swallow.og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2/24/Landsvale.jpg" TargetMode="External"/><Relationship Id="rId5" Type="http://schemas.openxmlformats.org/officeDocument/2006/relationships/image" Target="../media/image8.wmf"/><Relationship Id="rId4" Type="http://schemas.openxmlformats.org/officeDocument/2006/relationships/hyperlink" Target="http://upload.wikimedia.org/wikipedia/commons/0/06/Delichon_urbicum_10.jpg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hyperlink" Target="http://upload.wikimedia.org/wikipedia/commons/b/b3/Turdus_merula_(06_02_16).og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upload.wikimedia.org/wikipedia/commons/f/fc/Kos_cerny.jpg" TargetMode="External"/><Relationship Id="rId4" Type="http://schemas.openxmlformats.org/officeDocument/2006/relationships/hyperlink" Target="http://upload.wikimedia.org/wikipedia/commons/2/2c/Turdus_merula_female_(d1).jpg" TargetMode="Externa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8/88/Parus_caeruleus1.jpg" TargetMode="External"/><Relationship Id="rId3" Type="http://schemas.openxmlformats.org/officeDocument/2006/relationships/image" Target="../media/image10.wmf"/><Relationship Id="rId7" Type="http://schemas.openxmlformats.org/officeDocument/2006/relationships/hyperlink" Target="http://upload.wikimedia.org/wikipedia/commons/d/df/Parus_major.ogg" TargetMode="External"/><Relationship Id="rId2" Type="http://schemas.openxmlformats.org/officeDocument/2006/relationships/hyperlink" Target="http://upload.wikimedia.org/wikipedia/commons/c/cf/Poecile_palustris_3b_Luc_Viatour.jpg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upload.wikimedia.org/wikipedia/commons/2/2d/Parus_major_m.jpg" TargetMode="External"/><Relationship Id="rId5" Type="http://schemas.openxmlformats.org/officeDocument/2006/relationships/hyperlink" Target="http://upload.wikimedia.org/wikipedia/commons/8/8c/Periparus_ater_2_(Marek_Szczepanek).jpg" TargetMode="External"/><Relationship Id="rId4" Type="http://schemas.openxmlformats.org/officeDocument/2006/relationships/hyperlink" Target="http://upload.wikimedia.org/wikipedia/commons/b/b2/Lophophanes_cristatus_Luc_Viatour_2.jpg" TargetMode="External"/><Relationship Id="rId9" Type="http://schemas.openxmlformats.org/officeDocument/2006/relationships/hyperlink" Target="http://upload.wikimedia.org/wikipedia/commons/a/a0/Sykora02.jpg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hyperlink" Target="http://upload.wikimedia.org/wikipedia/commons/1/1b/European_Starling_2006.jpg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upload.wikimedia.org/wikipedia/commons/4/46/Turdus_philomelos.ogg" TargetMode="External"/><Relationship Id="rId5" Type="http://schemas.openxmlformats.org/officeDocument/2006/relationships/image" Target="../media/image12.wmf"/><Relationship Id="rId4" Type="http://schemas.openxmlformats.org/officeDocument/2006/relationships/hyperlink" Target="http://upload.wikimedia.org/wikipedia/commons/8/88/Song_thrush.jpg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hyperlink" Target="http://upload.wikimedia.org/wikipedia/commons/b/bf/Rook_in_flight.jpg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upload.wikimedia.org/wikipedia/commons/9/93/Hooded_Crow-Mindaugas_Urbonas-9.jpg" TargetMode="External"/><Relationship Id="rId5" Type="http://schemas.openxmlformats.org/officeDocument/2006/relationships/hyperlink" Target="http://upload.wikimedia.org/wikipedia/commons/2/2c/Corvus_corone_1_(Marek_Szczepanek).jpg" TargetMode="External"/><Relationship Id="rId4" Type="http://schemas.openxmlformats.org/officeDocument/2006/relationships/hyperlink" Target="http://upload.wikimedia.org/wikipedia/commons/6/6f/Corvus_frugilegus_2.jpg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customXml" Target="../ink/ink4.xml"/><Relationship Id="rId3" Type="http://schemas.openxmlformats.org/officeDocument/2006/relationships/image" Target="../media/image14.emf"/><Relationship Id="rId7" Type="http://schemas.openxmlformats.org/officeDocument/2006/relationships/image" Target="../media/image16.emf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3.xml"/><Relationship Id="rId5" Type="http://schemas.openxmlformats.org/officeDocument/2006/relationships/image" Target="../media/image15.emf"/><Relationship Id="rId4" Type="http://schemas.openxmlformats.org/officeDocument/2006/relationships/customXml" Target="../ink/ink2.xml"/><Relationship Id="rId9" Type="http://schemas.openxmlformats.org/officeDocument/2006/relationships/image" Target="../media/image17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customXml" Target="../ink/ink8.xml"/><Relationship Id="rId3" Type="http://schemas.openxmlformats.org/officeDocument/2006/relationships/image" Target="../media/image18.emf"/><Relationship Id="rId7" Type="http://schemas.openxmlformats.org/officeDocument/2006/relationships/image" Target="../media/image20.emf"/><Relationship Id="rId2" Type="http://schemas.openxmlformats.org/officeDocument/2006/relationships/customXml" Target="../ink/ink5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7.xml"/><Relationship Id="rId5" Type="http://schemas.openxmlformats.org/officeDocument/2006/relationships/image" Target="../media/image19.emf"/><Relationship Id="rId4" Type="http://schemas.openxmlformats.org/officeDocument/2006/relationships/customXml" Target="../ink/ink6.xml"/><Relationship Id="rId9" Type="http://schemas.openxmlformats.org/officeDocument/2006/relationships/image" Target="../media/image21.em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509120"/>
            <a:ext cx="3098800" cy="109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158835"/>
              </p:ext>
            </p:extLst>
          </p:nvPr>
        </p:nvGraphicFramePr>
        <p:xfrm>
          <a:off x="1524000" y="1397000"/>
          <a:ext cx="6096000" cy="3108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Základní</a:t>
                      </a:r>
                      <a:r>
                        <a:rPr lang="cs-CZ" sz="2400" baseline="0" dirty="0" smtClean="0"/>
                        <a:t> škola a Mateřská škola, Jilemnice, Komenského 103, příspěvková organizace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Autor: Mgr.</a:t>
                      </a:r>
                      <a:r>
                        <a:rPr lang="cs-CZ" sz="2400" baseline="0" dirty="0" smtClean="0"/>
                        <a:t> Irena </a:t>
                      </a:r>
                      <a:r>
                        <a:rPr lang="cs-CZ" sz="2400" baseline="0" dirty="0" err="1" smtClean="0"/>
                        <a:t>Pohořalá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smtClean="0"/>
                        <a:t>Název:VY_32_INOVACE_11_PTÁCI </a:t>
                      </a:r>
                      <a:r>
                        <a:rPr lang="cs-CZ" sz="2400" dirty="0" smtClean="0"/>
                        <a:t>III.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Téma: Ptáci III.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Datum </a:t>
                      </a:r>
                      <a:r>
                        <a:rPr lang="cs-CZ" sz="2400" smtClean="0"/>
                        <a:t>tvorby: září 2012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smtClean="0"/>
                        <a:t>Číslo projektu: OP VK 1.4 70839921</a:t>
                      </a:r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86826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3519823"/>
              </p:ext>
            </p:extLst>
          </p:nvPr>
        </p:nvGraphicFramePr>
        <p:xfrm>
          <a:off x="755576" y="1052736"/>
          <a:ext cx="7560840" cy="50444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8312"/>
                <a:gridCol w="4752528"/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Anotace: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je určena k osvojení a procvičování učiva(vrubozobí,</a:t>
                      </a:r>
                      <a:r>
                        <a:rPr lang="cs-CZ" baseline="0" dirty="0" smtClean="0"/>
                        <a:t> pěvci)</a:t>
                      </a:r>
                      <a:endParaRPr lang="cs-CZ" dirty="0" smtClean="0"/>
                    </a:p>
                    <a:p>
                      <a:r>
                        <a:rPr lang="cs-CZ" dirty="0" smtClean="0"/>
                        <a:t>Prezentace je určena žákům</a:t>
                      </a:r>
                      <a:r>
                        <a:rPr lang="cs-CZ" baseline="0" dirty="0" smtClean="0"/>
                        <a:t> 8.ročníku ZŠ praktické</a:t>
                      </a:r>
                      <a:endParaRPr lang="cs-CZ" dirty="0" smtClean="0"/>
                    </a:p>
                    <a:p>
                      <a:r>
                        <a:rPr lang="cs-CZ" dirty="0" smtClean="0"/>
                        <a:t>Snímky č. 3 - č. 11 slouží jako výukový materiál</a:t>
                      </a:r>
                    </a:p>
                    <a:p>
                      <a:r>
                        <a:rPr lang="cs-CZ" dirty="0" smtClean="0"/>
                        <a:t>Snímky č. 4, č. 6 - č.</a:t>
                      </a:r>
                      <a:r>
                        <a:rPr lang="cs-CZ" baseline="0" dirty="0" smtClean="0"/>
                        <a:t> 11 obsahují obrázky ptáků formou hypertextových odkazů na Wikipedii</a:t>
                      </a:r>
                    </a:p>
                    <a:p>
                      <a:r>
                        <a:rPr lang="cs-CZ" baseline="0" dirty="0" smtClean="0"/>
                        <a:t>Snímky č. 6 – č. 10 obsahují zvukový záznam zpěvu formou hypertextového odkazu na Wikipedii</a:t>
                      </a:r>
                    </a:p>
                    <a:p>
                      <a:r>
                        <a:rPr lang="cs-CZ" baseline="0" dirty="0" smtClean="0"/>
                        <a:t>Snímek č. 12 a č. 13 – žáci pomocí pera na interaktivní tabuli kroužkují správnost věty a ověřují si získané znalosti</a:t>
                      </a:r>
                    </a:p>
                    <a:p>
                      <a:r>
                        <a:rPr lang="cs-CZ" baseline="0" dirty="0" smtClean="0"/>
                        <a:t>Snímky č. 14. a č.15 slouží </a:t>
                      </a:r>
                      <a:r>
                        <a:rPr lang="cs-CZ" baseline="0" smtClean="0"/>
                        <a:t>jako řešení</a:t>
                      </a:r>
                      <a:endParaRPr lang="cs-CZ" baseline="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učebního materiálu: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Stupeň a typ vzdělání: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2. stupeň, pro žáky s LMP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Cílová skupina: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14 let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16753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  <a:ln>
            <a:solidFill>
              <a:srgbClr val="FF0000"/>
            </a:solidFill>
          </a:ln>
        </p:spPr>
        <p:txBody>
          <a:bodyPr/>
          <a:lstStyle/>
          <a:p>
            <a:r>
              <a:rPr lang="cs-CZ" dirty="0" smtClean="0"/>
              <a:t>Vrubozobí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FFC000"/>
          </a:solidFill>
          <a:ln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cs-CZ" sz="4400" dirty="0"/>
              <a:t>j</a:t>
            </a:r>
            <a:r>
              <a:rPr lang="cs-CZ" sz="4400" dirty="0" smtClean="0"/>
              <a:t>sou nekrmiví, vodní ptáci</a:t>
            </a:r>
          </a:p>
          <a:p>
            <a:r>
              <a:rPr lang="cs-CZ" sz="4400" dirty="0"/>
              <a:t>m</a:t>
            </a:r>
            <a:r>
              <a:rPr lang="cs-CZ" sz="4400" dirty="0" smtClean="0"/>
              <a:t>ají silný, na okraji vroubkovaný zobák</a:t>
            </a:r>
          </a:p>
          <a:p>
            <a:r>
              <a:rPr lang="cs-CZ" sz="4400" dirty="0"/>
              <a:t>p</a:t>
            </a:r>
            <a:r>
              <a:rPr lang="cs-CZ" sz="4400" dirty="0" smtClean="0"/>
              <a:t>řední prsty spojují plovací blány</a:t>
            </a:r>
          </a:p>
          <a:p>
            <a:r>
              <a:rPr lang="cs-CZ" sz="4400" dirty="0"/>
              <a:t>m</a:t>
            </a:r>
            <a:r>
              <a:rPr lang="cs-CZ" sz="4400" dirty="0" smtClean="0"/>
              <a:t>ají mastné peří (mazové žlázy)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2304917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  <a:ln>
            <a:solidFill>
              <a:srgbClr val="FF0000"/>
            </a:solidFill>
          </a:ln>
        </p:spPr>
        <p:txBody>
          <a:bodyPr/>
          <a:lstStyle/>
          <a:p>
            <a:r>
              <a:rPr lang="cs-CZ" smtClean="0"/>
              <a:t>Vrubozobí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FFC000"/>
          </a:solidFill>
          <a:ln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400" dirty="0" smtClean="0"/>
              <a:t>Kachna divoká              </a:t>
            </a:r>
          </a:p>
          <a:p>
            <a:pPr marL="0" indent="0">
              <a:buNone/>
            </a:pPr>
            <a:endParaRPr lang="cs-CZ" sz="4400" dirty="0"/>
          </a:p>
          <a:p>
            <a:pPr marL="0" indent="0">
              <a:buNone/>
            </a:pPr>
            <a:r>
              <a:rPr lang="cs-CZ" sz="4400" dirty="0" smtClean="0"/>
              <a:t>Husa velká                      domácí</a:t>
            </a:r>
          </a:p>
          <a:p>
            <a:pPr marL="0" indent="0">
              <a:buNone/>
            </a:pPr>
            <a:endParaRPr lang="cs-CZ" sz="4400" dirty="0"/>
          </a:p>
          <a:p>
            <a:pPr marL="0" indent="0">
              <a:buNone/>
            </a:pPr>
            <a:r>
              <a:rPr lang="cs-CZ" sz="4400" dirty="0" smtClean="0"/>
              <a:t>Labuť velká</a:t>
            </a:r>
            <a:endParaRPr lang="cs-CZ" sz="4400" dirty="0"/>
          </a:p>
        </p:txBody>
      </p:sp>
      <p:pic>
        <p:nvPicPr>
          <p:cNvPr id="1026" name="Picture 2" descr="C:\Users\Speciální školy\AppData\Local\Microsoft\Windows\Temporary Internet Files\Content.IE5\S4RAD9ZZ\MC900359831[1].wmf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700807"/>
            <a:ext cx="901141" cy="588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Speciální školy\AppData\Local\Microsoft\Windows\Temporary Internet Files\Content.IE5\S4RAD9ZZ\MC900359831[1].wmf">
            <a:hlinkClick r:id="rId4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3098" y="1700806"/>
            <a:ext cx="901141" cy="588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peciální školy\AppData\Local\Microsoft\Windows\Temporary Internet Files\Content.IE5\GI2YQ9CX\MC900406070[1].wmf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3115" y="2932621"/>
            <a:ext cx="719967" cy="848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Speciální školy\AppData\Local\Microsoft\Windows\Temporary Internet Files\Content.IE5\GI2YQ9CX\MC900406070[1].wmf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8587" y="2932621"/>
            <a:ext cx="719967" cy="848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peciální školy\AppData\Local\Microsoft\Windows\Temporary Internet Files\Content.IE5\BOD2J2AV\MC900030469[1].wmf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5066" y="4509120"/>
            <a:ext cx="1416064" cy="974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0590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dirty="0" smtClean="0"/>
              <a:t>Pěvci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4400" dirty="0"/>
              <a:t>n</a:t>
            </a:r>
            <a:r>
              <a:rPr lang="cs-CZ" sz="4400" dirty="0" smtClean="0"/>
              <a:t>ejpočetnější skupina ptáků</a:t>
            </a:r>
          </a:p>
          <a:p>
            <a:r>
              <a:rPr lang="cs-CZ" sz="4400" dirty="0"/>
              <a:t>v</a:t>
            </a:r>
            <a:r>
              <a:rPr lang="cs-CZ" sz="4400" dirty="0" smtClean="0"/>
              <a:t>ětšinou jsou drobní a krmiví</a:t>
            </a:r>
          </a:p>
          <a:p>
            <a:r>
              <a:rPr lang="cs-CZ" sz="4400" dirty="0" smtClean="0"/>
              <a:t>mají dokonale vyvinuté zpěvné ústrojí</a:t>
            </a:r>
          </a:p>
          <a:p>
            <a:r>
              <a:rPr lang="cs-CZ" sz="4400" dirty="0"/>
              <a:t>ž</a:t>
            </a:r>
            <a:r>
              <a:rPr lang="cs-CZ" sz="4400" dirty="0" smtClean="0"/>
              <a:t>ijí na polích, v lesích, kolem lidských obydlí</a:t>
            </a:r>
          </a:p>
          <a:p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1300138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  <a:ln>
            <a:solidFill>
              <a:schemeClr val="tx1"/>
            </a:solidFill>
          </a:ln>
        </p:spPr>
        <p:txBody>
          <a:bodyPr/>
          <a:lstStyle/>
          <a:p>
            <a:pPr algn="l"/>
            <a:r>
              <a:rPr lang="cs-CZ" dirty="0" smtClean="0"/>
              <a:t>Vrabec domácí      Pěnkava obecná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3600" dirty="0" smtClean="0"/>
              <a:t>hnízdí na různých místech</a:t>
            </a:r>
          </a:p>
          <a:p>
            <a:r>
              <a:rPr lang="cs-CZ" sz="3600" dirty="0" smtClean="0"/>
              <a:t>mají neuspořádaná hnízda</a:t>
            </a:r>
          </a:p>
          <a:p>
            <a:r>
              <a:rPr lang="cs-CZ" sz="3600" dirty="0"/>
              <a:t>ž</a:t>
            </a:r>
            <a:r>
              <a:rPr lang="cs-CZ" sz="3600" dirty="0" smtClean="0"/>
              <a:t>iví se semeny a pupeny rostlin</a:t>
            </a:r>
            <a:endParaRPr lang="cs-CZ" sz="36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0" y="1619860"/>
            <a:ext cx="4038600" cy="4525963"/>
          </a:xfr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3600" dirty="0"/>
              <a:t>ž</a:t>
            </a:r>
            <a:r>
              <a:rPr lang="cs-CZ" sz="3600" dirty="0" smtClean="0"/>
              <a:t>ije v zahrádkách i v lesích</a:t>
            </a:r>
          </a:p>
          <a:p>
            <a:r>
              <a:rPr lang="cs-CZ" sz="3600" dirty="0"/>
              <a:t>ž</a:t>
            </a:r>
            <a:r>
              <a:rPr lang="cs-CZ" sz="3600" dirty="0" smtClean="0"/>
              <a:t>iví se semeny, mláďata krmí hmyzem</a:t>
            </a:r>
          </a:p>
          <a:p>
            <a:r>
              <a:rPr lang="cs-CZ" sz="3600" dirty="0"/>
              <a:t>s</a:t>
            </a:r>
            <a:r>
              <a:rPr lang="cs-CZ" sz="3600" dirty="0" smtClean="0"/>
              <a:t>amci na jaře krásně zpívají</a:t>
            </a:r>
          </a:p>
          <a:p>
            <a:endParaRPr lang="cs-CZ" sz="3600" dirty="0"/>
          </a:p>
        </p:txBody>
      </p:sp>
      <p:pic>
        <p:nvPicPr>
          <p:cNvPr id="1026" name="Picture 2" descr="C:\Users\Speciální školy\AppData\Local\Microsoft\Windows\Temporary Internet Files\Content.IE5\GI2YQ9CX\MC900052614[1].wmf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713024"/>
            <a:ext cx="688775" cy="545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peciální školy\AppData\Local\Microsoft\Windows\Temporary Internet Files\Content.IE5\GI2YQ9CX\MC900109307[1].wmf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5056" y="2722330"/>
            <a:ext cx="589202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Speciální školy\AppData\Local\Microsoft\Windows\Temporary Internet Files\Content.IE5\GI2YQ9CX\MC900109307[1].wmf">
            <a:hlinkClick r:id="rId6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5056" y="3882842"/>
            <a:ext cx="589202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1587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  <a:ln>
            <a:solidFill>
              <a:schemeClr val="tx1"/>
            </a:solidFill>
          </a:ln>
        </p:spPr>
        <p:txBody>
          <a:bodyPr/>
          <a:lstStyle/>
          <a:p>
            <a:pPr algn="l"/>
            <a:r>
              <a:rPr lang="cs-CZ" dirty="0" smtClean="0"/>
              <a:t>Vlaštovka obecná,  </a:t>
            </a:r>
            <a:r>
              <a:rPr lang="cs-CZ" dirty="0"/>
              <a:t>j</a:t>
            </a:r>
            <a:r>
              <a:rPr lang="cs-CZ" dirty="0" smtClean="0"/>
              <a:t>iřička obecná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normAutofit fontScale="92500" lnSpcReduction="20000"/>
          </a:bodyPr>
          <a:lstStyle/>
          <a:p>
            <a:r>
              <a:rPr lang="cs-CZ" sz="4400" dirty="0" smtClean="0"/>
              <a:t>jsou stěhovaví ptáci</a:t>
            </a:r>
          </a:p>
          <a:p>
            <a:r>
              <a:rPr lang="cs-CZ" sz="4400" dirty="0" smtClean="0"/>
              <a:t>hnízda staví na zdech budov z hlíny a slin</a:t>
            </a:r>
          </a:p>
          <a:p>
            <a:r>
              <a:rPr lang="cs-CZ" sz="4400" dirty="0"/>
              <a:t>h</a:t>
            </a:r>
            <a:r>
              <a:rPr lang="cs-CZ" sz="4400" dirty="0" smtClean="0"/>
              <a:t>nízdo vlaštovky=miskovitý tvar</a:t>
            </a:r>
          </a:p>
          <a:p>
            <a:r>
              <a:rPr lang="cs-CZ" sz="4400" dirty="0"/>
              <a:t>h</a:t>
            </a:r>
            <a:r>
              <a:rPr lang="cs-CZ" sz="4400" dirty="0" smtClean="0"/>
              <a:t>nízdo jiřičky=s uzavřeným kruhovým otvorem</a:t>
            </a:r>
          </a:p>
          <a:p>
            <a:r>
              <a:rPr lang="cs-CZ" sz="4400" dirty="0"/>
              <a:t>ž</a:t>
            </a:r>
            <a:r>
              <a:rPr lang="cs-CZ" sz="4400" dirty="0" smtClean="0"/>
              <a:t>iví se hmyzem, který loví za letu</a:t>
            </a:r>
          </a:p>
          <a:p>
            <a:endParaRPr lang="cs-CZ" sz="3600" dirty="0" smtClean="0"/>
          </a:p>
          <a:p>
            <a:endParaRPr lang="cs-CZ" sz="3600" dirty="0"/>
          </a:p>
        </p:txBody>
      </p:sp>
      <p:pic>
        <p:nvPicPr>
          <p:cNvPr id="2050" name="Picture 2" descr="C:\Users\Speciální školy\AppData\Local\Microsoft\Windows\Temporary Internet Files\Content.IE5\CHIESPNX\MC900329536[1].wmf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3256" y="2792870"/>
            <a:ext cx="681778" cy="67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Speciální školy\AppData\Local\Microsoft\Windows\Temporary Internet Files\Content.IE5\EGRM8YV7\MC900083980[1].wmf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7794" y="4005064"/>
            <a:ext cx="535594" cy="707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Speciální školy\AppData\Local\Microsoft\Windows\Temporary Internet Files\Content.IE5\CHIESPNX\MC900329536[1].wmf">
            <a:hlinkClick r:id="rId6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0186" y="3329588"/>
            <a:ext cx="681778" cy="67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Speciální školy\AppData\Local\Microsoft\Windows\Temporary Internet Files\Content.IE5\EGRM8YV7\MC900083980[1].wmf">
            <a:hlinkClick r:id="rId7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7237" y="4157464"/>
            <a:ext cx="535594" cy="707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7667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dirty="0" smtClean="0"/>
              <a:t>Kos černý              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539552" y="1556792"/>
            <a:ext cx="8229600" cy="4525963"/>
          </a:xfr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cs-CZ" sz="4400" dirty="0" smtClean="0"/>
              <a:t>živí se žížalami, hmyzem, bobulemi rostlin</a:t>
            </a:r>
          </a:p>
          <a:p>
            <a:r>
              <a:rPr lang="cs-CZ" sz="4400" dirty="0" smtClean="0"/>
              <a:t>samec je černý</a:t>
            </a:r>
          </a:p>
          <a:p>
            <a:r>
              <a:rPr lang="cs-CZ" sz="4400" dirty="0" smtClean="0"/>
              <a:t>samice je hnědá</a:t>
            </a:r>
          </a:p>
          <a:p>
            <a:r>
              <a:rPr lang="cs-CZ" sz="4400" dirty="0" smtClean="0"/>
              <a:t>na zimu neodlétá</a:t>
            </a:r>
            <a:endParaRPr lang="cs-CZ" sz="4400" dirty="0"/>
          </a:p>
        </p:txBody>
      </p:sp>
      <p:pic>
        <p:nvPicPr>
          <p:cNvPr id="3074" name="Picture 2" descr="C:\Users\Speciální školy\AppData\Local\Microsoft\Windows\Temporary Internet Files\Content.IE5\BKFGKQJC\MC900053202[1].wmf">
            <a:hlinkClick r:id="rId2"/>
          </p:cNvPr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2348880"/>
            <a:ext cx="798513" cy="55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Speciální školy\AppData\Local\Microsoft\Windows\Temporary Internet Files\Content.IE5\BKFGKQJC\MC900053202[1].wmf">
            <a:hlinkClick r:id="rId4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077072"/>
            <a:ext cx="798571" cy="554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Speciální školy\AppData\Local\Microsoft\Windows\Temporary Internet Files\Content.IE5\BKFGKQJC\MC900053202[1].wmf">
            <a:hlinkClick r:id="rId5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274359"/>
            <a:ext cx="798571" cy="554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8493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dirty="0"/>
              <a:t>S</a:t>
            </a:r>
            <a:r>
              <a:rPr lang="cs-CZ" dirty="0" smtClean="0"/>
              <a:t>ýkora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3600" dirty="0"/>
              <a:t>s</a:t>
            </a:r>
            <a:r>
              <a:rPr lang="cs-CZ" sz="3600" dirty="0" smtClean="0"/>
              <a:t>tálí pták žijící především na zahradách (budky)</a:t>
            </a:r>
          </a:p>
          <a:p>
            <a:r>
              <a:rPr lang="cs-CZ" sz="3600" dirty="0"/>
              <a:t>ž</a:t>
            </a:r>
            <a:r>
              <a:rPr lang="cs-CZ" sz="3600" dirty="0" smtClean="0"/>
              <a:t>iví se hmyzem</a:t>
            </a:r>
          </a:p>
          <a:p>
            <a:r>
              <a:rPr lang="cs-CZ" sz="3600" dirty="0"/>
              <a:t>v</a:t>
            </a:r>
            <a:r>
              <a:rPr lang="cs-CZ" sz="3600" dirty="0" smtClean="0"/>
              <a:t> zimě je lidé přikrmují tukem a olejnatými semeny</a:t>
            </a:r>
            <a:endParaRPr lang="cs-CZ" sz="36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dirty="0" smtClean="0"/>
              <a:t>sýkora koňadra</a:t>
            </a:r>
          </a:p>
          <a:p>
            <a:pPr marL="0" indent="0">
              <a:buNone/>
            </a:pPr>
            <a:r>
              <a:rPr lang="cs-CZ" sz="3600" dirty="0"/>
              <a:t>s</a:t>
            </a:r>
            <a:r>
              <a:rPr lang="cs-CZ" sz="3600" dirty="0" smtClean="0"/>
              <a:t>ýkora modřinka</a:t>
            </a:r>
            <a:endParaRPr lang="cs-CZ" sz="3600" dirty="0"/>
          </a:p>
          <a:p>
            <a:pPr marL="0" indent="0">
              <a:buNone/>
            </a:pPr>
            <a:r>
              <a:rPr lang="cs-CZ" sz="3600" dirty="0"/>
              <a:t>s</a:t>
            </a:r>
            <a:r>
              <a:rPr lang="cs-CZ" sz="3600" dirty="0" smtClean="0"/>
              <a:t>ýkora babka</a:t>
            </a:r>
          </a:p>
          <a:p>
            <a:pPr marL="0" indent="0">
              <a:buNone/>
            </a:pPr>
            <a:r>
              <a:rPr lang="cs-CZ" sz="3600" dirty="0"/>
              <a:t>s</a:t>
            </a:r>
            <a:r>
              <a:rPr lang="cs-CZ" sz="3600" dirty="0" smtClean="0"/>
              <a:t>ýkora parukářka</a:t>
            </a:r>
          </a:p>
          <a:p>
            <a:pPr marL="0" indent="0">
              <a:buNone/>
            </a:pPr>
            <a:r>
              <a:rPr lang="cs-CZ" sz="3600" dirty="0"/>
              <a:t>s</a:t>
            </a:r>
            <a:r>
              <a:rPr lang="cs-CZ" sz="3600" dirty="0" smtClean="0"/>
              <a:t>ýkora uhelníček</a:t>
            </a:r>
            <a:endParaRPr lang="cs-CZ" sz="3600" dirty="0"/>
          </a:p>
        </p:txBody>
      </p:sp>
      <p:pic>
        <p:nvPicPr>
          <p:cNvPr id="6" name="Picture 2" descr="C:\Users\Speciální školy\AppData\Local\Microsoft\Windows\Temporary Internet Files\Content.IE5\BKFGKQJC\MC900109229[1].wmf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5953" y="2924944"/>
            <a:ext cx="514954" cy="620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Speciální školy\AppData\Local\Microsoft\Windows\Temporary Internet Files\Content.IE5\BKFGKQJC\MC900109229[1].wmf">
            <a:hlinkClick r:id="rId4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2927" y="3672408"/>
            <a:ext cx="514954" cy="620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Speciální školy\AppData\Local\Microsoft\Windows\Temporary Internet Files\Content.IE5\BKFGKQJC\MC900109229[1].wmf">
            <a:hlinkClick r:id="rId5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0907" y="4293096"/>
            <a:ext cx="514954" cy="620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Speciální školy\AppData\Local\Microsoft\Windows\Temporary Internet Files\Content.IE5\BKFGKQJC\MC900109229[1].wmf">
            <a:hlinkClick r:id="rId6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1628800"/>
            <a:ext cx="514954" cy="620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Speciální školy\AppData\Local\Microsoft\Windows\Temporary Internet Files\Content.IE5\BKFGKQJC\MC900109229[1].wmf">
            <a:hlinkClick r:id="rId7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836" y="1628800"/>
            <a:ext cx="514954" cy="620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Speciální školy\AppData\Local\Microsoft\Windows\Temporary Internet Files\Content.IE5\BKFGKQJC\MC900109229[1].wmf">
            <a:hlinkClick r:id="rId8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9722" y="2249488"/>
            <a:ext cx="514954" cy="620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Users\Speciální školy\AppData\Local\Microsoft\Windows\Temporary Internet Files\Content.IE5\BKFGKQJC\MC900109229[1].wmf">
            <a:hlinkClick r:id="rId9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0907" y="2286650"/>
            <a:ext cx="514954" cy="620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3461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  <a:ln>
            <a:solidFill>
              <a:schemeClr val="tx1"/>
            </a:solidFill>
          </a:ln>
        </p:spPr>
        <p:txBody>
          <a:bodyPr/>
          <a:lstStyle/>
          <a:p>
            <a:pPr algn="l"/>
            <a:r>
              <a:rPr lang="cs-CZ" dirty="0" smtClean="0"/>
              <a:t>Špaček obecný       Drozd zpěvný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r>
              <a:rPr lang="cs-CZ" sz="3600" dirty="0"/>
              <a:t>h</a:t>
            </a:r>
            <a:r>
              <a:rPr lang="cs-CZ" sz="3600" dirty="0" smtClean="0"/>
              <a:t>nízdí v dutinách stromů a v budkách</a:t>
            </a:r>
          </a:p>
          <a:p>
            <a:r>
              <a:rPr lang="cs-CZ" sz="3600" dirty="0"/>
              <a:t>n</a:t>
            </a:r>
            <a:r>
              <a:rPr lang="cs-CZ" sz="3600" dirty="0" smtClean="0"/>
              <a:t>a zimu odlétá do  Afriky</a:t>
            </a:r>
          </a:p>
          <a:p>
            <a:r>
              <a:rPr lang="cs-CZ" sz="3600" dirty="0"/>
              <a:t>m</a:t>
            </a:r>
            <a:r>
              <a:rPr lang="cs-CZ" sz="3600" dirty="0" smtClean="0"/>
              <a:t>á rád třešně, víno a jahody</a:t>
            </a:r>
          </a:p>
          <a:p>
            <a:pPr marL="0" indent="0">
              <a:buNone/>
            </a:pPr>
            <a:endParaRPr lang="cs-CZ" sz="36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r>
              <a:rPr lang="cs-CZ" sz="3600" dirty="0"/>
              <a:t>ž</a:t>
            </a:r>
            <a:r>
              <a:rPr lang="cs-CZ" sz="3600" dirty="0" smtClean="0"/>
              <a:t>ije v lesích a parcích</a:t>
            </a:r>
          </a:p>
          <a:p>
            <a:r>
              <a:rPr lang="cs-CZ" sz="3600" dirty="0"/>
              <a:t>j</a:t>
            </a:r>
            <a:r>
              <a:rPr lang="cs-CZ" sz="3600" dirty="0" smtClean="0"/>
              <a:t>e hnědě zbarvený se světlejším skvrnitým bříškem</a:t>
            </a:r>
          </a:p>
          <a:p>
            <a:r>
              <a:rPr lang="cs-CZ" sz="3600" dirty="0"/>
              <a:t>j</a:t>
            </a:r>
            <a:r>
              <a:rPr lang="cs-CZ" sz="3600" dirty="0" smtClean="0"/>
              <a:t>e všežravý(žížaly, měkkýši, ovoce, měkké plody-bez)</a:t>
            </a:r>
          </a:p>
          <a:p>
            <a:endParaRPr lang="cs-CZ" sz="3600" dirty="0"/>
          </a:p>
        </p:txBody>
      </p:sp>
      <p:pic>
        <p:nvPicPr>
          <p:cNvPr id="5122" name="Picture 2" descr="C:\Users\Speciální školy\AppData\Local\Microsoft\Windows\Temporary Internet Files\Content.IE5\BKFGKQJC\MC900151231[1].wmf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348880"/>
            <a:ext cx="789357" cy="838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Speciální školy\AppData\Local\Microsoft\Windows\Temporary Internet Files\Content.IE5\12GRLQCF\MC900052597[1].wmf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4946" y="3356992"/>
            <a:ext cx="906628" cy="624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Speciální školy\AppData\Local\Microsoft\Windows\Temporary Internet Files\Content.IE5\12GRLQCF\MC900052597[1].wmf">
            <a:hlinkClick r:id="rId6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030" y="2144200"/>
            <a:ext cx="906628" cy="624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7725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  <a:ln>
            <a:solidFill>
              <a:schemeClr val="tx1"/>
            </a:solidFill>
          </a:ln>
        </p:spPr>
        <p:txBody>
          <a:bodyPr/>
          <a:lstStyle/>
          <a:p>
            <a:pPr algn="l"/>
            <a:r>
              <a:rPr lang="cs-CZ" dirty="0" smtClean="0"/>
              <a:t>Havran polní           Vrána obecná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3600" dirty="0"/>
              <a:t>ž</a:t>
            </a:r>
            <a:r>
              <a:rPr lang="cs-CZ" sz="3600" dirty="0" smtClean="0"/>
              <a:t>iví se hmyzem, hraboši a rostlinami</a:t>
            </a:r>
          </a:p>
          <a:p>
            <a:r>
              <a:rPr lang="cs-CZ" sz="3600" dirty="0"/>
              <a:t>n</a:t>
            </a:r>
            <a:r>
              <a:rPr lang="cs-CZ" sz="3600" dirty="0" smtClean="0"/>
              <a:t>a zimu přilétá do měst a vesnic</a:t>
            </a:r>
          </a:p>
          <a:p>
            <a:r>
              <a:rPr lang="cs-CZ" sz="3600" dirty="0"/>
              <a:t>č</a:t>
            </a:r>
            <a:r>
              <a:rPr lang="cs-CZ" sz="3600" dirty="0" smtClean="0"/>
              <a:t>asto ho vidíme na rozoraných polích</a:t>
            </a:r>
            <a:endParaRPr lang="cs-CZ" sz="36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3600" dirty="0"/>
              <a:t>ž</a:t>
            </a:r>
            <a:r>
              <a:rPr lang="cs-CZ" sz="3600" dirty="0" smtClean="0"/>
              <a:t>ijí dál od lidí na okrajích lesů a polí</a:t>
            </a:r>
          </a:p>
          <a:p>
            <a:r>
              <a:rPr lang="cs-CZ" sz="3600" dirty="0" smtClean="0"/>
              <a:t>živí se jako havran</a:t>
            </a:r>
          </a:p>
          <a:p>
            <a:r>
              <a:rPr lang="cs-CZ" sz="3600" dirty="0"/>
              <a:t>n</a:t>
            </a:r>
            <a:r>
              <a:rPr lang="cs-CZ" sz="3600" dirty="0" smtClean="0"/>
              <a:t>ičí vejce ptáků, ale i malé bažanty a zajíce=nejhorší škůdci lesa</a:t>
            </a:r>
            <a:endParaRPr lang="cs-CZ" sz="3600" dirty="0"/>
          </a:p>
        </p:txBody>
      </p:sp>
      <p:pic>
        <p:nvPicPr>
          <p:cNvPr id="6146" name="Picture 2" descr="C:\Users\Speciální školy\AppData\Local\Microsoft\Windows\Temporary Internet Files\Content.IE5\BKFGKQJC\MC900286108[1].wmf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1469" y="2276872"/>
            <a:ext cx="782726" cy="886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Speciální školy\AppData\Local\Microsoft\Windows\Temporary Internet Files\Content.IE5\BKFGKQJC\MC900286108[1].wmf">
            <a:hlinkClick r:id="rId4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2832" y="3861048"/>
            <a:ext cx="782726" cy="886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Speciální školy\AppData\Local\Microsoft\Windows\Temporary Internet Files\Content.IE5\BKFGKQJC\MC900286108[1].wmf">
            <a:hlinkClick r:id="rId5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5085184"/>
            <a:ext cx="782726" cy="886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Speciální školy\AppData\Local\Microsoft\Windows\Temporary Internet Files\Content.IE5\BKFGKQJC\MC900286108[1].wmf">
            <a:hlinkClick r:id="rId6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2998" y="5085184"/>
            <a:ext cx="782726" cy="886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4533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  <a:solidFill>
            <a:schemeClr val="accent2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dirty="0" smtClean="0"/>
              <a:t>Zakroužkuj pravdivost věty.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cs-CZ" sz="16000" dirty="0" smtClean="0"/>
              <a:t>Kachna, husa mají mastné peří. ANO/NE</a:t>
            </a:r>
          </a:p>
          <a:p>
            <a:pPr marL="0" indent="0">
              <a:buNone/>
            </a:pPr>
            <a:r>
              <a:rPr lang="cs-CZ" sz="16000" dirty="0" smtClean="0"/>
              <a:t>Vrubozobí nemají plovací blány. ANO/NE</a:t>
            </a:r>
          </a:p>
          <a:p>
            <a:pPr marL="0" indent="0">
              <a:buNone/>
            </a:pPr>
            <a:r>
              <a:rPr lang="cs-CZ" sz="16000" dirty="0" smtClean="0"/>
              <a:t>Pěvci jsou nejpočetnější skupina ptáků.    ANO/NE</a:t>
            </a:r>
          </a:p>
          <a:p>
            <a:pPr marL="0" indent="0">
              <a:buNone/>
            </a:pPr>
            <a:r>
              <a:rPr lang="cs-CZ" sz="16000" dirty="0" smtClean="0"/>
              <a:t>Pěvci nežijí v lesích.                     ANO/NE</a:t>
            </a:r>
          </a:p>
          <a:p>
            <a:pPr marL="0" indent="0">
              <a:buNone/>
            </a:pPr>
            <a:endParaRPr lang="cs-CZ" sz="13500" dirty="0" smtClean="0"/>
          </a:p>
          <a:p>
            <a:pPr marL="0" indent="0">
              <a:buNone/>
            </a:pPr>
            <a:endParaRPr lang="cs-CZ" sz="3600" dirty="0" smtClean="0"/>
          </a:p>
          <a:p>
            <a:pPr marL="0" indent="0">
              <a:buNone/>
            </a:pPr>
            <a:r>
              <a:rPr lang="cs-CZ" sz="3600" dirty="0"/>
              <a:t> </a:t>
            </a:r>
            <a:r>
              <a:rPr lang="cs-CZ" sz="3600" dirty="0" smtClean="0"/>
              <a:t>                                                        </a:t>
            </a:r>
          </a:p>
          <a:p>
            <a:pPr marL="0" indent="0">
              <a:buNone/>
            </a:pP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3684480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dirty="0" smtClean="0"/>
              <a:t>Zakroužkuj pravdivost věty.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dirty="0" smtClean="0"/>
              <a:t>Vlaštovka a jiřička mají stejná hnízda. ANO/NE</a:t>
            </a:r>
          </a:p>
          <a:p>
            <a:pPr marL="0" indent="0">
              <a:buNone/>
            </a:pPr>
            <a:r>
              <a:rPr lang="cs-CZ" sz="4000" dirty="0" smtClean="0"/>
              <a:t>Samec kosa je jinak zbarvený než samice. ANO/NE</a:t>
            </a:r>
          </a:p>
          <a:p>
            <a:pPr marL="0" indent="0">
              <a:buNone/>
            </a:pPr>
            <a:r>
              <a:rPr lang="cs-CZ" sz="4000" dirty="0" smtClean="0"/>
              <a:t>Špaček se živí hmyzem. ANO/NE</a:t>
            </a:r>
          </a:p>
          <a:p>
            <a:pPr marL="0" indent="0">
              <a:buNone/>
            </a:pPr>
            <a:r>
              <a:rPr lang="cs-CZ" sz="4000" dirty="0" smtClean="0"/>
              <a:t>Vrána je nejhorší škůdce lesa. ANO/NE</a:t>
            </a:r>
          </a:p>
          <a:p>
            <a:pPr marL="0" indent="0">
              <a:buNone/>
            </a:pPr>
            <a:endParaRPr lang="cs-CZ" sz="4000" dirty="0" smtClean="0"/>
          </a:p>
          <a:p>
            <a:pPr marL="0" indent="0">
              <a:buNone/>
            </a:pP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4097055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dirty="0" smtClean="0"/>
              <a:t>Řešení: Zakroužkuj pravdivost věty.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noFill/>
          <a:ln>
            <a:solidFill>
              <a:schemeClr val="tx1"/>
            </a:solidFill>
          </a:ln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cs-CZ" sz="16000" dirty="0" smtClean="0"/>
              <a:t>Kachna, husa mají mastné peří. ANO/NE</a:t>
            </a:r>
          </a:p>
          <a:p>
            <a:pPr marL="0" indent="0">
              <a:buNone/>
            </a:pPr>
            <a:r>
              <a:rPr lang="cs-CZ" sz="16000" dirty="0" smtClean="0"/>
              <a:t>Vrubozobí nemají plovací blány. ANO/NE</a:t>
            </a:r>
          </a:p>
          <a:p>
            <a:pPr marL="0" indent="0">
              <a:buNone/>
            </a:pPr>
            <a:r>
              <a:rPr lang="cs-CZ" sz="16000" dirty="0" smtClean="0"/>
              <a:t>Pěvci jsou nejpočetnější skupina ptáků.    ANO/NE</a:t>
            </a:r>
          </a:p>
          <a:p>
            <a:pPr marL="0" indent="0">
              <a:buNone/>
            </a:pPr>
            <a:r>
              <a:rPr lang="cs-CZ" sz="16000" dirty="0" smtClean="0"/>
              <a:t>Pěvci nežijí v lesích.                     ANO/NE</a:t>
            </a:r>
          </a:p>
          <a:p>
            <a:pPr marL="0" indent="0">
              <a:buNone/>
            </a:pPr>
            <a:endParaRPr lang="cs-CZ" sz="13500" dirty="0" smtClean="0"/>
          </a:p>
          <a:p>
            <a:pPr marL="0" indent="0">
              <a:buNone/>
            </a:pPr>
            <a:endParaRPr lang="cs-CZ" sz="3600" dirty="0" smtClean="0"/>
          </a:p>
          <a:p>
            <a:pPr marL="0" indent="0">
              <a:buNone/>
            </a:pPr>
            <a:r>
              <a:rPr lang="cs-CZ" sz="3600" dirty="0"/>
              <a:t> </a:t>
            </a:r>
            <a:r>
              <a:rPr lang="cs-CZ" sz="3600" dirty="0" smtClean="0"/>
              <a:t>                                                        </a:t>
            </a:r>
          </a:p>
          <a:p>
            <a:pPr marL="0" indent="0">
              <a:buNone/>
            </a:pPr>
            <a:endParaRPr lang="cs-CZ" sz="3600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Rukopis 3"/>
              <p14:cNvContentPartPr/>
              <p14:nvPr/>
            </p14:nvContentPartPr>
            <p14:xfrm>
              <a:off x="553680" y="2089440"/>
              <a:ext cx="973800" cy="545040"/>
            </p14:xfrm>
          </p:contentPart>
        </mc:Choice>
        <mc:Fallback xmlns="">
          <p:pic>
            <p:nvPicPr>
              <p:cNvPr id="4" name="Rukopis 3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37840" y="2026080"/>
                <a:ext cx="1005480" cy="672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5" name="Rukopis 4"/>
              <p14:cNvContentPartPr/>
              <p14:nvPr/>
            </p14:nvContentPartPr>
            <p14:xfrm>
              <a:off x="1643040" y="3152160"/>
              <a:ext cx="768600" cy="509400"/>
            </p14:xfrm>
          </p:contentPart>
        </mc:Choice>
        <mc:Fallback xmlns="">
          <p:pic>
            <p:nvPicPr>
              <p:cNvPr id="5" name="Rukopis 4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627200" y="3088800"/>
                <a:ext cx="800280" cy="636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6" name="Rukopis 5"/>
              <p14:cNvContentPartPr/>
              <p14:nvPr/>
            </p14:nvContentPartPr>
            <p14:xfrm>
              <a:off x="491400" y="4295160"/>
              <a:ext cx="1116360" cy="580680"/>
            </p14:xfrm>
          </p:contentPart>
        </mc:Choice>
        <mc:Fallback xmlns="">
          <p:pic>
            <p:nvPicPr>
              <p:cNvPr id="6" name="Rukopis 5"/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475560" y="4231800"/>
                <a:ext cx="1148040" cy="707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7" name="Rukopis 6"/>
              <p14:cNvContentPartPr/>
              <p14:nvPr/>
            </p14:nvContentPartPr>
            <p14:xfrm>
              <a:off x="1661040" y="5348880"/>
              <a:ext cx="803880" cy="580680"/>
            </p14:xfrm>
          </p:contentPart>
        </mc:Choice>
        <mc:Fallback xmlns="">
          <p:pic>
            <p:nvPicPr>
              <p:cNvPr id="7" name="Rukopis 6"/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1645200" y="5285520"/>
                <a:ext cx="835920" cy="7077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854851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noFill/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dirty="0" smtClean="0"/>
              <a:t>Řešení: Zakroužkuj pravdivost věty.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noFill/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dirty="0" smtClean="0"/>
              <a:t>Vlaštovka a jiřička mají stejná hnízda. ANO/NE</a:t>
            </a:r>
          </a:p>
          <a:p>
            <a:pPr marL="0" indent="0">
              <a:buNone/>
            </a:pPr>
            <a:r>
              <a:rPr lang="cs-CZ" sz="4000" dirty="0" smtClean="0"/>
              <a:t>Samec kosa je jinak zbarvený než samice. ANO/NE</a:t>
            </a:r>
          </a:p>
          <a:p>
            <a:pPr marL="0" indent="0">
              <a:buNone/>
            </a:pPr>
            <a:r>
              <a:rPr lang="cs-CZ" sz="4000" dirty="0" smtClean="0"/>
              <a:t>Špaček se živí hmyzem. ANO/NE</a:t>
            </a:r>
          </a:p>
          <a:p>
            <a:pPr marL="0" indent="0">
              <a:buNone/>
            </a:pPr>
            <a:r>
              <a:rPr lang="cs-CZ" sz="4000" dirty="0" smtClean="0"/>
              <a:t>Vrána je nejhorší škůdce lesa. ANO/NE</a:t>
            </a:r>
          </a:p>
          <a:p>
            <a:pPr marL="0" indent="0">
              <a:buNone/>
            </a:pPr>
            <a:endParaRPr lang="cs-CZ" sz="4000" dirty="0" smtClean="0"/>
          </a:p>
          <a:p>
            <a:pPr marL="0" indent="0">
              <a:buNone/>
            </a:pPr>
            <a:endParaRPr lang="cs-CZ" sz="4000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Rukopis 3"/>
              <p14:cNvContentPartPr/>
              <p14:nvPr/>
            </p14:nvContentPartPr>
            <p14:xfrm>
              <a:off x="1607400" y="2295000"/>
              <a:ext cx="821880" cy="527040"/>
            </p14:xfrm>
          </p:contentPart>
        </mc:Choice>
        <mc:Fallback xmlns="">
          <p:pic>
            <p:nvPicPr>
              <p:cNvPr id="4" name="Rukopis 3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591560" y="2231280"/>
                <a:ext cx="853560" cy="654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5" name="Rukopis 4"/>
              <p14:cNvContentPartPr/>
              <p14:nvPr/>
            </p14:nvContentPartPr>
            <p14:xfrm>
              <a:off x="2080800" y="3571920"/>
              <a:ext cx="1143360" cy="598680"/>
            </p14:xfrm>
          </p:contentPart>
        </mc:Choice>
        <mc:Fallback xmlns="">
          <p:pic>
            <p:nvPicPr>
              <p:cNvPr id="5" name="Rukopis 4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064960" y="3508200"/>
                <a:ext cx="1175040" cy="725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6" name="Rukopis 5"/>
              <p14:cNvContentPartPr/>
              <p14:nvPr/>
            </p14:nvContentPartPr>
            <p14:xfrm>
              <a:off x="6509880" y="4357800"/>
              <a:ext cx="821880" cy="536040"/>
            </p14:xfrm>
          </p:contentPart>
        </mc:Choice>
        <mc:Fallback xmlns="">
          <p:pic>
            <p:nvPicPr>
              <p:cNvPr id="6" name="Rukopis 5"/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494040" y="4294080"/>
                <a:ext cx="853560" cy="663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7" name="Rukopis 6"/>
              <p14:cNvContentPartPr/>
              <p14:nvPr/>
            </p14:nvContentPartPr>
            <p14:xfrm>
              <a:off x="6643800" y="5045400"/>
              <a:ext cx="1080720" cy="571680"/>
            </p14:xfrm>
          </p:contentPart>
        </mc:Choice>
        <mc:Fallback xmlns="">
          <p:pic>
            <p:nvPicPr>
              <p:cNvPr id="7" name="Rukopis 6"/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6627960" y="4981680"/>
                <a:ext cx="1112400" cy="6991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082579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764704"/>
            <a:ext cx="74148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Zdroje: Galerie Microsoft Office Klipart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2664926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576</Words>
  <Application>Microsoft Office PowerPoint</Application>
  <PresentationFormat>Předvádění na obrazovce (4:3)</PresentationFormat>
  <Paragraphs>104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systému Office</vt:lpstr>
      <vt:lpstr>Prezentace aplikace PowerPoint</vt:lpstr>
      <vt:lpstr>Prezentace aplikace PowerPoint</vt:lpstr>
      <vt:lpstr>Vrubozobí </vt:lpstr>
      <vt:lpstr>Vrubozobí </vt:lpstr>
      <vt:lpstr>Pěvci </vt:lpstr>
      <vt:lpstr>Vrabec domácí      Pěnkava obecná</vt:lpstr>
      <vt:lpstr>Vlaštovka obecná,  jiřička obecná</vt:lpstr>
      <vt:lpstr>Kos černý              </vt:lpstr>
      <vt:lpstr>Sýkora</vt:lpstr>
      <vt:lpstr>Špaček obecný       Drozd zpěvný</vt:lpstr>
      <vt:lpstr>Havran polní           Vrána obecná</vt:lpstr>
      <vt:lpstr>Zakroužkuj pravdivost věty.</vt:lpstr>
      <vt:lpstr>Zakroužkuj pravdivost věty. </vt:lpstr>
      <vt:lpstr>Řešení: Zakroužkuj pravdivost věty.</vt:lpstr>
      <vt:lpstr>Řešení: Zakroužkuj pravdivost věty. 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Speciální školy</dc:creator>
  <cp:lastModifiedBy>PC</cp:lastModifiedBy>
  <cp:revision>21</cp:revision>
  <dcterms:created xsi:type="dcterms:W3CDTF">2013-02-01T18:02:52Z</dcterms:created>
  <dcterms:modified xsi:type="dcterms:W3CDTF">2013-02-26T07:49:08Z</dcterms:modified>
</cp:coreProperties>
</file>