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5"/>
  </p:notesMasterIdLst>
  <p:handoutMasterIdLst>
    <p:handoutMasterId r:id="rId16"/>
  </p:handoutMasterIdLst>
  <p:sldIdLst>
    <p:sldId id="275" r:id="rId2"/>
    <p:sldId id="276" r:id="rId3"/>
    <p:sldId id="266" r:id="rId4"/>
    <p:sldId id="265" r:id="rId5"/>
    <p:sldId id="267" r:id="rId6"/>
    <p:sldId id="268" r:id="rId7"/>
    <p:sldId id="269" r:id="rId8"/>
    <p:sldId id="270" r:id="rId9"/>
    <p:sldId id="272" r:id="rId10"/>
    <p:sldId id="273" r:id="rId11"/>
    <p:sldId id="274" r:id="rId12"/>
    <p:sldId id="271" r:id="rId13"/>
    <p:sldId id="258" r:id="rId14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1224" y="30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08207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60538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38984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93233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16918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063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08457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60817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27120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32288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56018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37210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jeho svět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jeho svět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Moje vlast, moje bydliště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Pověst o Bílé 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paní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VY_32_INOVACE_09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9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Vypracovala: </a:t>
            </a:r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gr. Zlatuše Petříková, 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Moderní škola 2011, CZ.1.07/1.4.00/21.1692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2853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Moderní škola 2011, CZ.1.07/1.4.00/21.1692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83568" y="1052736"/>
            <a:ext cx="7128792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Anotace:</a:t>
            </a:r>
          </a:p>
          <a:p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Předmět: Já a svět</a:t>
            </a:r>
            <a:endParaRPr lang="cs-CZ" sz="1500" dirty="0">
              <a:solidFill>
                <a:prstClr val="black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Ročník: </a:t>
            </a:r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3.</a:t>
            </a:r>
            <a:endParaRPr lang="cs-CZ" sz="1500" dirty="0">
              <a:solidFill>
                <a:prstClr val="black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</a:t>
            </a:r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podpora vlastenectví, podnícení čtenářství</a:t>
            </a:r>
          </a:p>
          <a:p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Forma </a:t>
            </a:r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výuky</a:t>
            </a:r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: </a:t>
            </a:r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Prezentace v </a:t>
            </a:r>
            <a:r>
              <a:rPr lang="cs-CZ" sz="150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PowerPointu s výkladem </a:t>
            </a:r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učitele</a:t>
            </a:r>
            <a:endParaRPr lang="cs-CZ" sz="1500" dirty="0">
              <a:solidFill>
                <a:prstClr val="black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</a:t>
            </a:r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832996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123728" y="1916832"/>
            <a:ext cx="56886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Perchta z Rožmberka,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339752" y="3315155"/>
            <a:ext cx="50405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>
                <a:solidFill>
                  <a:srgbClr val="FF0000"/>
                </a:solidFill>
              </a:rPr>
              <a:t>a</a:t>
            </a:r>
            <a:r>
              <a:rPr lang="cs-CZ" sz="4800" b="1" dirty="0" smtClean="0">
                <a:solidFill>
                  <a:srgbClr val="FF0000"/>
                </a:solidFill>
              </a:rPr>
              <a:t>neb Bílá paní</a:t>
            </a:r>
            <a:endParaRPr lang="cs-CZ" sz="4800" b="1" dirty="0">
              <a:solidFill>
                <a:srgbClr val="FF0000"/>
              </a:solidFill>
            </a:endParaRPr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675618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0" y="3750618"/>
            <a:ext cx="914400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200" dirty="0">
              <a:solidFill>
                <a:srgbClr val="0000FF"/>
              </a:solidFill>
              <a:latin typeface="Calibri" pitchFamily="34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1628800"/>
            <a:ext cx="8015807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Perchta z </a:t>
            </a:r>
            <a:r>
              <a:rPr lang="cs-CZ" sz="4000" b="1" dirty="0"/>
              <a:t>R</a:t>
            </a:r>
            <a:r>
              <a:rPr lang="cs-CZ" sz="4000" b="1" dirty="0" smtClean="0"/>
              <a:t>ožmberka je skutečná postava z historie.</a:t>
            </a:r>
          </a:p>
          <a:p>
            <a:pPr algn="ctr"/>
            <a:r>
              <a:rPr lang="cs-CZ" sz="4000" b="1" dirty="0" smtClean="0"/>
              <a:t>Je to dcera Oldřicha z Rožmberka, která prožila celé své šťastné dětství na Krumlově.</a:t>
            </a:r>
            <a:endParaRPr lang="cs-CZ" sz="40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153608"/>
            <a:ext cx="2225675" cy="2225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827584" y="1144253"/>
            <a:ext cx="712879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Ucházelo se o ní mnoho ženichů. Otec ji provdal proti její vůli za bohatého, mocného, ale hrubého a zlého</a:t>
            </a:r>
          </a:p>
          <a:p>
            <a:r>
              <a:rPr lang="cs-CZ" sz="3200" b="1" dirty="0" smtClean="0"/>
              <a:t> Jana z </a:t>
            </a:r>
            <a:r>
              <a:rPr lang="cs-CZ" sz="3200" b="1" dirty="0" err="1" smtClean="0"/>
              <a:t>Lichtenštejna</a:t>
            </a:r>
            <a:r>
              <a:rPr lang="cs-CZ" sz="3200" b="1" dirty="0" smtClean="0"/>
              <a:t>. </a:t>
            </a:r>
            <a:endParaRPr lang="cs-CZ" sz="3200" b="1" dirty="0"/>
          </a:p>
        </p:txBody>
      </p:sp>
      <p:pic>
        <p:nvPicPr>
          <p:cNvPr id="3076" name="Picture 4" descr="C:\Users\oem\AppData\Local\Microsoft\Windows\Temporary Internet Files\Content.IE5\M6EVS6JC\MC9003842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280385"/>
            <a:ext cx="2304256" cy="2462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540915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Obdélník 3"/>
          <p:cNvSpPr/>
          <p:nvPr/>
        </p:nvSpPr>
        <p:spPr>
          <a:xfrm>
            <a:off x="877238" y="908720"/>
            <a:ext cx="808725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/>
              <a:t>Jemné, ušlechtilé Perchtě nastal po jeho boku život plný ústrků a utrpení. </a:t>
            </a:r>
          </a:p>
        </p:txBody>
      </p:sp>
      <p:sp>
        <p:nvSpPr>
          <p:cNvPr id="5" name="Obdélník 4"/>
          <p:cNvSpPr/>
          <p:nvPr/>
        </p:nvSpPr>
        <p:spPr>
          <a:xfrm>
            <a:off x="900299" y="3007151"/>
            <a:ext cx="7632848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V manželství byla nešťastná. Marně </a:t>
            </a:r>
            <a:r>
              <a:rPr lang="cs-CZ" sz="2800" b="1" dirty="0"/>
              <a:t>se modlila za obměkčení </a:t>
            </a:r>
            <a:r>
              <a:rPr lang="cs-CZ" sz="2800" b="1" dirty="0" smtClean="0"/>
              <a:t>manželova srdce, </a:t>
            </a:r>
            <a:r>
              <a:rPr lang="cs-CZ" sz="2800" b="1" dirty="0"/>
              <a:t>marně psala svému bratru zoufalé </a:t>
            </a:r>
            <a:r>
              <a:rPr lang="cs-CZ" sz="2800" b="1" dirty="0" smtClean="0"/>
              <a:t>dopisy. Nebylo </a:t>
            </a:r>
            <a:r>
              <a:rPr lang="cs-CZ" sz="2800" b="1" dirty="0"/>
              <a:t>jí pomoci, </a:t>
            </a:r>
            <a:r>
              <a:rPr lang="cs-CZ" sz="2800" b="1" dirty="0" smtClean="0"/>
              <a:t>protože tehdejší </a:t>
            </a:r>
            <a:r>
              <a:rPr lang="cs-CZ" sz="2800" b="1" dirty="0"/>
              <a:t>mrav nedovolil, aby žena odešla od muže, </a:t>
            </a:r>
            <a:r>
              <a:rPr lang="cs-CZ" sz="2800" b="1" dirty="0" smtClean="0"/>
              <a:t>i kdyby </a:t>
            </a:r>
            <a:r>
              <a:rPr lang="cs-CZ" sz="2800" b="1" dirty="0"/>
              <a:t>s ní nakládal sebeukrutněji.</a:t>
            </a:r>
          </a:p>
        </p:txBody>
      </p:sp>
      <p:pic>
        <p:nvPicPr>
          <p:cNvPr id="2051" name="Picture 3" descr="C:\Users\oem\AppData\Local\Microsoft\Windows\Temporary Internet Files\Content.IE5\TF1NKJOP\MC9003454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4732" y="1347903"/>
            <a:ext cx="1395092" cy="1659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6037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683568" y="1124744"/>
            <a:ext cx="7632848" cy="181588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Když její muž umíral, prosil ji za odpuštění, ale ona mu odpustit za celoživotní ústrky nechtěla.</a:t>
            </a:r>
          </a:p>
          <a:p>
            <a:r>
              <a:rPr lang="cs-CZ" sz="2800" b="1" dirty="0" smtClean="0"/>
              <a:t>Po manželově smrti se vrátila na Krumlov a stala se tu laskavou ochranitelkou všech trpících.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53754" y="3645024"/>
            <a:ext cx="7534670" cy="95410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Zemřela roku 1476, bylo jí 49 let.</a:t>
            </a:r>
          </a:p>
          <a:p>
            <a:r>
              <a:rPr lang="cs-CZ" sz="2800" b="1" dirty="0" smtClean="0"/>
              <a:t>Všichni ji oplakávali.</a:t>
            </a:r>
            <a:endParaRPr lang="cs-CZ" sz="2800" b="1" dirty="0"/>
          </a:p>
        </p:txBody>
      </p:sp>
      <p:pic>
        <p:nvPicPr>
          <p:cNvPr id="3077" name="Picture 5" descr="C:\Users\oem\AppData\Local\Microsoft\Windows\Temporary Internet Files\Content.IE5\1U0BQNUE\MC90041344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5935" y="3789041"/>
            <a:ext cx="3191931" cy="2328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820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oem\Desktop\foto šablony\ČK-šablony\IMG_278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844824"/>
            <a:ext cx="2599620" cy="3466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323529" y="908720"/>
            <a:ext cx="849694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Protože svému muži neodpustila, prý nemohla normálně zemřít a dodnes se zjevuje na rožmberských panstvích, tedy i na Krumlově.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88641" y="2636912"/>
            <a:ext cx="82318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7887" y="5205982"/>
            <a:ext cx="820891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Chodí v bílém splývavém rouchu a s klíči za pasem obchází pokoje a chodby hradu. </a:t>
            </a:r>
            <a:endParaRPr lang="cs-CZ" sz="2800" b="1" dirty="0"/>
          </a:p>
        </p:txBody>
      </p:sp>
      <p:pic>
        <p:nvPicPr>
          <p:cNvPr id="1027" name="Picture 3" descr="C:\Users\oem\AppData\Local\Microsoft\Windows\Temporary Internet Files\Content.IE5\GMQLH2E1\MC900434842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940938">
            <a:off x="1380086" y="3789556"/>
            <a:ext cx="1570868" cy="1570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8303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Moderní škola 2011, CZ.1.07/1.4.00/21.1692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99592" y="1099783"/>
            <a:ext cx="7920880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Bílá paní bděla nad dětmi svých </a:t>
            </a:r>
            <a:r>
              <a:rPr lang="cs-CZ" sz="2800" dirty="0" smtClean="0">
                <a:solidFill>
                  <a:prstClr val="black"/>
                </a:solidFill>
              </a:rPr>
              <a:t>příbuzných. </a:t>
            </a:r>
            <a:r>
              <a:rPr lang="cs-CZ" sz="2800" dirty="0">
                <a:solidFill>
                  <a:prstClr val="black"/>
                </a:solidFill>
              </a:rPr>
              <a:t>Když chůvy únavou usínaly, brala sama nemluvňata na lokty, </a:t>
            </a:r>
            <a:r>
              <a:rPr lang="cs-CZ" sz="2800" dirty="0" smtClean="0">
                <a:solidFill>
                  <a:prstClr val="black"/>
                </a:solidFill>
              </a:rPr>
              <a:t>uspávala je. Chůvy si na ni zvykly a nebály se jí, dopřávaly jí to. Velikou </a:t>
            </a:r>
            <a:r>
              <a:rPr lang="cs-CZ" sz="2800" dirty="0">
                <a:solidFill>
                  <a:prstClr val="black"/>
                </a:solidFill>
              </a:rPr>
              <a:t>péči věnovala Bílá paní zvláště poslednímu potomku svého rodu Petru Vokovi.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39552" y="188640"/>
            <a:ext cx="74168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Co se dodnes vypráví:</a:t>
            </a:r>
            <a:endParaRPr lang="cs-CZ" sz="4000" b="1" dirty="0">
              <a:solidFill>
                <a:srgbClr val="FF0000"/>
              </a:solidFill>
            </a:endParaRPr>
          </a:p>
        </p:txBody>
      </p:sp>
      <p:pic>
        <p:nvPicPr>
          <p:cNvPr id="1031" name="Picture 7" descr="C:\Users\oem\AppData\Local\Microsoft\Windows\Temporary Internet Files\Content.IE5\1U0BQNUE\MC9002217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350506"/>
            <a:ext cx="4032448" cy="2503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oem\AppData\Local\Microsoft\Windows\Temporary Internet Files\Content.IE5\1U0BQNUE\MC9002217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1999" y="3428999"/>
            <a:ext cx="2088233" cy="1815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006435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Moderní škola 2011, CZ.1.07/1.4.00/21.1692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88641" y="764704"/>
            <a:ext cx="7920880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Jedna nová chůva se ale rozzlobila na Bílou paní, chtěla jí dítě vzít. Bílá paní se nedala. Hájila se, že </a:t>
            </a:r>
          </a:p>
          <a:p>
            <a:r>
              <a:rPr lang="cs-CZ" sz="2800" dirty="0" smtClean="0">
                <a:solidFill>
                  <a:prstClr val="black"/>
                </a:solidFill>
              </a:rPr>
              <a:t>o dítě vzorně pečuje hlavně v době, když služebné usnou.</a:t>
            </a:r>
          </a:p>
          <a:p>
            <a:endParaRPr lang="cs-CZ" sz="2800" dirty="0">
              <a:solidFill>
                <a:prstClr val="black"/>
              </a:solidFill>
            </a:endParaRPr>
          </a:p>
          <a:p>
            <a:endParaRPr lang="cs-CZ" sz="2800" dirty="0" smtClean="0">
              <a:solidFill>
                <a:prstClr val="black"/>
              </a:solidFill>
            </a:endParaRPr>
          </a:p>
          <a:p>
            <a:endParaRPr lang="cs-CZ" sz="2800" dirty="0">
              <a:solidFill>
                <a:prstClr val="black"/>
              </a:solidFill>
            </a:endParaRPr>
          </a:p>
          <a:p>
            <a:endParaRPr lang="cs-CZ" sz="2800" dirty="0" smtClean="0">
              <a:solidFill>
                <a:prstClr val="black"/>
              </a:solidFill>
            </a:endParaRPr>
          </a:p>
          <a:p>
            <a:endParaRPr lang="cs-CZ" sz="2800" dirty="0">
              <a:solidFill>
                <a:prstClr val="black"/>
              </a:solidFill>
            </a:endParaRPr>
          </a:p>
          <a:p>
            <a:endParaRPr lang="cs-CZ" sz="2800" dirty="0" smtClean="0">
              <a:solidFill>
                <a:prstClr val="black"/>
              </a:solidFill>
            </a:endParaRPr>
          </a:p>
          <a:p>
            <a:r>
              <a:rPr lang="cs-CZ" sz="2800" dirty="0" smtClean="0">
                <a:solidFill>
                  <a:prstClr val="black"/>
                </a:solidFill>
              </a:rPr>
              <a:t> „Až Petříček (Petr Vok) dospěje, řekněte mu, že jsem ho milovala a ukažte mu, kudy jsem k jeho kolébce chodila.“</a:t>
            </a:r>
            <a:endParaRPr lang="cs-CZ" sz="2800" dirty="0">
              <a:solidFill>
                <a:prstClr val="black"/>
              </a:solidFill>
            </a:endParaRP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1" name="Picture 3" descr="C:\Users\oem\AppData\Local\Microsoft\Windows\Temporary Internet Files\Content.IE5\GMQLH2E1\MC9003360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025" y="2306370"/>
            <a:ext cx="3631949" cy="2245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9018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Moderní škola 2011, CZ.1.07/1.4.00/21.1692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02731" y="1196752"/>
            <a:ext cx="8231831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Když Petr Vok dospěl a uslyšel vzkaz Bílé paní, dal </a:t>
            </a:r>
            <a:r>
              <a:rPr lang="cs-CZ" sz="2800" dirty="0" smtClean="0">
                <a:solidFill>
                  <a:prstClr val="black"/>
                </a:solidFill>
              </a:rPr>
              <a:t>probourat </a:t>
            </a:r>
            <a:r>
              <a:rPr lang="cs-CZ" sz="2800" dirty="0">
                <a:solidFill>
                  <a:prstClr val="black"/>
                </a:solidFill>
              </a:rPr>
              <a:t>zeď, </a:t>
            </a:r>
            <a:r>
              <a:rPr lang="cs-CZ" sz="2800" dirty="0" smtClean="0">
                <a:solidFill>
                  <a:prstClr val="black"/>
                </a:solidFill>
              </a:rPr>
              <a:t>kterou mizela</a:t>
            </a:r>
            <a:r>
              <a:rPr lang="cs-CZ" sz="2800" dirty="0">
                <a:solidFill>
                  <a:prstClr val="black"/>
                </a:solidFill>
              </a:rPr>
              <a:t>. Našel prý v těch místech veliký poklad.</a:t>
            </a: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4" name="Picture 2" descr="C:\Users\oem\AppData\Local\Microsoft\Windows\Temporary Internet Files\Content.IE5\6A9B631Z\MC900441717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9452" y="2573374"/>
            <a:ext cx="3312368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66827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Obdélník 3"/>
          <p:cNvSpPr/>
          <p:nvPr/>
        </p:nvSpPr>
        <p:spPr>
          <a:xfrm>
            <a:off x="905418" y="1124744"/>
            <a:ext cx="7576149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Uvidíš-li Bílou paní a ona bude mít bílé rukavičky a bude se usmívat, </a:t>
            </a:r>
            <a:r>
              <a:rPr lang="cs-CZ" sz="2800" b="1" dirty="0"/>
              <a:t>je to znamení, že se k domu přikloní </a:t>
            </a:r>
            <a:r>
              <a:rPr lang="cs-CZ" sz="2800" b="1" dirty="0" smtClean="0"/>
              <a:t>štěstí, případně se narodí dítě.</a:t>
            </a:r>
            <a:endParaRPr lang="cs-CZ" sz="2800" b="1" dirty="0"/>
          </a:p>
        </p:txBody>
      </p:sp>
      <p:sp>
        <p:nvSpPr>
          <p:cNvPr id="5" name="Obdélník 4"/>
          <p:cNvSpPr/>
          <p:nvPr/>
        </p:nvSpPr>
        <p:spPr>
          <a:xfrm>
            <a:off x="853754" y="3441774"/>
            <a:ext cx="8038726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/>
              <a:t>Má-li černé rukavice a tváře pokryty smutkem, znamená to blížící se neštěstí nebo smrt.</a:t>
            </a:r>
          </a:p>
          <a:p>
            <a:endParaRPr lang="cs-CZ" sz="2400" dirty="0"/>
          </a:p>
        </p:txBody>
      </p:sp>
      <p:pic>
        <p:nvPicPr>
          <p:cNvPr id="4098" name="Picture 2" descr="C:\Users\oem\AppData\Local\Microsoft\Windows\Temporary Internet Files\Content.IE5\OAGI6XV4\MC90034540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4221088"/>
            <a:ext cx="1803197" cy="1616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oem\AppData\Local\Microsoft\Windows\Temporary Internet Files\Content.IE5\OAGI6XV4\MC90043820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132856"/>
            <a:ext cx="1470093" cy="1472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3006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 </a:t>
            </a:r>
          </a:p>
          <a:p>
            <a:r>
              <a:rPr lang="cs-CZ" sz="1500" dirty="0">
                <a:latin typeface="Tahoma" pitchFamily="34" charset="0"/>
                <a:cs typeface="Tahoma" pitchFamily="34" charset="0"/>
              </a:rPr>
              <a:t>http://office.microsoft.com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Foto: archiv autora</a:t>
            </a: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437</TotalTime>
  <Words>545</Words>
  <Application>Microsoft Office PowerPoint</Application>
  <PresentationFormat>Předvádění na obrazovce (4:3)</PresentationFormat>
  <Paragraphs>69</Paragraphs>
  <Slides>13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oem</cp:lastModifiedBy>
  <cp:revision>56</cp:revision>
  <dcterms:created xsi:type="dcterms:W3CDTF">2011-05-26T14:17:08Z</dcterms:created>
  <dcterms:modified xsi:type="dcterms:W3CDTF">2011-12-11T17:10:04Z</dcterms:modified>
</cp:coreProperties>
</file>