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319" r:id="rId2"/>
    <p:sldId id="320" r:id="rId3"/>
    <p:sldId id="321" r:id="rId4"/>
    <p:sldId id="32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VY_32_INOVACE_15_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ž - š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doplň, obdélník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96908"/>
          </a:xfrm>
        </p:spPr>
        <p:txBody>
          <a:bodyPr/>
          <a:lstStyle/>
          <a:p>
            <a:pPr algn="ctr"/>
            <a:r>
              <a:rPr lang="cs-CZ" dirty="0" smtClean="0"/>
              <a:t>Párové souhlásky ž - 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0100" y="1071546"/>
            <a:ext cx="7772400" cy="457200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Doplň a slova napiš do obdélníků!</a:t>
            </a:r>
            <a:endParaRPr lang="cs-CZ" sz="2600" b="1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929454" y="3071810"/>
            <a:ext cx="785818" cy="785818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Elipsa 7"/>
          <p:cNvSpPr/>
          <p:nvPr/>
        </p:nvSpPr>
        <p:spPr>
          <a:xfrm rot="5241085">
            <a:off x="7903547" y="2774582"/>
            <a:ext cx="714380" cy="120208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200" dirty="0"/>
          </a:p>
        </p:txBody>
      </p:sp>
      <p:sp>
        <p:nvSpPr>
          <p:cNvPr id="9" name="Elipsa 8"/>
          <p:cNvSpPr/>
          <p:nvPr/>
        </p:nvSpPr>
        <p:spPr>
          <a:xfrm rot="19648187">
            <a:off x="6371845" y="2135905"/>
            <a:ext cx="714380" cy="120876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18757360">
            <a:off x="7525998" y="3647760"/>
            <a:ext cx="714380" cy="1158163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1" name="Elipsa 10"/>
          <p:cNvSpPr/>
          <p:nvPr/>
        </p:nvSpPr>
        <p:spPr>
          <a:xfrm rot="15066103">
            <a:off x="6038412" y="3077484"/>
            <a:ext cx="714380" cy="119418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2" name="Elipsa 11"/>
          <p:cNvSpPr/>
          <p:nvPr/>
        </p:nvSpPr>
        <p:spPr>
          <a:xfrm rot="1367198">
            <a:off x="6571195" y="3737646"/>
            <a:ext cx="714380" cy="117155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" name="Elipsa 12"/>
          <p:cNvSpPr/>
          <p:nvPr/>
        </p:nvSpPr>
        <p:spPr>
          <a:xfrm rot="1145413">
            <a:off x="7300516" y="2084754"/>
            <a:ext cx="722474" cy="112679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900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2339752" y="3068960"/>
            <a:ext cx="785818" cy="785818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5" name="Elipsa 14"/>
          <p:cNvSpPr/>
          <p:nvPr/>
        </p:nvSpPr>
        <p:spPr>
          <a:xfrm rot="5241085">
            <a:off x="3319546" y="2780494"/>
            <a:ext cx="714380" cy="1202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6" name="Elipsa 15"/>
          <p:cNvSpPr/>
          <p:nvPr/>
        </p:nvSpPr>
        <p:spPr>
          <a:xfrm rot="18757360">
            <a:off x="2938576" y="3648900"/>
            <a:ext cx="714380" cy="1158163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7" name="Elipsa 16"/>
          <p:cNvSpPr/>
          <p:nvPr/>
        </p:nvSpPr>
        <p:spPr>
          <a:xfrm rot="979436">
            <a:off x="2022376" y="3778808"/>
            <a:ext cx="714380" cy="11715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8" name="Elipsa 17"/>
          <p:cNvSpPr/>
          <p:nvPr/>
        </p:nvSpPr>
        <p:spPr>
          <a:xfrm rot="15066103">
            <a:off x="1439020" y="3003196"/>
            <a:ext cx="714380" cy="11941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 rot="19648187">
            <a:off x="1816629" y="2086094"/>
            <a:ext cx="714380" cy="120876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Elipsa 19"/>
          <p:cNvSpPr/>
          <p:nvPr/>
        </p:nvSpPr>
        <p:spPr>
          <a:xfrm rot="1636519">
            <a:off x="2720395" y="2002668"/>
            <a:ext cx="714380" cy="112679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1187624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187624" y="566124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187624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203848" y="566124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203848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3203848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 rot="17726945">
            <a:off x="6372275" y="3991628"/>
            <a:ext cx="112450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 </a:t>
            </a:r>
            <a:r>
              <a:rPr lang="cs-CZ" sz="2600" dirty="0" err="1" smtClean="0"/>
              <a:t>ko</a:t>
            </a:r>
            <a:r>
              <a:rPr lang="cs-CZ" sz="2600" dirty="0" smtClean="0"/>
              <a:t>__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 rot="21205195">
            <a:off x="7835932" y="3072525"/>
            <a:ext cx="1285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vá</a:t>
            </a:r>
            <a:r>
              <a:rPr lang="cs-CZ" sz="2400" dirty="0" smtClean="0"/>
              <a:t>__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 rot="2440680">
            <a:off x="7319441" y="4169114"/>
            <a:ext cx="1565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smtClean="0"/>
              <a:t>má__</a:t>
            </a:r>
          </a:p>
        </p:txBody>
      </p:sp>
      <p:sp>
        <p:nvSpPr>
          <p:cNvPr id="31" name="TextovéPole 30"/>
          <p:cNvSpPr txBox="1"/>
          <p:nvPr/>
        </p:nvSpPr>
        <p:spPr>
          <a:xfrm rot="3360614">
            <a:off x="6056964" y="2715711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/>
              <a:t>ná</a:t>
            </a:r>
            <a:r>
              <a:rPr lang="cs-CZ" sz="2600" dirty="0" smtClean="0"/>
              <a:t>__</a:t>
            </a:r>
            <a:endParaRPr lang="cs-CZ" sz="26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5508104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5508104" y="5733256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7358082" y="614364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7358082" y="564357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7358082" y="521495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5508104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 rot="3349297">
            <a:off x="1391724" y="2464946"/>
            <a:ext cx="7143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526147">
            <a:off x="1308825" y="3297187"/>
            <a:ext cx="10942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600" dirty="0" err="1" smtClean="0">
                <a:solidFill>
                  <a:schemeClr val="bg1"/>
                </a:solidFill>
              </a:rPr>
              <a:t>le</a:t>
            </a:r>
            <a:r>
              <a:rPr lang="cs-CZ" sz="2600" dirty="0" smtClean="0">
                <a:solidFill>
                  <a:schemeClr val="bg1"/>
                </a:solidFill>
              </a:rPr>
              <a:t>__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143240" y="3143248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 err="1" smtClean="0">
                <a:solidFill>
                  <a:schemeClr val="bg1"/>
                </a:solidFill>
              </a:rPr>
              <a:t>roho</a:t>
            </a:r>
            <a:r>
              <a:rPr lang="cs-CZ" sz="2200" dirty="0" smtClean="0">
                <a:solidFill>
                  <a:schemeClr val="bg1"/>
                </a:solidFill>
              </a:rPr>
              <a:t>__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643174" y="2276872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 </a:t>
            </a:r>
            <a:r>
              <a:rPr lang="cs-CZ" sz="2000" dirty="0" err="1" smtClean="0">
                <a:solidFill>
                  <a:schemeClr val="bg1"/>
                </a:solidFill>
              </a:rPr>
              <a:t>vě</a:t>
            </a:r>
            <a:r>
              <a:rPr lang="cs-CZ" sz="2000" dirty="0" smtClean="0">
                <a:solidFill>
                  <a:schemeClr val="bg1"/>
                </a:solidFill>
              </a:rPr>
              <a:t>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835696" y="249289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bě</a:t>
            </a:r>
            <a:r>
              <a:rPr lang="cs-CZ" sz="2000" dirty="0" smtClean="0">
                <a:solidFill>
                  <a:schemeClr val="bg1"/>
                </a:solidFill>
              </a:rPr>
              <a:t>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 rot="17044373">
            <a:off x="1733646" y="4168671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 mu__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 rot="2353452">
            <a:off x="3081195" y="3716856"/>
            <a:ext cx="9805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nů</a:t>
            </a:r>
            <a:r>
              <a:rPr lang="cs-CZ" sz="2400" dirty="0" smtClean="0">
                <a:solidFill>
                  <a:schemeClr val="bg1"/>
                </a:solidFill>
              </a:rPr>
              <a:t>__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 rot="20432894">
            <a:off x="5902381" y="3404899"/>
            <a:ext cx="12241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  </a:t>
            </a:r>
            <a:r>
              <a:rPr lang="cs-CZ" sz="2500" dirty="0" smtClean="0"/>
              <a:t>my__</a:t>
            </a:r>
            <a:endParaRPr lang="cs-CZ" sz="25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358082" y="2000240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/>
              <a:t>ve__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571736" y="3143248"/>
            <a:ext cx="4286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ž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143768" y="3214686"/>
            <a:ext cx="4286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š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96908"/>
          </a:xfrm>
        </p:spPr>
        <p:txBody>
          <a:bodyPr/>
          <a:lstStyle/>
          <a:p>
            <a:pPr algn="ctr"/>
            <a:r>
              <a:rPr lang="cs-CZ" dirty="0" smtClean="0"/>
              <a:t>Párové souhlásky z -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0100" y="1071546"/>
            <a:ext cx="7772400" cy="457200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Doplň a slova napiš do obdélníků! </a:t>
            </a:r>
            <a:endParaRPr lang="cs-CZ" sz="2600" b="1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4929190" y="3000372"/>
            <a:ext cx="785818" cy="785818"/>
          </a:xfrm>
          <a:prstGeom prst="flowChartConnector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5" name="Elipsa 14"/>
          <p:cNvSpPr/>
          <p:nvPr/>
        </p:nvSpPr>
        <p:spPr>
          <a:xfrm rot="5241085">
            <a:off x="5903283" y="2800567"/>
            <a:ext cx="714380" cy="1202080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6" name="Elipsa 15"/>
          <p:cNvSpPr/>
          <p:nvPr/>
        </p:nvSpPr>
        <p:spPr>
          <a:xfrm rot="18757360">
            <a:off x="5454297" y="3576323"/>
            <a:ext cx="714380" cy="1158163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7" name="Elipsa 16"/>
          <p:cNvSpPr/>
          <p:nvPr/>
        </p:nvSpPr>
        <p:spPr>
          <a:xfrm rot="1286342">
            <a:off x="4507931" y="3577219"/>
            <a:ext cx="714380" cy="1171556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8" name="Elipsa 17"/>
          <p:cNvSpPr/>
          <p:nvPr/>
        </p:nvSpPr>
        <p:spPr>
          <a:xfrm rot="16200000">
            <a:off x="4026083" y="2760471"/>
            <a:ext cx="714380" cy="1194181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 rot="19648187">
            <a:off x="4555213" y="2026057"/>
            <a:ext cx="714380" cy="1208769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Elipsa 19"/>
          <p:cNvSpPr/>
          <p:nvPr/>
        </p:nvSpPr>
        <p:spPr>
          <a:xfrm rot="1636519">
            <a:off x="5433414" y="2101286"/>
            <a:ext cx="714380" cy="1126795"/>
          </a:xfrm>
          <a:prstGeom prst="ellipse">
            <a:avLst/>
          </a:prstGeom>
          <a:solidFill>
            <a:srgbClr val="8A366E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3500430" y="514351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500430" y="557214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500430" y="600076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929322" y="557214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929322" y="514351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5929322" y="600076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8A366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 rot="3349297">
            <a:off x="1391724" y="2464946"/>
            <a:ext cx="7143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71868" y="3071810"/>
            <a:ext cx="164346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  </a:t>
            </a:r>
            <a:r>
              <a:rPr lang="cs-CZ" sz="2500" dirty="0" err="1" smtClean="0">
                <a:solidFill>
                  <a:schemeClr val="bg1"/>
                </a:solidFill>
              </a:rPr>
              <a:t>drůbe</a:t>
            </a:r>
            <a:r>
              <a:rPr lang="cs-CZ" sz="2500" dirty="0" smtClean="0">
                <a:solidFill>
                  <a:schemeClr val="bg1"/>
                </a:solidFill>
              </a:rPr>
              <a:t>__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715008" y="3143248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  tu__</a:t>
            </a:r>
            <a:r>
              <a:rPr lang="cs-CZ" sz="2200" dirty="0" err="1" smtClean="0">
                <a:solidFill>
                  <a:schemeClr val="bg1"/>
                </a:solidFill>
              </a:rPr>
              <a:t>ky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 rot="18065146">
            <a:off x="5138167" y="2326374"/>
            <a:ext cx="1321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bg1"/>
                </a:solidFill>
              </a:rPr>
              <a:t>kní</a:t>
            </a:r>
            <a:r>
              <a:rPr lang="cs-CZ" sz="2000" dirty="0" smtClean="0">
                <a:solidFill>
                  <a:schemeClr val="bg1"/>
                </a:solidFill>
              </a:rPr>
              <a:t>__</a:t>
            </a:r>
            <a:r>
              <a:rPr lang="cs-CZ" sz="2000" dirty="0" err="1" smtClean="0">
                <a:solidFill>
                  <a:schemeClr val="bg1"/>
                </a:solidFill>
              </a:rPr>
              <a:t>ky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 rot="3539305">
            <a:off x="4301994" y="2431136"/>
            <a:ext cx="1231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 </a:t>
            </a:r>
            <a:r>
              <a:rPr lang="cs-CZ" sz="2000" dirty="0" err="1" smtClean="0">
                <a:solidFill>
                  <a:schemeClr val="bg1"/>
                </a:solidFill>
              </a:rPr>
              <a:t>bě</a:t>
            </a:r>
            <a:r>
              <a:rPr lang="cs-CZ" sz="2000" dirty="0" smtClean="0">
                <a:solidFill>
                  <a:schemeClr val="bg1"/>
                </a:solidFill>
              </a:rPr>
              <a:t>__</a:t>
            </a:r>
            <a:r>
              <a:rPr lang="cs-CZ" sz="2000" dirty="0" err="1" smtClean="0">
                <a:solidFill>
                  <a:schemeClr val="bg1"/>
                </a:solidFill>
              </a:rPr>
              <a:t>ky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 rot="17044373">
            <a:off x="4233977" y="388291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lů</a:t>
            </a:r>
            <a:r>
              <a:rPr lang="cs-CZ" sz="2400" dirty="0" smtClean="0">
                <a:solidFill>
                  <a:schemeClr val="bg1"/>
                </a:solidFill>
              </a:rPr>
              <a:t>__</a:t>
            </a:r>
            <a:r>
              <a:rPr lang="cs-CZ" sz="2400" dirty="0" err="1" smtClean="0">
                <a:solidFill>
                  <a:schemeClr val="bg1"/>
                </a:solidFill>
              </a:rPr>
              <a:t>ko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 rot="2353452">
            <a:off x="5376962" y="3947231"/>
            <a:ext cx="1125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tě__</a:t>
            </a:r>
            <a:r>
              <a:rPr lang="cs-CZ" sz="2400" dirty="0" err="1" smtClean="0">
                <a:solidFill>
                  <a:schemeClr val="bg1"/>
                </a:solidFill>
              </a:rPr>
              <a:t>ký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43504" y="3071810"/>
            <a:ext cx="6429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ž</a:t>
            </a:r>
            <a:endParaRPr lang="cs-CZ" sz="2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127</Words>
  <Application>Microsoft Office PowerPoint</Application>
  <PresentationFormat>Předvádění na obrazovce (4:3)</PresentationFormat>
  <Paragraphs>42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Anotace</vt:lpstr>
      <vt:lpstr>Párové souhlásky ž - š</vt:lpstr>
      <vt:lpstr>Párové souhlásky z - 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2013-05-21T07:54:09Z</dcterms:modified>
</cp:coreProperties>
</file>