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7"/>
  </p:notesMasterIdLst>
  <p:sldIdLst>
    <p:sldId id="257" r:id="rId2"/>
    <p:sldId id="256" r:id="rId3"/>
    <p:sldId id="261" r:id="rId4"/>
    <p:sldId id="260" r:id="rId5"/>
    <p:sldId id="262" r:id="rId6"/>
    <p:sldId id="263" r:id="rId7"/>
    <p:sldId id="258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9D0019-21E2-4490-8CCB-0B448B9A2563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70A3BF-D945-4909-AEE7-2CF68D535D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0A3BF-D945-4909-AEE7-2CF68D535D3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FF94A-1FAC-43A9-9694-BEC41C54D3EC}" type="datetime1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008DB-68ED-47C1-B3DC-EFB4C7210E33}" type="datetime1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B497-0A69-43FB-9CFD-B4ABEF8BA9B4}" type="datetime1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A40D4-6F56-459E-ADFD-FE13A193062C}" type="datetime1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BEEB-6520-4085-9D01-1E4C5E8EF452}" type="datetime1">
              <a:rPr lang="cs-CZ" smtClean="0"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70296-67A8-4E76-9450-BF2AA9E58C70}" type="datetime1">
              <a:rPr lang="cs-CZ" smtClean="0"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0BB12-9894-4F3C-8690-209F36B4BAA8}" type="datetime1">
              <a:rPr lang="cs-CZ" smtClean="0"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779B7-DB37-4C8E-9C76-9C0BC0F6CB09}" type="datetime1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65938-1AE5-4418-BC6E-F147CB4F967A}" type="datetime1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D7E0F-4534-4FA4-82A2-E52144CD4AD8}" type="datetime1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8DAA6-0897-46E9-86E2-E4F54E8491F7}" type="datetime1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DC18D-F43A-4D7D-B74C-56C37D922A76}" type="datetime1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recepty.cz/fotky_nahled/0001/babovka-margot-ktera-se-vzdy-povede-5018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32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Zadání písemné práce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1.2. 1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20. února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Žák</a:t>
                      </a:r>
                      <a:r>
                        <a:rPr lang="cs-CZ" sz="900" baseline="0" dirty="0" smtClean="0">
                          <a:effectLst/>
                        </a:rPr>
                        <a:t> získané poznatky aplikuje při tvorbě vlastních textů.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Písemná práce jako součást státní maturitní zkoušky. Typy zadání  a práce s nimi.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Metodický popis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určená pro žáky 3. ročníku. Přináší vhled do problematiky písemné maturitní práce, do její koncepce. </a:t>
                      </a:r>
                      <a:r>
                        <a:rPr lang="cs-CZ" sz="900" baseline="0" dirty="0" smtClea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Materiál se ve výuce osvědčil.  Žáci pochopili  jednotlivé části zadání a</a:t>
                      </a:r>
                      <a:r>
                        <a:rPr lang="cs-CZ" sz="900" baseline="0" dirty="0" smtClean="0">
                          <a:effectLst/>
                        </a:rPr>
                        <a:t> práci s nimi.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Písemná maturitní práce z českého jazyka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cs-CZ" sz="1200" dirty="0" smtClean="0"/>
          </a:p>
          <a:p>
            <a:pPr algn="l">
              <a:buFontTx/>
              <a:buChar char="-"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Požadavky na písemnou práci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součást komplexní zkoušky z českého jazyka a literatury (didaktický test + písemná práce + ústní zkouška)</a:t>
            </a:r>
          </a:p>
          <a:p>
            <a:r>
              <a:rPr lang="cs-CZ" dirty="0" smtClean="0"/>
              <a:t>pouze jedna známka na maturitním vysvědčení (na protokolu o výsledcích maturitní zkoušky procentuální hodnocení)</a:t>
            </a:r>
          </a:p>
          <a:p>
            <a:r>
              <a:rPr lang="cs-CZ" dirty="0" smtClean="0"/>
              <a:t>25 minut na výběr zadání + 90 minut na psaní textu</a:t>
            </a:r>
          </a:p>
          <a:p>
            <a:r>
              <a:rPr lang="cs-CZ" dirty="0" smtClean="0"/>
              <a:t>výběr z 10 zadání</a:t>
            </a:r>
          </a:p>
          <a:p>
            <a:r>
              <a:rPr lang="cs-CZ" dirty="0" smtClean="0"/>
              <a:t>minimální rozsah 250 slov</a:t>
            </a:r>
          </a:p>
          <a:p>
            <a:r>
              <a:rPr lang="cs-CZ" dirty="0" smtClean="0"/>
              <a:t>povolena Pravidla českého pravopisu</a:t>
            </a:r>
          </a:p>
          <a:p>
            <a:r>
              <a:rPr lang="cs-CZ" dirty="0" smtClean="0"/>
              <a:t>hodnocen pouze čistopis (koncept není součástí písemné práce)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Požadované slohové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vypravování</a:t>
            </a:r>
          </a:p>
          <a:p>
            <a:r>
              <a:rPr lang="cs-CZ" dirty="0" smtClean="0"/>
              <a:t>úvaha (též úvahový text, popř. text úvahového charakteru)</a:t>
            </a:r>
          </a:p>
          <a:p>
            <a:r>
              <a:rPr lang="cs-CZ" dirty="0" smtClean="0"/>
              <a:t>popis (prostý, odborný, popis pracovního postupu, líčení)</a:t>
            </a:r>
          </a:p>
          <a:p>
            <a:r>
              <a:rPr lang="cs-CZ" dirty="0" smtClean="0"/>
              <a:t>charakteristika</a:t>
            </a:r>
          </a:p>
          <a:p>
            <a:r>
              <a:rPr lang="cs-CZ" dirty="0" smtClean="0"/>
              <a:t>referát</a:t>
            </a:r>
          </a:p>
          <a:p>
            <a:r>
              <a:rPr lang="cs-CZ" dirty="0" smtClean="0"/>
              <a:t>článek</a:t>
            </a:r>
          </a:p>
          <a:p>
            <a:r>
              <a:rPr lang="cs-CZ" dirty="0" smtClean="0"/>
              <a:t>zpráva</a:t>
            </a:r>
          </a:p>
          <a:p>
            <a:r>
              <a:rPr lang="cs-CZ" dirty="0" smtClean="0"/>
              <a:t>útvary administrativního stylu (průvodní dopis, otevřený dopis, stížnost, motivační dopis)</a:t>
            </a:r>
          </a:p>
          <a:p>
            <a:r>
              <a:rPr lang="cs-CZ" dirty="0" smtClean="0"/>
              <a:t>libovolný text publicistického stylu </a:t>
            </a:r>
          </a:p>
          <a:p>
            <a:r>
              <a:rPr lang="cs-CZ" dirty="0" smtClean="0"/>
              <a:t>výklad</a:t>
            </a:r>
          </a:p>
          <a:p>
            <a:r>
              <a:rPr lang="cs-CZ" dirty="0" smtClean="0"/>
              <a:t>esej</a:t>
            </a:r>
          </a:p>
          <a:p>
            <a:r>
              <a:rPr lang="cs-CZ" dirty="0" smtClean="0"/>
              <a:t>recenze</a:t>
            </a:r>
          </a:p>
          <a:p>
            <a:r>
              <a:rPr lang="cs-CZ" dirty="0" smtClean="0"/>
              <a:t>polemika </a:t>
            </a:r>
          </a:p>
          <a:p>
            <a:r>
              <a:rPr lang="cs-CZ" dirty="0" smtClean="0"/>
              <a:t>fejeton</a:t>
            </a:r>
          </a:p>
          <a:p>
            <a:r>
              <a:rPr lang="cs-CZ" dirty="0" smtClean="0"/>
              <a:t>reportáž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písemné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Název zadání = tematické (obsahové) vymezení písemné práce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Odpověď na otázku: O čem budeme psát?</a:t>
            </a:r>
          </a:p>
          <a:p>
            <a:pPr>
              <a:buNone/>
            </a:pPr>
            <a:r>
              <a:rPr lang="cs-CZ" dirty="0" smtClean="0"/>
              <a:t>Např. </a:t>
            </a:r>
          </a:p>
          <a:p>
            <a:pPr>
              <a:buNone/>
            </a:pPr>
            <a:r>
              <a:rPr lang="cs-CZ" dirty="0" smtClean="0"/>
              <a:t>Manželství, svazek zákonný</a:t>
            </a:r>
          </a:p>
          <a:p>
            <a:pPr>
              <a:buNone/>
            </a:pPr>
            <a:r>
              <a:rPr lang="cs-CZ" dirty="0" smtClean="0"/>
              <a:t>Můj oblíbený moderátor</a:t>
            </a:r>
          </a:p>
          <a:p>
            <a:pPr>
              <a:buNone/>
            </a:pPr>
            <a:r>
              <a:rPr lang="cs-CZ" dirty="0" smtClean="0"/>
              <a:t>Místo, které mi utkvělo v paměti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písemné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Výchozí text</a:t>
            </a:r>
          </a:p>
          <a:p>
            <a:pPr>
              <a:buNone/>
            </a:pPr>
            <a:r>
              <a:rPr lang="cs-CZ" dirty="0" smtClean="0"/>
              <a:t>Není povinnou součástí zadání (může, ale nemusí být </a:t>
            </a:r>
          </a:p>
          <a:p>
            <a:pPr>
              <a:buNone/>
            </a:pPr>
            <a:r>
              <a:rPr lang="cs-CZ" dirty="0" smtClean="0"/>
              <a:t>přítomen)</a:t>
            </a:r>
          </a:p>
          <a:p>
            <a:pPr>
              <a:buNone/>
            </a:pPr>
            <a:r>
              <a:rPr lang="cs-CZ" dirty="0" smtClean="0"/>
              <a:t>Část jiného textu, obrázek, fotografie, graf</a:t>
            </a:r>
          </a:p>
          <a:p>
            <a:pPr>
              <a:buNone/>
            </a:pPr>
            <a:r>
              <a:rPr lang="cs-CZ" dirty="0" smtClean="0"/>
              <a:t>Funkce výchozího textu:</a:t>
            </a:r>
          </a:p>
          <a:p>
            <a:pPr>
              <a:buFontTx/>
              <a:buChar char="-"/>
            </a:pPr>
            <a:r>
              <a:rPr lang="cs-CZ" dirty="0" err="1" smtClean="0"/>
              <a:t>dovysvětlení</a:t>
            </a:r>
            <a:r>
              <a:rPr lang="cs-CZ" dirty="0" smtClean="0"/>
              <a:t>, specifikace, zpřesnění tématu</a:t>
            </a:r>
          </a:p>
          <a:p>
            <a:pPr>
              <a:buFontTx/>
              <a:buChar char="-"/>
            </a:pPr>
            <a:r>
              <a:rPr lang="cs-CZ" dirty="0" err="1" smtClean="0"/>
              <a:t>návodná</a:t>
            </a:r>
            <a:r>
              <a:rPr lang="cs-CZ" dirty="0" smtClean="0"/>
              <a:t> pomoc pro zpracování</a:t>
            </a:r>
          </a:p>
          <a:p>
            <a:pPr>
              <a:buFontTx/>
              <a:buChar char="-"/>
            </a:pPr>
            <a:r>
              <a:rPr lang="cs-CZ" dirty="0" smtClean="0"/>
              <a:t>uvedení tvrzení nebo názoru, na který má žák reagovat</a:t>
            </a:r>
          </a:p>
          <a:p>
            <a:pPr>
              <a:buFontTx/>
              <a:buChar char="-"/>
            </a:pPr>
            <a:r>
              <a:rPr lang="cs-CZ" dirty="0" smtClean="0"/>
              <a:t>uvedení jiných textů, ze kterých má žák čerpat při psaní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800" dirty="0" smtClean="0"/>
              <a:t>Zadání písemné práce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Zpracování = vymezení slohového útvaru, funkčního stylu, komunikační situace</a:t>
            </a:r>
          </a:p>
          <a:p>
            <a:pPr>
              <a:buNone/>
            </a:pPr>
            <a:r>
              <a:rPr lang="cs-CZ" sz="2000" dirty="0" smtClean="0"/>
              <a:t>Odpověď na otázku: Jak, jakým způsobem budeme psát?</a:t>
            </a:r>
          </a:p>
          <a:p>
            <a:pPr>
              <a:buNone/>
            </a:pPr>
            <a:r>
              <a:rPr lang="cs-CZ" sz="2000" dirty="0" smtClean="0"/>
              <a:t>Např. </a:t>
            </a:r>
          </a:p>
          <a:p>
            <a:pPr>
              <a:buNone/>
            </a:pPr>
            <a:r>
              <a:rPr lang="cs-CZ" sz="2000" dirty="0" smtClean="0"/>
              <a:t>úvaha o kladech a záporech manželství</a:t>
            </a:r>
          </a:p>
          <a:p>
            <a:pPr>
              <a:buNone/>
            </a:pPr>
            <a:r>
              <a:rPr lang="cs-CZ" sz="2000" dirty="0" smtClean="0"/>
              <a:t>charakteristika</a:t>
            </a:r>
          </a:p>
          <a:p>
            <a:pPr>
              <a:buNone/>
            </a:pPr>
            <a:r>
              <a:rPr lang="cs-CZ" sz="2000" dirty="0" smtClean="0"/>
              <a:t>líčení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Konkrétní zadání písemných prací a práce s nimi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Zadání: </a:t>
            </a:r>
          </a:p>
          <a:p>
            <a:pPr>
              <a:buNone/>
            </a:pPr>
            <a:r>
              <a:rPr lang="cs-CZ" dirty="0" smtClean="0"/>
              <a:t>Manželství, svazek zákonný</a:t>
            </a:r>
          </a:p>
          <a:p>
            <a:pPr>
              <a:buNone/>
            </a:pPr>
            <a:r>
              <a:rPr lang="cs-CZ" dirty="0" smtClean="0"/>
              <a:t>Výchozí text: </a:t>
            </a:r>
          </a:p>
          <a:p>
            <a:pPr>
              <a:buNone/>
            </a:pPr>
            <a:r>
              <a:rPr lang="cs-CZ" dirty="0" smtClean="0"/>
              <a:t>Ze statistické analýzy vyplývá, že manželství je pořád </a:t>
            </a:r>
          </a:p>
          <a:p>
            <a:pPr>
              <a:buNone/>
            </a:pPr>
            <a:r>
              <a:rPr lang="cs-CZ" dirty="0" smtClean="0"/>
              <a:t>nejstabilnější formou vztahu, ačkoli v posledních letech </a:t>
            </a:r>
          </a:p>
          <a:p>
            <a:pPr>
              <a:buNone/>
            </a:pPr>
            <a:r>
              <a:rPr lang="cs-CZ" dirty="0" smtClean="0"/>
              <a:t>vzrůstá počet těch, kteří společně žijí bez zákonného svázání.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sz="2000" dirty="0" smtClean="0"/>
              <a:t>Zdroj: www.novinky.</a:t>
            </a:r>
            <a:r>
              <a:rPr lang="cs-CZ" sz="2000" dirty="0" err="1" smtClean="0"/>
              <a:t>cz</a:t>
            </a:r>
            <a:r>
              <a:rPr lang="cs-CZ" sz="2000" dirty="0" smtClean="0"/>
              <a:t>, 11. 2. 2013</a:t>
            </a:r>
          </a:p>
          <a:p>
            <a:pPr>
              <a:buNone/>
            </a:pPr>
            <a:r>
              <a:rPr lang="cs-CZ" dirty="0" smtClean="0"/>
              <a:t>Zpracování: úvaha o kladech a záporech manželství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tomto případě má výchozí text pouze inspirativní funkci, v</a:t>
            </a:r>
          </a:p>
          <a:p>
            <a:pPr>
              <a:buNone/>
            </a:pPr>
            <a:r>
              <a:rPr lang="cs-CZ" dirty="0" smtClean="0"/>
              <a:t>písemné práci nemusí být žádným způsobem zohledněn.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Konkrétní zadání písemných prací a práce s nimi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Zadání:</a:t>
            </a:r>
          </a:p>
          <a:p>
            <a:pPr>
              <a:buNone/>
            </a:pPr>
            <a:r>
              <a:rPr lang="cs-CZ" dirty="0" smtClean="0"/>
              <a:t>META hledá dobrovolníky pro doučování</a:t>
            </a:r>
          </a:p>
          <a:p>
            <a:pPr>
              <a:buNone/>
            </a:pPr>
            <a:r>
              <a:rPr lang="cs-CZ" dirty="0" smtClean="0"/>
              <a:t>Výchozí text:</a:t>
            </a:r>
          </a:p>
          <a:p>
            <a:pPr>
              <a:buNone/>
            </a:pPr>
            <a:r>
              <a:rPr lang="cs-CZ" dirty="0" smtClean="0"/>
              <a:t>META o. s. hledá dobrovolníky z řad studentů, kteří se budou věnovat doučování cizinců navštěvujících </a:t>
            </a:r>
          </a:p>
          <a:p>
            <a:pPr>
              <a:buNone/>
            </a:pPr>
            <a:r>
              <a:rPr lang="cs-CZ" dirty="0" smtClean="0"/>
              <a:t>české školy. Jedná se zejména o doučování češtiny, ale i jiných školních předmětů.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Výhody: </a:t>
            </a:r>
          </a:p>
          <a:p>
            <a:pPr lvl="0">
              <a:buNone/>
            </a:pPr>
            <a:r>
              <a:rPr lang="cs-CZ" dirty="0" smtClean="0"/>
              <a:t>- úvodní školení</a:t>
            </a:r>
          </a:p>
          <a:p>
            <a:pPr lvl="0">
              <a:buNone/>
            </a:pPr>
            <a:r>
              <a:rPr lang="cs-CZ" dirty="0" smtClean="0"/>
              <a:t>- supervize</a:t>
            </a:r>
          </a:p>
          <a:p>
            <a:pPr lvl="0">
              <a:buNone/>
            </a:pPr>
            <a:r>
              <a:rPr lang="cs-CZ" dirty="0" smtClean="0"/>
              <a:t>- koordinace </a:t>
            </a:r>
          </a:p>
          <a:p>
            <a:pPr lvl="0"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Kontakt:</a:t>
            </a:r>
          </a:p>
          <a:p>
            <a:pPr>
              <a:buNone/>
            </a:pPr>
            <a:r>
              <a:rPr lang="cs-CZ" dirty="0" smtClean="0"/>
              <a:t>META o. s. – Sdružení pro příležitosti mladých migrantů, Ječná 17, 120 00 Praha 2, kontaktní osoba: Zuzana </a:t>
            </a:r>
            <a:r>
              <a:rPr lang="cs-CZ" dirty="0" err="1" smtClean="0"/>
              <a:t>Vodňanská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Zdroj: www.dobrovolnici.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prilezitosti</a:t>
            </a:r>
            <a:r>
              <a:rPr lang="cs-CZ" dirty="0" smtClean="0"/>
              <a:t>, mírně upraveno</a:t>
            </a:r>
          </a:p>
          <a:p>
            <a:pPr>
              <a:buNone/>
            </a:pPr>
            <a:r>
              <a:rPr lang="cs-CZ" dirty="0" smtClean="0"/>
              <a:t>Zpracování: motivační dopis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tomto případě autor musí pracovat aktivně s výchozím textem. Výchozí text slouží jako zdroj informací, na které má </a:t>
            </a:r>
          </a:p>
          <a:p>
            <a:pPr>
              <a:buNone/>
            </a:pPr>
            <a:r>
              <a:rPr lang="cs-CZ" dirty="0" smtClean="0"/>
              <a:t>autor reagovat. Výsledný motivační dopis musí korespondovat s výchozím textem.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 jako výchozí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Zadání:</a:t>
            </a:r>
          </a:p>
          <a:p>
            <a:pPr>
              <a:buNone/>
            </a:pPr>
            <a:r>
              <a:rPr lang="cs-CZ" dirty="0" smtClean="0"/>
              <a:t>Bábovka trochu jinak</a:t>
            </a:r>
          </a:p>
          <a:p>
            <a:pPr>
              <a:buNone/>
            </a:pPr>
            <a:r>
              <a:rPr lang="cs-CZ" dirty="0" smtClean="0"/>
              <a:t>Výchozí text:</a:t>
            </a:r>
          </a:p>
          <a:p>
            <a:pPr>
              <a:buNone/>
            </a:pPr>
            <a:r>
              <a:rPr lang="cs-CZ" dirty="0" smtClean="0"/>
              <a:t>2 hrnečky polohrubé mouky, hrneček krystalového cukru, 1 prášek do </a:t>
            </a:r>
          </a:p>
          <a:p>
            <a:pPr>
              <a:buNone/>
            </a:pPr>
            <a:r>
              <a:rPr lang="cs-CZ" dirty="0" smtClean="0"/>
              <a:t>pečiva, 1 vanilkový cukr, 3 vejce, 1 smetana ke šleháni - 33% , </a:t>
            </a:r>
          </a:p>
          <a:p>
            <a:pPr>
              <a:buNone/>
            </a:pPr>
            <a:r>
              <a:rPr lang="cs-CZ" dirty="0" smtClean="0"/>
              <a:t>1 lžíce oleje, 3 lžíce rumu, 1 tyčinka  </a:t>
            </a:r>
            <a:r>
              <a:rPr lang="cs-CZ" dirty="0" err="1" smtClean="0"/>
              <a:t>Margot</a:t>
            </a:r>
            <a:r>
              <a:rPr lang="cs-CZ" dirty="0" smtClean="0"/>
              <a:t> - 100g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Obr. 1</a:t>
            </a:r>
          </a:p>
          <a:p>
            <a:pPr>
              <a:buNone/>
            </a:pPr>
            <a:r>
              <a:rPr lang="cs-CZ" dirty="0" smtClean="0"/>
              <a:t>Zpracování: popis pracovního postupu přípravy bábovky z tyčinky </a:t>
            </a:r>
          </a:p>
          <a:p>
            <a:pPr>
              <a:buNone/>
            </a:pPr>
            <a:r>
              <a:rPr lang="cs-CZ" dirty="0" err="1" smtClean="0"/>
              <a:t>Margot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Fotografie má pouze ilustrační funkci, není nutné s ní nikterak pracovat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Bábovka margot která se vždy povede.">
            <a:hlinkClick r:id="rId3" tgtFrame="&quot;_blank&quot;" tooltip="&quot;Bábovka margot která se vždy povede.&quot;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73016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5768280" cy="365125"/>
          </a:xfrm>
        </p:spPr>
        <p:txBody>
          <a:bodyPr/>
          <a:lstStyle/>
          <a:p>
            <a:pPr algn="l"/>
            <a:r>
              <a:rPr lang="cs-CZ" dirty="0" smtClean="0"/>
              <a:t>Obr. 1, 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4300" dirty="0" smtClean="0"/>
              <a:t>Zadání:</a:t>
            </a:r>
          </a:p>
          <a:p>
            <a:pPr>
              <a:buNone/>
            </a:pPr>
            <a:r>
              <a:rPr lang="cs-CZ" sz="4300" dirty="0" smtClean="0"/>
              <a:t>Výroba textilního věšáku na kabelky a šátky</a:t>
            </a:r>
          </a:p>
          <a:p>
            <a:pPr>
              <a:buNone/>
            </a:pPr>
            <a:r>
              <a:rPr lang="cs-CZ" sz="4300" dirty="0" smtClean="0"/>
              <a:t>Výchozí text:</a:t>
            </a:r>
          </a:p>
          <a:p>
            <a:pPr>
              <a:buNone/>
            </a:pPr>
            <a:endParaRPr lang="cs-CZ" sz="3700" dirty="0" smtClean="0"/>
          </a:p>
          <a:p>
            <a:pPr>
              <a:buNone/>
            </a:pPr>
            <a:endParaRPr lang="cs-CZ" sz="37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 2, z vlastního archivu autora</a:t>
            </a:r>
          </a:p>
          <a:p>
            <a:pPr>
              <a:buNone/>
            </a:pPr>
            <a:r>
              <a:rPr lang="cs-CZ" sz="4300" dirty="0" smtClean="0"/>
              <a:t>Zpracování: popis pracovního postupu výroby věšáku zobrazeného na </a:t>
            </a:r>
          </a:p>
          <a:p>
            <a:pPr>
              <a:buNone/>
            </a:pPr>
            <a:r>
              <a:rPr lang="cs-CZ" sz="4300" dirty="0" smtClean="0"/>
              <a:t>výchozí fotografii</a:t>
            </a:r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Popis pracovního postupu musí zohlednit výchozí fotografii. Výsledný produkt musí odpovídat </a:t>
            </a:r>
          </a:p>
          <a:p>
            <a:pPr>
              <a:buNone/>
            </a:pPr>
            <a:r>
              <a:rPr lang="cs-CZ" sz="4300" dirty="0" smtClean="0"/>
              <a:t>vyfotografovanému předmětu.</a:t>
            </a:r>
            <a:endParaRPr lang="cs-CZ" sz="4300" dirty="0"/>
          </a:p>
        </p:txBody>
      </p:sp>
      <p:pic>
        <p:nvPicPr>
          <p:cNvPr id="4" name="Obrázek 3" descr="C:\Users\Uzivatel\Desktop\Soňa II\35453_main_pv.jpg"/>
          <p:cNvPicPr/>
          <p:nvPr/>
        </p:nvPicPr>
        <p:blipFill>
          <a:blip r:embed="rId2" cstate="print"/>
          <a:srcRect l="37590" r="27338"/>
          <a:stretch>
            <a:fillRect/>
          </a:stretch>
        </p:blipFill>
        <p:spPr bwMode="auto">
          <a:xfrm>
            <a:off x="611560" y="2348880"/>
            <a:ext cx="84087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5624264" cy="365125"/>
          </a:xfrm>
        </p:spPr>
        <p:txBody>
          <a:bodyPr/>
          <a:lstStyle/>
          <a:p>
            <a:pPr algn="l"/>
            <a:r>
              <a:rPr lang="cs-CZ" dirty="0" smtClean="0"/>
              <a:t>Obr. 2, 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Započítávání výchozího textu do rozsahu práce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Výchozí text není autorský text pisatele</a:t>
            </a:r>
          </a:p>
          <a:p>
            <a:r>
              <a:rPr lang="cs-CZ" dirty="0" smtClean="0"/>
              <a:t>Nezapočítává se do rozsahu práce</a:t>
            </a:r>
          </a:p>
          <a:p>
            <a:r>
              <a:rPr lang="cs-CZ" dirty="0" smtClean="0"/>
              <a:t>V případě smysluplného využití v textu práce považováno za pozitivum práce</a:t>
            </a:r>
          </a:p>
          <a:p>
            <a:r>
              <a:rPr lang="cs-CZ" dirty="0" smtClean="0"/>
              <a:t>V případě pouhého opisování bez zjevného smyslu považováno za negativum práce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Realizovaná zadání v jednotlivých ročnících státní maturitní zkoušky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cs-CZ" dirty="0" smtClean="0"/>
              <a:t>Uveřejněné na stránkách: www.</a:t>
            </a:r>
            <a:r>
              <a:rPr lang="cs-CZ" dirty="0" err="1" smtClean="0"/>
              <a:t>novamaturita.cz</a:t>
            </a:r>
            <a:r>
              <a:rPr lang="cs-CZ" dirty="0" smtClean="0"/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Maturitní testy a zadání 2012 - </a:t>
            </a:r>
            <a:r>
              <a:rPr lang="cs-CZ" dirty="0" err="1" smtClean="0"/>
              <a:t>podzím</a:t>
            </a:r>
            <a:endParaRPr lang="cs-CZ" dirty="0" smtClean="0"/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Maturitní testy a zadání 2012 - jaro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Maturitní testy a zadání 2011 – podzim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Maturitní testy a zadání 2011 – jaro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Ilustrační testy a zadání 2011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Testy a zadání Maturitní generálky 2010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Děkuji za pozornost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Seznam použitých zdrojů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i="1" dirty="0" smtClean="0"/>
              <a:t>www.</a:t>
            </a:r>
            <a:r>
              <a:rPr lang="cs-CZ" sz="2000" i="1" dirty="0" err="1" smtClean="0"/>
              <a:t>novamaturita.cz</a:t>
            </a:r>
            <a:r>
              <a:rPr lang="cs-CZ" sz="2000" dirty="0" smtClean="0"/>
              <a:t> [online]. [cit. 2013-03-10]. </a:t>
            </a:r>
          </a:p>
          <a:p>
            <a:r>
              <a:rPr lang="cs-CZ" sz="2000" i="1" dirty="0" smtClean="0"/>
              <a:t>metodické materiály určené pro hodnotitele písemné práce státní maturitní zkoušky</a:t>
            </a:r>
          </a:p>
          <a:p>
            <a:r>
              <a:rPr lang="cs-CZ" sz="2000" dirty="0" smtClean="0"/>
              <a:t>BAUMGARTNEROVÁ , GABRIELA – KAPUSTOVÁ, ANDREA. </a:t>
            </a:r>
            <a:r>
              <a:rPr lang="cs-CZ" sz="2000" i="1" dirty="0" smtClean="0"/>
              <a:t>Český jazyk a literatura písemná práce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Praha: </a:t>
            </a:r>
            <a:r>
              <a:rPr lang="cs-CZ" sz="2000" dirty="0" err="1" smtClean="0"/>
              <a:t>Tauris</a:t>
            </a:r>
            <a:r>
              <a:rPr lang="cs-CZ" sz="2000" dirty="0" smtClean="0"/>
              <a:t>, 2012, 187 s. ISBN 978-80-87337-11-0. </a:t>
            </a:r>
            <a:endParaRPr lang="cs-CZ" sz="2000" dirty="0" smtClean="0"/>
          </a:p>
          <a:p>
            <a:r>
              <a:rPr lang="cs-CZ" sz="2000" i="1" dirty="0" smtClean="0"/>
              <a:t>Obr. 1 a 2, z </a:t>
            </a:r>
            <a:r>
              <a:rPr lang="cs-CZ" sz="2000" dirty="0" smtClean="0"/>
              <a:t>vlastního archivu autora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</TotalTime>
  <Words>697</Words>
  <Application>Microsoft Office PowerPoint</Application>
  <PresentationFormat>Předvádění na obrazovce (4:3)</PresentationFormat>
  <Paragraphs>179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Písemná maturitní práce z českého jazyka </vt:lpstr>
      <vt:lpstr>Požadavky na písemnou práci </vt:lpstr>
      <vt:lpstr>Požadované slohové útvary</vt:lpstr>
      <vt:lpstr>Zadání písemné práce</vt:lpstr>
      <vt:lpstr>Zadání písemné práce</vt:lpstr>
      <vt:lpstr>Zadání písemné práce</vt:lpstr>
      <vt:lpstr>Konkrétní zadání písemných prací a práce s nimi</vt:lpstr>
      <vt:lpstr>Konkrétní zadání písemných prací a práce s nimi</vt:lpstr>
      <vt:lpstr>Fotografie jako výchozí text</vt:lpstr>
      <vt:lpstr>Snímek 11</vt:lpstr>
      <vt:lpstr>Započítávání výchozího textu do rozsahu práce </vt:lpstr>
      <vt:lpstr>Realizovaná zadání v jednotlivých ročnících státní maturitní zkoušky</vt:lpstr>
      <vt:lpstr>Děkuji za pozornost </vt:lpstr>
      <vt:lpstr>Seznam použitých zdrojů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29</cp:revision>
  <dcterms:created xsi:type="dcterms:W3CDTF">2012-12-23T08:55:19Z</dcterms:created>
  <dcterms:modified xsi:type="dcterms:W3CDTF">2013-03-22T06:00:47Z</dcterms:modified>
</cp:coreProperties>
</file>