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 smtClean="0">
                          <a:effectLst/>
                        </a:rPr>
                        <a:t>Drahomír </a:t>
                      </a:r>
                      <a:r>
                        <a:rPr lang="cs-CZ" sz="900" dirty="0" smtClean="0">
                          <a:effectLst/>
                        </a:rPr>
                        <a:t>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Kriteria hodnoceni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9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1.2.3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24. 2. 2013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Žák</a:t>
                      </a:r>
                      <a:r>
                        <a:rPr lang="cs-CZ" sz="900" baseline="0" dirty="0" smtClean="0">
                          <a:effectLst/>
                        </a:rPr>
                        <a:t> aplikuje získané poznatky při tvorbě </a:t>
                      </a:r>
                      <a:r>
                        <a:rPr lang="cs-CZ" sz="900" baseline="0" smtClean="0">
                          <a:effectLst/>
                        </a:rPr>
                        <a:t>vlastních textů.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Kritéria  hodnocení písemné práce, konkrétní</a:t>
                      </a:r>
                      <a:r>
                        <a:rPr lang="cs-CZ" sz="900" baseline="0" dirty="0" smtClean="0">
                          <a:effectLst/>
                        </a:rPr>
                        <a:t> příklady, jejich vysvětlení.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určená žákům 3. ročníku. Vysvětlení kritérií, podle kterých se hodnotí písemná práce z českého jazyka</a:t>
                      </a:r>
                      <a:r>
                        <a:rPr lang="cs-CZ" sz="900" baseline="0" dirty="0" smtClean="0">
                          <a:effectLst/>
                        </a:rPr>
                        <a:t> v rámci státní maturitní zkoušky.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9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v hodině osvědčila. Žáci pochopili kritéria hodnocení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Kritéria hodnocení písemné práce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just"/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1 -</a:t>
            </a:r>
            <a:r>
              <a:rPr lang="cs-CZ" dirty="0" smtClean="0"/>
              <a:t> </a:t>
            </a:r>
            <a:r>
              <a:rPr lang="cs-CZ" b="1" dirty="0" smtClean="0"/>
              <a:t>Vytvoření textu podle zadaných kritérií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 -  Korespondence: text – zadání, obsah, téma</a:t>
            </a:r>
          </a:p>
          <a:p>
            <a:pPr>
              <a:buNone/>
            </a:pPr>
            <a:r>
              <a:rPr lang="cs-CZ" dirty="0" smtClean="0"/>
              <a:t>B - Požadavky na naplnění komunikační situace (styl/útvar)</a:t>
            </a:r>
          </a:p>
          <a:p>
            <a:pPr>
              <a:buNone/>
            </a:pPr>
            <a:r>
              <a:rPr lang="cs-CZ" b="1" dirty="0" smtClean="0"/>
              <a:t>2 - Funkční užití jazykových prostředků s ohledem na jazykovou normu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 -  Pravopis a tvarosloví </a:t>
            </a:r>
          </a:p>
          <a:p>
            <a:pPr>
              <a:buNone/>
            </a:pPr>
            <a:r>
              <a:rPr lang="cs-CZ" dirty="0" smtClean="0"/>
              <a:t>B -  Lexikum:</a:t>
            </a:r>
          </a:p>
          <a:p>
            <a:pPr lvl="0"/>
            <a:r>
              <a:rPr lang="cs-CZ" dirty="0" smtClean="0"/>
              <a:t>adekvátnost výběru jazykových prostředků vzhledem k danému stylu/textu – stylová zabarvenost slov</a:t>
            </a:r>
          </a:p>
          <a:p>
            <a:pPr lvl="0"/>
            <a:r>
              <a:rPr lang="cs-CZ" dirty="0" smtClean="0"/>
              <a:t>přiměřenost pojmenování dané skutečnosti – přesnost označení, věcná stránka označení, význam</a:t>
            </a:r>
          </a:p>
          <a:p>
            <a:pPr>
              <a:buNone/>
            </a:pPr>
            <a:r>
              <a:rPr lang="cs-CZ" b="1" dirty="0" smtClean="0"/>
              <a:t>3 - Kompoziční výstavba textu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 -  Koheze (formální prostředky textové návaznosti)</a:t>
            </a:r>
          </a:p>
          <a:p>
            <a:pPr lvl="0"/>
            <a:r>
              <a:rPr lang="cs-CZ" dirty="0" smtClean="0"/>
              <a:t>syntax (výstavba věty a souvětí) </a:t>
            </a:r>
          </a:p>
          <a:p>
            <a:pPr lvl="0"/>
            <a:r>
              <a:rPr lang="cs-CZ" dirty="0" smtClean="0"/>
              <a:t>konexe (např. vazby mezi větami)</a:t>
            </a:r>
          </a:p>
          <a:p>
            <a:pPr lvl="0"/>
            <a:r>
              <a:rPr lang="cs-CZ" dirty="0" smtClean="0"/>
              <a:t>odkazování v textu</a:t>
            </a:r>
          </a:p>
          <a:p>
            <a:pPr lvl="0"/>
            <a:r>
              <a:rPr lang="cs-CZ" dirty="0" smtClean="0"/>
              <a:t>prostředky textové návaznosti</a:t>
            </a:r>
          </a:p>
          <a:p>
            <a:pPr>
              <a:buNone/>
            </a:pPr>
            <a:r>
              <a:rPr lang="cs-CZ" dirty="0" smtClean="0"/>
              <a:t>B -  Výsledná koherence textu (výsledná soudružnost textu, věcná souvislost textu)</a:t>
            </a:r>
          </a:p>
          <a:p>
            <a:pPr lvl="0"/>
            <a:r>
              <a:rPr lang="cs-CZ" dirty="0" smtClean="0"/>
              <a:t>vnitřní – strukturování na odstavce </a:t>
            </a:r>
          </a:p>
          <a:p>
            <a:pPr lvl="0"/>
            <a:r>
              <a:rPr lang="cs-CZ" dirty="0" smtClean="0"/>
              <a:t>vnější – úvod, stať a závěr</a:t>
            </a:r>
          </a:p>
          <a:p>
            <a:pPr lvl="0"/>
            <a:r>
              <a:rPr lang="cs-CZ" dirty="0" smtClean="0"/>
              <a:t> způsob argumentace, souvislost/nesouvislost uváděných informací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1. kritérium</a:t>
            </a:r>
            <a:br>
              <a:rPr lang="cs-CZ" sz="2700" dirty="0" smtClean="0"/>
            </a:br>
            <a:r>
              <a:rPr lang="cs-CZ" sz="2700" dirty="0" smtClean="0"/>
              <a:t>Vytvoření textu podle zadaných kritérií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dirty="0" smtClean="0"/>
              <a:t>Korespondence: text – zadání, obsah, téma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1A vytvoření písemné práce korespondující se zadaným tématem, </a:t>
            </a:r>
          </a:p>
          <a:p>
            <a:pPr>
              <a:buNone/>
            </a:pPr>
            <a:r>
              <a:rPr lang="cs-CZ" dirty="0" smtClean="0"/>
              <a:t>skutečnost, zda text odpovídá(neodpovídá zadanému tématu) </a:t>
            </a:r>
          </a:p>
          <a:p>
            <a:pPr>
              <a:buNone/>
            </a:pPr>
            <a:r>
              <a:rPr lang="cs-CZ" dirty="0" err="1" smtClean="0"/>
              <a:t>Např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Bábovka trochu jinak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Zpracování: popis pracovního postupu přípravy bábovky z tyčinky </a:t>
            </a:r>
            <a:r>
              <a:rPr lang="cs-CZ" dirty="0" err="1" smtClean="0"/>
              <a:t>Margot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Žák napíše popis pracovního postupu přípravy makového závinu.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Práce je hodnocena v kritériu 1A 0 body, dále je nehodnocena.</a:t>
            </a:r>
          </a:p>
          <a:p>
            <a:pPr>
              <a:buNone/>
            </a:pPr>
            <a:r>
              <a:rPr lang="cs-CZ" b="1" dirty="0" smtClean="0"/>
              <a:t>Žák obdrží celkem 0 bodů, tedy neprospěl z písemné práce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kritérium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dirty="0" smtClean="0"/>
              <a:t>Požadavky na naplnění komunikační situace (styl/útvar)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1B vytvoření textu ve stanoveném slohovém útvaru, ve stanovené</a:t>
            </a:r>
          </a:p>
          <a:p>
            <a:pPr>
              <a:buNone/>
            </a:pPr>
            <a:r>
              <a:rPr lang="cs-CZ" dirty="0" smtClean="0"/>
              <a:t>komunikační situaci</a:t>
            </a:r>
          </a:p>
          <a:p>
            <a:pPr>
              <a:buNone/>
            </a:pPr>
            <a:r>
              <a:rPr lang="cs-CZ" dirty="0" err="1" smtClean="0"/>
              <a:t>Např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Můj oblíbený moderátor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Zpracování: charakteristika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Žák nenapíše charakteristiku, ale vypráví o svojí touze setkat se s oblíbeným</a:t>
            </a:r>
          </a:p>
          <a:p>
            <a:pPr>
              <a:buNone/>
            </a:pPr>
            <a:r>
              <a:rPr lang="cs-CZ" dirty="0" smtClean="0"/>
              <a:t>moderátorem a o setkání, které se mu povedlo uskutečnit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Práce je hodnocena v kritériu 1B 0 body, dále je nehodnocena</a:t>
            </a:r>
          </a:p>
          <a:p>
            <a:pPr>
              <a:buNone/>
            </a:pPr>
            <a:r>
              <a:rPr lang="cs-CZ" b="1" dirty="0" smtClean="0"/>
              <a:t>Žák obdrží celkem 0 bodů, tedy neprospěl z písemné práce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podmínka hodnocení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Práce není dále hodnocena, jestliže v kritériu 1A, </a:t>
            </a:r>
          </a:p>
          <a:p>
            <a:pPr>
              <a:buNone/>
            </a:pPr>
            <a:r>
              <a:rPr lang="cs-CZ" dirty="0" smtClean="0"/>
              <a:t>nebo 1B obdrží 0 bodů.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2. kritérium </a:t>
            </a:r>
            <a:br>
              <a:rPr lang="cs-CZ" sz="2800" dirty="0" smtClean="0"/>
            </a:br>
            <a:r>
              <a:rPr lang="cs-CZ" sz="2800" dirty="0" smtClean="0"/>
              <a:t>Funkční užití jazykových prostředků s ohledem na jazykovou normu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dirty="0" smtClean="0"/>
              <a:t>Pravopis a tvarosloví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2A text vytvořený v souladu s jazykovou normou</a:t>
            </a:r>
          </a:p>
          <a:p>
            <a:pPr>
              <a:buNone/>
            </a:pPr>
            <a:r>
              <a:rPr lang="cs-CZ" dirty="0" err="1" smtClean="0"/>
              <a:t>Např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i="1" dirty="0" smtClean="0"/>
              <a:t>Můžete zde využít posilovnu nebo masáže a jiné </a:t>
            </a:r>
          </a:p>
          <a:p>
            <a:pPr>
              <a:buNone/>
            </a:pPr>
            <a:r>
              <a:rPr lang="cs-CZ" i="1" dirty="0" smtClean="0"/>
              <a:t>uvolňovací </a:t>
            </a:r>
            <a:r>
              <a:rPr lang="cs-CZ" i="1" dirty="0" err="1" smtClean="0"/>
              <a:t>procedůry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Do jednání se také zapojili některé státy Asie.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Po levé straně zelené zahrady se táhne jabloňová </a:t>
            </a:r>
          </a:p>
          <a:p>
            <a:pPr>
              <a:buNone/>
            </a:pPr>
            <a:r>
              <a:rPr lang="cs-CZ" i="1" dirty="0" err="1" smtClean="0"/>
              <a:t>álej</a:t>
            </a:r>
            <a:r>
              <a:rPr lang="cs-CZ" i="1" dirty="0" smtClean="0"/>
              <a:t> za kterou je umístěno pár menších záhonků.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Nejprve bych Vás chtěl seznámit se </a:t>
            </a:r>
            <a:r>
              <a:rPr lang="cs-CZ" i="1" dirty="0" err="1" smtClean="0"/>
              <a:t>sportama</a:t>
            </a:r>
            <a:r>
              <a:rPr lang="cs-CZ" i="1" dirty="0" smtClean="0"/>
              <a:t> </a:t>
            </a:r>
          </a:p>
          <a:p>
            <a:pPr>
              <a:buNone/>
            </a:pPr>
            <a:r>
              <a:rPr lang="cs-CZ" i="1" dirty="0" smtClean="0"/>
              <a:t>zimníma.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2. kritérium </a:t>
            </a:r>
            <a:br>
              <a:rPr lang="cs-CZ" sz="2400" dirty="0" smtClean="0"/>
            </a:br>
            <a:r>
              <a:rPr lang="cs-CZ" sz="2400" dirty="0" smtClean="0"/>
              <a:t>Přiměřenost a adekvátnost výběru jazykových prostředků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>
              <a:buNone/>
            </a:pPr>
            <a:r>
              <a:rPr lang="cs-CZ" dirty="0" smtClean="0"/>
              <a:t>2B adekvátnost výběru jazykových prostředků vzhledem k</a:t>
            </a:r>
          </a:p>
          <a:p>
            <a:pPr lvl="0">
              <a:buNone/>
            </a:pPr>
            <a:r>
              <a:rPr lang="cs-CZ" dirty="0" smtClean="0"/>
              <a:t>danému stylu/textu – stylová zabarvenost slov</a:t>
            </a:r>
          </a:p>
          <a:p>
            <a:pPr lvl="0">
              <a:buNone/>
            </a:pPr>
            <a:r>
              <a:rPr lang="cs-CZ" dirty="0" smtClean="0"/>
              <a:t>např. nevhodné užívání nespisovných slov, používání</a:t>
            </a:r>
          </a:p>
          <a:p>
            <a:pPr lvl="0">
              <a:buNone/>
            </a:pPr>
            <a:r>
              <a:rPr lang="cs-CZ" dirty="0" smtClean="0"/>
              <a:t>slov běžného dorozumívání v útvarech </a:t>
            </a:r>
          </a:p>
          <a:p>
            <a:pPr lvl="0">
              <a:buNone/>
            </a:pPr>
            <a:r>
              <a:rPr lang="cs-CZ" dirty="0" smtClean="0"/>
              <a:t>administrativního stylu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přiměřenost pojmenování dané skutečnosti – přesnost </a:t>
            </a:r>
          </a:p>
          <a:p>
            <a:pPr>
              <a:buNone/>
            </a:pPr>
            <a:r>
              <a:rPr lang="cs-CZ" dirty="0" smtClean="0"/>
              <a:t>označení, věcná stránka označení, význam</a:t>
            </a:r>
          </a:p>
          <a:p>
            <a:pPr>
              <a:buNone/>
            </a:pPr>
            <a:r>
              <a:rPr lang="cs-CZ" dirty="0" smtClean="0"/>
              <a:t>např. práce se </a:t>
            </a:r>
            <a:r>
              <a:rPr lang="cs-CZ" dirty="0" err="1" smtClean="0"/>
              <a:t>synomymií</a:t>
            </a:r>
            <a:r>
              <a:rPr lang="cs-CZ" dirty="0" smtClean="0"/>
              <a:t>, opakování sloves (tvary slovesa </a:t>
            </a:r>
          </a:p>
          <a:p>
            <a:pPr>
              <a:buNone/>
            </a:pPr>
            <a:r>
              <a:rPr lang="cs-CZ" dirty="0" smtClean="0"/>
              <a:t>být)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3. kritérium </a:t>
            </a:r>
            <a:br>
              <a:rPr lang="cs-CZ" sz="3100" dirty="0" smtClean="0"/>
            </a:br>
            <a:r>
              <a:rPr lang="cs-CZ" sz="3100" dirty="0" smtClean="0"/>
              <a:t>Kompoziční výstavba textu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3A </a:t>
            </a:r>
          </a:p>
          <a:p>
            <a:pPr>
              <a:buNone/>
            </a:pPr>
            <a:r>
              <a:rPr lang="cs-CZ" dirty="0" smtClean="0"/>
              <a:t>koheze (formální prostředky textové návaznosti)</a:t>
            </a:r>
          </a:p>
          <a:p>
            <a:pPr lvl="0">
              <a:buNone/>
            </a:pPr>
            <a:r>
              <a:rPr lang="cs-CZ" dirty="0" smtClean="0"/>
              <a:t>syntax (výstavba věty a souvětí) </a:t>
            </a:r>
          </a:p>
          <a:p>
            <a:pPr lvl="0">
              <a:buNone/>
            </a:pPr>
            <a:r>
              <a:rPr lang="cs-CZ" dirty="0" smtClean="0"/>
              <a:t>konexe (např. vazby mezi větami)</a:t>
            </a:r>
          </a:p>
          <a:p>
            <a:pPr lvl="0">
              <a:buNone/>
            </a:pPr>
            <a:r>
              <a:rPr lang="cs-CZ" dirty="0" smtClean="0"/>
              <a:t>odkazování v textu</a:t>
            </a:r>
          </a:p>
          <a:p>
            <a:pPr>
              <a:buNone/>
            </a:pPr>
            <a:r>
              <a:rPr lang="cs-CZ" dirty="0" smtClean="0"/>
              <a:t>prostředky textové návaznosti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3. kritérium</a:t>
            </a:r>
            <a:br>
              <a:rPr lang="cs-CZ" sz="2700" dirty="0" smtClean="0"/>
            </a:br>
            <a:r>
              <a:rPr lang="cs-CZ" sz="2700" dirty="0" smtClean="0"/>
              <a:t>Výsledná koherence textu (výsledná soudružnost textu, věcná souvislost textu)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3B vnitřní – strukturování na odstavce </a:t>
            </a:r>
          </a:p>
          <a:p>
            <a:pPr lvl="0">
              <a:buNone/>
            </a:pPr>
            <a:r>
              <a:rPr lang="cs-CZ" dirty="0" smtClean="0"/>
              <a:t>vnější – úvod, stať a závěr</a:t>
            </a:r>
          </a:p>
          <a:p>
            <a:pPr lvl="0">
              <a:buNone/>
            </a:pPr>
            <a:r>
              <a:rPr lang="cs-CZ" dirty="0" smtClean="0"/>
              <a:t>způsob argumentace, souvislost/nesouvislost</a:t>
            </a:r>
          </a:p>
          <a:p>
            <a:pPr lvl="0">
              <a:buNone/>
            </a:pPr>
            <a:r>
              <a:rPr lang="cs-CZ" dirty="0" smtClean="0"/>
              <a:t>uváděných informací </a:t>
            </a:r>
          </a:p>
          <a:p>
            <a:pPr>
              <a:buNone/>
            </a:pPr>
            <a:r>
              <a:rPr lang="cs-CZ" dirty="0" smtClean="0"/>
              <a:t>věcná správnost uváděných informací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Bodové hodnocení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celkem 3 kritéria, v každém 2 </a:t>
            </a:r>
            <a:r>
              <a:rPr lang="cs-CZ" dirty="0" err="1" smtClean="0"/>
              <a:t>podkritéria</a:t>
            </a:r>
            <a:r>
              <a:rPr lang="cs-CZ" dirty="0" smtClean="0"/>
              <a:t>, tedy 6 oblastí hodnocení</a:t>
            </a:r>
          </a:p>
          <a:p>
            <a:r>
              <a:rPr lang="cs-CZ" dirty="0" smtClean="0"/>
              <a:t>bodování 0 – 5 bodů za každé </a:t>
            </a:r>
            <a:r>
              <a:rPr lang="cs-CZ" dirty="0" err="1" smtClean="0"/>
              <a:t>podkritérium</a:t>
            </a:r>
            <a:endParaRPr lang="cs-CZ" dirty="0" smtClean="0"/>
          </a:p>
          <a:p>
            <a:r>
              <a:rPr lang="cs-CZ" dirty="0" smtClean="0"/>
              <a:t>maximum 30 bodů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30 – 27 … výborný</a:t>
            </a:r>
          </a:p>
          <a:p>
            <a:pPr>
              <a:buNone/>
            </a:pPr>
            <a:r>
              <a:rPr lang="cs-CZ" dirty="0" smtClean="0"/>
              <a:t>26 – 22 … chvalitebný</a:t>
            </a:r>
          </a:p>
          <a:p>
            <a:pPr>
              <a:buNone/>
            </a:pPr>
            <a:r>
              <a:rPr lang="cs-CZ" dirty="0" smtClean="0"/>
              <a:t>21 – 15 … dobrý </a:t>
            </a:r>
          </a:p>
          <a:p>
            <a:pPr>
              <a:buNone/>
            </a:pPr>
            <a:r>
              <a:rPr lang="cs-CZ" dirty="0" smtClean="0"/>
              <a:t>14 – 12 … dostatečný </a:t>
            </a:r>
          </a:p>
          <a:p>
            <a:pPr>
              <a:buNone/>
            </a:pPr>
            <a:r>
              <a:rPr lang="cs-CZ" dirty="0" smtClean="0"/>
              <a:t>11 – 0 … nedostatečný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Pozor na vnitřní podmínku v 1. kritériu.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Děkuji za pozornost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/>
              <a:t>www.</a:t>
            </a:r>
            <a:r>
              <a:rPr lang="cs-CZ" sz="2000" i="1" dirty="0" err="1" smtClean="0"/>
              <a:t>novamaturita.cz</a:t>
            </a:r>
            <a:r>
              <a:rPr lang="cs-CZ" sz="2000" dirty="0" smtClean="0"/>
              <a:t> [online]. [cit. 2013-03-10]. </a:t>
            </a:r>
          </a:p>
          <a:p>
            <a:r>
              <a:rPr lang="cs-CZ" sz="2000" i="1" dirty="0" smtClean="0"/>
              <a:t>metodické materiály určené pro hodnotitele písemné práce státní maturitní zkoušky</a:t>
            </a:r>
          </a:p>
          <a:p>
            <a:r>
              <a:rPr lang="cs-CZ" sz="2000" i="1" dirty="0" smtClean="0"/>
              <a:t>autentické písemné práce žáků, popř. jejich části uveřejněné se souhlasem autorů </a:t>
            </a:r>
          </a:p>
          <a:p>
            <a:r>
              <a:rPr lang="cs-CZ" sz="2000" dirty="0" smtClean="0"/>
              <a:t>BAUMGARTNEROVÁ , GABRIELA – KAPUSTOVÁ, ANDREA. </a:t>
            </a:r>
            <a:r>
              <a:rPr lang="cs-CZ" sz="2000" i="1" dirty="0" smtClean="0"/>
              <a:t>Český jazyk a literatura písemná práce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Praha: </a:t>
            </a:r>
            <a:r>
              <a:rPr lang="cs-CZ" sz="2000" dirty="0" err="1" smtClean="0"/>
              <a:t>Tauris</a:t>
            </a:r>
            <a:r>
              <a:rPr lang="cs-CZ" sz="2000" dirty="0" smtClean="0"/>
              <a:t>, 2012, 187 s. ISBN 978-80-87337-11-0. </a:t>
            </a:r>
            <a:endParaRPr lang="cs-CZ" sz="2000" i="1" dirty="0" smtClean="0"/>
          </a:p>
          <a:p>
            <a:pPr>
              <a:buNone/>
            </a:pP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638</Words>
  <Application>Microsoft Office PowerPoint</Application>
  <PresentationFormat>Předvádění na obrazovce (4:3)</PresentationFormat>
  <Paragraphs>143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Kritéria hodnocení písemné práce</vt:lpstr>
      <vt:lpstr>Snímek 3</vt:lpstr>
      <vt:lpstr> 1. kritérium Vytvoření textu podle zadaných kritérií </vt:lpstr>
      <vt:lpstr>1. kritérium</vt:lpstr>
      <vt:lpstr>Vnitřní podmínka hodnocení</vt:lpstr>
      <vt:lpstr>2. kritérium  Funkční užití jazykových prostředků s ohledem na jazykovou normu</vt:lpstr>
      <vt:lpstr>2. kritérium  Přiměřenost a adekvátnost výběru jazykových prostředků</vt:lpstr>
      <vt:lpstr> 3. kritérium  Kompoziční výstavba textu  </vt:lpstr>
      <vt:lpstr>  3. kritérium Výsledná koherence textu (výsledná soudružnost textu, věcná souvislost textu) </vt:lpstr>
      <vt:lpstr>Bodové hodnocení</vt:lpstr>
      <vt:lpstr>Známkování</vt:lpstr>
      <vt:lpstr>Snímek 13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32</cp:revision>
  <dcterms:created xsi:type="dcterms:W3CDTF">2012-12-23T08:55:19Z</dcterms:created>
  <dcterms:modified xsi:type="dcterms:W3CDTF">2013-03-22T06:04:36Z</dcterms:modified>
</cp:coreProperties>
</file>