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332" r:id="rId2"/>
    <p:sldId id="333" r:id="rId3"/>
    <p:sldId id="334" r:id="rId4"/>
    <p:sldId id="35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VY_32_INOVACE_18_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h - ch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křížovka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728" y="142852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Párové souhlásky h – ch</a:t>
            </a:r>
            <a:br>
              <a:rPr lang="cs-CZ" dirty="0" smtClean="0"/>
            </a:br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85860"/>
            <a:ext cx="7790712" cy="5357850"/>
          </a:xfrm>
        </p:spPr>
        <p:txBody>
          <a:bodyPr>
            <a:normAutofit fontScale="92500" lnSpcReduction="20000"/>
          </a:bodyPr>
          <a:lstStyle/>
          <a:p>
            <a:r>
              <a:rPr lang="cs-CZ" sz="2600" b="1" dirty="0" smtClean="0"/>
              <a:t>Doplň h nebo ch!</a:t>
            </a:r>
          </a:p>
          <a:p>
            <a:endParaRPr lang="cs-CZ" dirty="0" smtClean="0"/>
          </a:p>
          <a:p>
            <a:pPr marL="596646" indent="-514350">
              <a:buNone/>
            </a:pPr>
            <a:r>
              <a:rPr lang="cs-CZ" sz="2600" dirty="0" smtClean="0"/>
              <a:t>Ve vodě se mihl</a:t>
            </a:r>
            <a:br>
              <a:rPr lang="cs-CZ" sz="2600" dirty="0" smtClean="0"/>
            </a:br>
            <a:endParaRPr lang="cs-CZ" sz="2600" dirty="0" smtClean="0"/>
          </a:p>
          <a:p>
            <a:pPr marL="596646" indent="-514350">
              <a:buNone/>
            </a:pPr>
            <a:r>
              <a:rPr lang="cs-CZ" sz="2600" dirty="0" smtClean="0"/>
              <a:t>Každý den utírám</a:t>
            </a:r>
            <a:br>
              <a:rPr lang="cs-CZ" sz="2600" dirty="0" smtClean="0"/>
            </a:br>
            <a:endParaRPr lang="cs-CZ" sz="2600" dirty="0" smtClean="0"/>
          </a:p>
          <a:p>
            <a:pPr marL="596646" indent="-514350">
              <a:buNone/>
            </a:pPr>
            <a:r>
              <a:rPr lang="cs-CZ" sz="2600" dirty="0" smtClean="0"/>
              <a:t>V lese roste měkký</a:t>
            </a:r>
            <a:br>
              <a:rPr lang="cs-CZ" sz="2600" dirty="0" smtClean="0"/>
            </a:br>
            <a:endParaRPr lang="cs-CZ" sz="2600" dirty="0" smtClean="0"/>
          </a:p>
          <a:p>
            <a:pPr marL="596646" indent="-514350">
              <a:buNone/>
            </a:pPr>
            <a:r>
              <a:rPr lang="cs-CZ" sz="2600" dirty="0" smtClean="0"/>
              <a:t>V dálce se objevila bílá</a:t>
            </a:r>
            <a:br>
              <a:rPr lang="cs-CZ" sz="2600" dirty="0" smtClean="0"/>
            </a:br>
            <a:endParaRPr lang="cs-CZ" sz="2600" dirty="0" smtClean="0"/>
          </a:p>
          <a:p>
            <a:pPr marL="596646" indent="-514350">
              <a:buNone/>
            </a:pPr>
            <a:r>
              <a:rPr lang="cs-CZ" sz="2600" dirty="0" smtClean="0"/>
              <a:t>Stroj ke zpracování železa je</a:t>
            </a:r>
            <a:br>
              <a:rPr lang="cs-CZ" sz="2600" dirty="0" smtClean="0"/>
            </a:br>
            <a:endParaRPr lang="cs-CZ" sz="2600" dirty="0" smtClean="0"/>
          </a:p>
          <a:p>
            <a:pPr marL="596646" indent="-514350">
              <a:buNone/>
            </a:pPr>
            <a:r>
              <a:rPr lang="cs-CZ" sz="2600" dirty="0" smtClean="0"/>
              <a:t>Traktor táhne železný</a:t>
            </a:r>
            <a:br>
              <a:rPr lang="cs-CZ" sz="2600" dirty="0" smtClean="0"/>
            </a:br>
            <a:endParaRPr lang="cs-CZ" sz="2600" dirty="0" smtClean="0"/>
          </a:p>
          <a:p>
            <a:pPr marL="596646" indent="-514350">
              <a:buNone/>
            </a:pPr>
            <a:r>
              <a:rPr lang="cs-CZ" sz="2600" dirty="0" smtClean="0"/>
              <a:t>Terezka má ve tmě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43306" y="6000768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43372" y="6000768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43438" y="6000768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43504" y="6000768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643570" y="6000768"/>
            <a:ext cx="500066" cy="64294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43636" y="5357826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643570" y="5357826"/>
            <a:ext cx="500066" cy="64294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43438" y="5357826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143504" y="5357826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643570" y="4714884"/>
            <a:ext cx="500066" cy="64294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143504" y="4714884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43636" y="4714884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643702" y="4714884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143768" y="4714884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643834" y="4714884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8143900" y="4714884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643934" y="4714884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143636" y="4071942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643570" y="4071942"/>
            <a:ext cx="500066" cy="64294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143768" y="4071942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643702" y="4071942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8143900" y="4071942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643834" y="4071942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643702" y="3429000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143636" y="3429000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643570" y="3429000"/>
            <a:ext cx="500066" cy="64294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143636" y="2786058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70" y="2786058"/>
            <a:ext cx="500066" cy="64294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643438" y="2786058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143504" y="2786058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143504" y="2143116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643702" y="2143116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143636" y="2143116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643570" y="2143116"/>
            <a:ext cx="500066" cy="64294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143372" y="2143116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643438" y="2143116"/>
            <a:ext cx="500066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14488"/>
            <a:ext cx="7498080" cy="453391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MIKULENKOVÁ, Hana a Eva HÁJKOVÁ. Český jazyk pro 2. ročník ZŠ: učebnice pro druhý ročník ZŠ.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Olomouc: </a:t>
            </a:r>
            <a:r>
              <a:rPr lang="cs-CZ" sz="2000" dirty="0" err="1" smtClean="0"/>
              <a:t>Prodos</a:t>
            </a:r>
            <a:r>
              <a:rPr lang="cs-CZ" sz="2000" dirty="0" smtClean="0"/>
              <a:t>, 1992, s. 8. Učebnice pro základní školy (Státní pedagogické nakladatelství). ISBN 8090129706.</a:t>
            </a:r>
            <a:endParaRPr lang="cs-CZ" sz="2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680</TotalTime>
  <Words>112</Words>
  <Application>Microsoft Office PowerPoint</Application>
  <PresentationFormat>Předvádění na obrazovce (4:3)</PresentationFormat>
  <Paragraphs>34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Slunovrat</vt:lpstr>
      <vt:lpstr>Snímek 1</vt:lpstr>
      <vt:lpstr>Anotace</vt:lpstr>
      <vt:lpstr>Párové souhlásky h – ch křížovka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2013-05-21T07:57:34Z</dcterms:modified>
</cp:coreProperties>
</file>